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1.xml" ContentType="application/vnd.openxmlformats-officedocument.presentationml.tags+xml"/>
  <Override PartName="/ppt/notesSlides/notesSlide25.xml" ContentType="application/vnd.openxmlformats-officedocument.presentationml.notesSlide+xml"/>
  <Override PartName="/ppt/tags/tag1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3.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4.xml" ContentType="application/vnd.openxmlformats-officedocument.presentationml.tags+xml"/>
  <Override PartName="/ppt/notesSlides/notesSlide31.xml" ContentType="application/vnd.openxmlformats-officedocument.presentationml.notesSlide+xml"/>
  <Override PartName="/ppt/tags/tag15.xml" ContentType="application/vnd.openxmlformats-officedocument.presentationml.tags+xml"/>
  <Override PartName="/ppt/notesSlides/notesSlide32.xml" ContentType="application/vnd.openxmlformats-officedocument.presentationml.notesSlide+xml"/>
  <Override PartName="/ppt/tags/tag16.xml" ContentType="application/vnd.openxmlformats-officedocument.presentationml.tags+xml"/>
  <Override PartName="/ppt/notesSlides/notesSlide33.xml" ContentType="application/vnd.openxmlformats-officedocument.presentationml.notesSlide+xml"/>
  <Override PartName="/ppt/tags/tag17.xml" ContentType="application/vnd.openxmlformats-officedocument.presentationml.tags+xml"/>
  <Override PartName="/ppt/notesSlides/notesSlide34.xml" ContentType="application/vnd.openxmlformats-officedocument.presentationml.notesSlide+xml"/>
  <Override PartName="/ppt/tags/tag18.xml" ContentType="application/vnd.openxmlformats-officedocument.presentationml.tags+xml"/>
  <Override PartName="/ppt/notesSlides/notesSlide35.xml" ContentType="application/vnd.openxmlformats-officedocument.presentationml.notesSlide+xml"/>
  <Override PartName="/ppt/tags/tag19.xml" ContentType="application/vnd.openxmlformats-officedocument.presentationml.tags+xml"/>
  <Override PartName="/ppt/notesSlides/notesSlide36.xml" ContentType="application/vnd.openxmlformats-officedocument.presentationml.notesSlide+xml"/>
  <Override PartName="/ppt/tags/tag20.xml" ContentType="application/vnd.openxmlformats-officedocument.presentationml.tags+xml"/>
  <Override PartName="/ppt/notesSlides/notesSlide37.xml" ContentType="application/vnd.openxmlformats-officedocument.presentationml.notesSlide+xml"/>
  <Override PartName="/ppt/tags/tag21.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4"/>
    <p:sldMasterId id="2147483660" r:id="rId5"/>
  </p:sldMasterIdLst>
  <p:notesMasterIdLst>
    <p:notesMasterId r:id="rId118"/>
  </p:notesMasterIdLst>
  <p:sldIdLst>
    <p:sldId id="256" r:id="rId6"/>
    <p:sldId id="285" r:id="rId7"/>
    <p:sldId id="3096" r:id="rId8"/>
    <p:sldId id="3576" r:id="rId9"/>
    <p:sldId id="3563" r:id="rId10"/>
    <p:sldId id="3564" r:id="rId11"/>
    <p:sldId id="3580" r:id="rId12"/>
    <p:sldId id="3583" r:id="rId13"/>
    <p:sldId id="3587" r:id="rId14"/>
    <p:sldId id="3589" r:id="rId15"/>
    <p:sldId id="3565" r:id="rId16"/>
    <p:sldId id="3566" r:id="rId17"/>
    <p:sldId id="3567" r:id="rId18"/>
    <p:sldId id="3568" r:id="rId19"/>
    <p:sldId id="3590" r:id="rId20"/>
    <p:sldId id="2755" r:id="rId21"/>
    <p:sldId id="2756" r:id="rId22"/>
    <p:sldId id="2757" r:id="rId23"/>
    <p:sldId id="2758" r:id="rId24"/>
    <p:sldId id="2759" r:id="rId25"/>
    <p:sldId id="2760" r:id="rId26"/>
    <p:sldId id="2761" r:id="rId27"/>
    <p:sldId id="2810" r:id="rId28"/>
    <p:sldId id="2763" r:id="rId29"/>
    <p:sldId id="2764" r:id="rId30"/>
    <p:sldId id="2765" r:id="rId31"/>
    <p:sldId id="2766" r:id="rId32"/>
    <p:sldId id="2767" r:id="rId33"/>
    <p:sldId id="2768" r:id="rId34"/>
    <p:sldId id="2769" r:id="rId35"/>
    <p:sldId id="2762" r:id="rId36"/>
    <p:sldId id="2699" r:id="rId37"/>
    <p:sldId id="2700" r:id="rId38"/>
    <p:sldId id="2753" r:id="rId39"/>
    <p:sldId id="2701" r:id="rId40"/>
    <p:sldId id="2754" r:id="rId41"/>
    <p:sldId id="299" r:id="rId42"/>
    <p:sldId id="257" r:id="rId43"/>
    <p:sldId id="258" r:id="rId44"/>
    <p:sldId id="3109" r:id="rId45"/>
    <p:sldId id="259" r:id="rId46"/>
    <p:sldId id="3572" r:id="rId47"/>
    <p:sldId id="3098" r:id="rId48"/>
    <p:sldId id="3099" r:id="rId49"/>
    <p:sldId id="3100" r:id="rId50"/>
    <p:sldId id="3101" r:id="rId51"/>
    <p:sldId id="3102" r:id="rId52"/>
    <p:sldId id="3103" r:id="rId53"/>
    <p:sldId id="3104" r:id="rId54"/>
    <p:sldId id="3105" r:id="rId55"/>
    <p:sldId id="3106" r:id="rId56"/>
    <p:sldId id="3574" r:id="rId57"/>
    <p:sldId id="3125" r:id="rId58"/>
    <p:sldId id="286" r:id="rId59"/>
    <p:sldId id="300" r:id="rId60"/>
    <p:sldId id="266" r:id="rId61"/>
    <p:sldId id="260" r:id="rId62"/>
    <p:sldId id="2812" r:id="rId63"/>
    <p:sldId id="3534" r:id="rId64"/>
    <p:sldId id="267" r:id="rId65"/>
    <p:sldId id="301" r:id="rId66"/>
    <p:sldId id="302" r:id="rId67"/>
    <p:sldId id="3128" r:id="rId68"/>
    <p:sldId id="261" r:id="rId69"/>
    <p:sldId id="3577" r:id="rId70"/>
    <p:sldId id="3575" r:id="rId71"/>
    <p:sldId id="304" r:id="rId72"/>
    <p:sldId id="305" r:id="rId73"/>
    <p:sldId id="3129" r:id="rId74"/>
    <p:sldId id="264" r:id="rId75"/>
    <p:sldId id="265" r:id="rId76"/>
    <p:sldId id="262" r:id="rId77"/>
    <p:sldId id="303" r:id="rId78"/>
    <p:sldId id="3130" r:id="rId79"/>
    <p:sldId id="263" r:id="rId80"/>
    <p:sldId id="293" r:id="rId81"/>
    <p:sldId id="3131" r:id="rId82"/>
    <p:sldId id="294" r:id="rId83"/>
    <p:sldId id="287" r:id="rId84"/>
    <p:sldId id="307" r:id="rId85"/>
    <p:sldId id="310" r:id="rId86"/>
    <p:sldId id="3132" r:id="rId87"/>
    <p:sldId id="271" r:id="rId88"/>
    <p:sldId id="272" r:id="rId89"/>
    <p:sldId id="288" r:id="rId90"/>
    <p:sldId id="273" r:id="rId91"/>
    <p:sldId id="274" r:id="rId92"/>
    <p:sldId id="275" r:id="rId93"/>
    <p:sldId id="276" r:id="rId94"/>
    <p:sldId id="289" r:id="rId95"/>
    <p:sldId id="311" r:id="rId96"/>
    <p:sldId id="313" r:id="rId97"/>
    <p:sldId id="314" r:id="rId98"/>
    <p:sldId id="315" r:id="rId99"/>
    <p:sldId id="316" r:id="rId100"/>
    <p:sldId id="317" r:id="rId101"/>
    <p:sldId id="278" r:id="rId102"/>
    <p:sldId id="318" r:id="rId103"/>
    <p:sldId id="279" r:id="rId104"/>
    <p:sldId id="292" r:id="rId105"/>
    <p:sldId id="3591" r:id="rId106"/>
    <p:sldId id="3592" r:id="rId107"/>
    <p:sldId id="3593" r:id="rId108"/>
    <p:sldId id="290" r:id="rId109"/>
    <p:sldId id="291" r:id="rId110"/>
    <p:sldId id="296" r:id="rId111"/>
    <p:sldId id="280" r:id="rId112"/>
    <p:sldId id="281" r:id="rId113"/>
    <p:sldId id="282" r:id="rId114"/>
    <p:sldId id="283" r:id="rId115"/>
    <p:sldId id="284" r:id="rId116"/>
    <p:sldId id="297" r:id="rId117"/>
  </p:sldIdLst>
  <p:sldSz cx="9144000" cy="6858000" type="screen4x3"/>
  <p:notesSz cx="6858000" cy="9144000"/>
  <p:custDataLst>
    <p:tags r:id="rId119"/>
  </p:custDataLst>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6699"/>
    <a:srgbClr val="FFFF99"/>
    <a:srgbClr val="336600"/>
    <a:srgbClr val="FF3300"/>
    <a:srgbClr val="990000"/>
    <a:srgbClr val="000000"/>
    <a:srgbClr val="00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4960" autoAdjust="0"/>
    <p:restoredTop sz="94660"/>
  </p:normalViewPr>
  <p:slideViewPr>
    <p:cSldViewPr snapToGrid="0">
      <p:cViewPr varScale="1">
        <p:scale>
          <a:sx n="60" d="100"/>
          <a:sy n="60" d="100"/>
        </p:scale>
        <p:origin x="1094" y="43"/>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3626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notesMaster" Target="notesMasters/notesMaster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tags" Target="tags/tag1.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29B9020D-A259-4AF3-A290-42606FD0167F}"/>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44035" name="Rectangle 3">
            <a:extLst>
              <a:ext uri="{FF2B5EF4-FFF2-40B4-BE49-F238E27FC236}">
                <a16:creationId xmlns:a16="http://schemas.microsoft.com/office/drawing/2014/main" id="{140AF338-0644-4674-9379-E458566B6A54}"/>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2052" name="Rectangle 4">
            <a:extLst>
              <a:ext uri="{FF2B5EF4-FFF2-40B4-BE49-F238E27FC236}">
                <a16:creationId xmlns:a16="http://schemas.microsoft.com/office/drawing/2014/main" id="{14F7E8C7-ED01-40DA-9595-D351B7607A6C}"/>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7" name="Rectangle 5">
            <a:extLst>
              <a:ext uri="{FF2B5EF4-FFF2-40B4-BE49-F238E27FC236}">
                <a16:creationId xmlns:a16="http://schemas.microsoft.com/office/drawing/2014/main" id="{B897E803-CA39-44E0-8AEE-34058CFB6E08}"/>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4038" name="Rectangle 6">
            <a:extLst>
              <a:ext uri="{FF2B5EF4-FFF2-40B4-BE49-F238E27FC236}">
                <a16:creationId xmlns:a16="http://schemas.microsoft.com/office/drawing/2014/main" id="{B2C8AB4F-FB94-45C6-A018-0B3EC1B0491B}"/>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44039" name="Rectangle 7">
            <a:extLst>
              <a:ext uri="{FF2B5EF4-FFF2-40B4-BE49-F238E27FC236}">
                <a16:creationId xmlns:a16="http://schemas.microsoft.com/office/drawing/2014/main" id="{5EDDC3D1-C867-4318-ABC0-714DB12EA6B5}"/>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F6C50F7B-5FC2-4A5B-83E7-CDB99CA8360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48"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48"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48"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48"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4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7066EDFF-D3E0-48DC-B11F-7EB5F6D63B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7402E1A4-7884-44B8-AFE2-BD6C4D26FECF}" type="slidenum">
              <a:rPr lang="en-US" altLang="en-US" sz="1200"/>
              <a:pPr/>
              <a:t>1</a:t>
            </a:fld>
            <a:endParaRPr lang="en-US" altLang="en-US" sz="1200"/>
          </a:p>
        </p:txBody>
      </p:sp>
      <p:sp>
        <p:nvSpPr>
          <p:cNvPr id="5123" name="Rectangle 2">
            <a:extLst>
              <a:ext uri="{FF2B5EF4-FFF2-40B4-BE49-F238E27FC236}">
                <a16:creationId xmlns:a16="http://schemas.microsoft.com/office/drawing/2014/main" id="{9E79CAB8-5D13-4C1E-B556-29E37F880F82}"/>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5E195356-260A-4D83-8BE0-B8320F7EA0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ChangeArrowheads="1" noTextEdit="1"/>
          </p:cNvSpPr>
          <p:nvPr>
            <p:ph type="sldImg"/>
          </p:nvPr>
        </p:nvSpPr>
        <p:spPr>
          <a:xfrm>
            <a:off x="1136650" y="696913"/>
            <a:ext cx="4584700" cy="3440112"/>
          </a:xfrm>
          <a:ln/>
        </p:spPr>
      </p:sp>
      <p:sp>
        <p:nvSpPr>
          <p:cNvPr id="2222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8669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spect="1" noChangeArrowheads="1" noTextEdit="1"/>
          </p:cNvSpPr>
          <p:nvPr>
            <p:ph type="sldImg"/>
          </p:nvPr>
        </p:nvSpPr>
        <p:spPr>
          <a:xfrm>
            <a:off x="1136650" y="696913"/>
            <a:ext cx="4584700" cy="3440112"/>
          </a:xfrm>
          <a:ln/>
        </p:spPr>
      </p:sp>
      <p:sp>
        <p:nvSpPr>
          <p:cNvPr id="223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18209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spect="1" noChangeArrowheads="1" noTextEdit="1"/>
          </p:cNvSpPr>
          <p:nvPr>
            <p:ph type="sldImg"/>
          </p:nvPr>
        </p:nvSpPr>
        <p:spPr>
          <a:xfrm>
            <a:off x="1136650" y="696913"/>
            <a:ext cx="4584700" cy="3440112"/>
          </a:xfrm>
          <a:ln/>
        </p:spPr>
      </p:sp>
      <p:sp>
        <p:nvSpPr>
          <p:cNvPr id="22425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06682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Rot="1" noChangeAspect="1" noChangeArrowheads="1" noTextEdit="1"/>
          </p:cNvSpPr>
          <p:nvPr>
            <p:ph type="sldImg"/>
          </p:nvPr>
        </p:nvSpPr>
        <p:spPr>
          <a:xfrm>
            <a:off x="1136650" y="696913"/>
            <a:ext cx="4584700" cy="3440112"/>
          </a:xfrm>
          <a:ln/>
        </p:spPr>
      </p:sp>
      <p:sp>
        <p:nvSpPr>
          <p:cNvPr id="22528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20232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xfrm>
            <a:off x="1136650" y="696913"/>
            <a:ext cx="4584700" cy="3440112"/>
          </a:xfrm>
          <a:ln/>
        </p:spPr>
      </p:sp>
      <p:sp>
        <p:nvSpPr>
          <p:cNvPr id="2263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13663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a:xfrm>
            <a:off x="1136650" y="696913"/>
            <a:ext cx="4584700" cy="3440112"/>
          </a:xfrm>
          <a:ln/>
        </p:spPr>
      </p:sp>
      <p:sp>
        <p:nvSpPr>
          <p:cNvPr id="2273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18288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xfrm>
            <a:off x="1136650" y="696913"/>
            <a:ext cx="4584700" cy="3440112"/>
          </a:xfrm>
          <a:ln/>
        </p:spPr>
      </p:sp>
      <p:sp>
        <p:nvSpPr>
          <p:cNvPr id="2283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57211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xfrm>
            <a:off x="1136650" y="696913"/>
            <a:ext cx="4584700" cy="3440112"/>
          </a:xfrm>
          <a:ln/>
        </p:spPr>
      </p:sp>
      <p:sp>
        <p:nvSpPr>
          <p:cNvPr id="23040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18811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Rot="1" noChangeAspect="1" noChangeArrowheads="1" noTextEdit="1"/>
          </p:cNvSpPr>
          <p:nvPr>
            <p:ph type="sldImg"/>
          </p:nvPr>
        </p:nvSpPr>
        <p:spPr>
          <a:xfrm>
            <a:off x="1136650" y="696913"/>
            <a:ext cx="4584700" cy="3440112"/>
          </a:xfrm>
          <a:ln/>
        </p:spPr>
      </p:sp>
      <p:sp>
        <p:nvSpPr>
          <p:cNvPr id="2314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68864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noTextEdit="1"/>
          </p:cNvSpPr>
          <p:nvPr>
            <p:ph type="sldImg"/>
          </p:nvPr>
        </p:nvSpPr>
        <p:spPr>
          <a:xfrm>
            <a:off x="1136650" y="696913"/>
            <a:ext cx="4584700" cy="3440112"/>
          </a:xfrm>
          <a:ln/>
        </p:spPr>
      </p:sp>
      <p:sp>
        <p:nvSpPr>
          <p:cNvPr id="23245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56086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A0CD4DD6-00E0-415F-8919-3A77D16A57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0ED36A49-9143-41B5-92E8-4A210396731D}" type="slidenum">
              <a:rPr lang="en-US" altLang="en-US" sz="1200"/>
              <a:pPr/>
              <a:t>2</a:t>
            </a:fld>
            <a:endParaRPr lang="en-US" altLang="en-US" sz="1200"/>
          </a:p>
        </p:txBody>
      </p:sp>
      <p:sp>
        <p:nvSpPr>
          <p:cNvPr id="7171" name="Rectangle 2">
            <a:extLst>
              <a:ext uri="{FF2B5EF4-FFF2-40B4-BE49-F238E27FC236}">
                <a16:creationId xmlns:a16="http://schemas.microsoft.com/office/drawing/2014/main" id="{D26F043F-6A8F-4E29-9533-7F11354F9E6A}"/>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7639818E-5FA8-4489-8644-572CC06D45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xfrm>
            <a:off x="1136650" y="696913"/>
            <a:ext cx="4584700" cy="3440112"/>
          </a:xfrm>
          <a:ln/>
        </p:spPr>
      </p:sp>
      <p:sp>
        <p:nvSpPr>
          <p:cNvPr id="23347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10854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xfrm>
            <a:off x="1136650" y="696913"/>
            <a:ext cx="4584700" cy="3440112"/>
          </a:xfrm>
          <a:ln/>
        </p:spPr>
      </p:sp>
      <p:sp>
        <p:nvSpPr>
          <p:cNvPr id="2344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66910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a:xfrm>
            <a:off x="1136650" y="696913"/>
            <a:ext cx="4584700" cy="3440112"/>
          </a:xfrm>
          <a:ln/>
        </p:spPr>
      </p:sp>
      <p:sp>
        <p:nvSpPr>
          <p:cNvPr id="23552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52122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Rot="1" noChangeAspect="1" noChangeArrowheads="1" noTextEdit="1"/>
          </p:cNvSpPr>
          <p:nvPr>
            <p:ph type="sldImg"/>
          </p:nvPr>
        </p:nvSpPr>
        <p:spPr>
          <a:xfrm>
            <a:off x="1136650" y="696913"/>
            <a:ext cx="4584700" cy="3440112"/>
          </a:xfrm>
          <a:ln/>
        </p:spPr>
      </p:sp>
      <p:sp>
        <p:nvSpPr>
          <p:cNvPr id="23654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5337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spect="1" noChangeArrowheads="1" noTextEdit="1"/>
          </p:cNvSpPr>
          <p:nvPr>
            <p:ph type="sldImg"/>
          </p:nvPr>
        </p:nvSpPr>
        <p:spPr>
          <a:xfrm>
            <a:off x="1136650" y="696913"/>
            <a:ext cx="4584700" cy="3440112"/>
          </a:xfrm>
          <a:ln/>
        </p:spPr>
      </p:sp>
      <p:sp>
        <p:nvSpPr>
          <p:cNvPr id="2293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17533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ChangeArrowheads="1" noTextEdit="1"/>
          </p:cNvSpPr>
          <p:nvPr>
            <p:ph type="sldImg"/>
          </p:nvPr>
        </p:nvSpPr>
        <p:spPr>
          <a:xfrm>
            <a:off x="1136650" y="696913"/>
            <a:ext cx="4584700" cy="3440112"/>
          </a:xfrm>
          <a:ln/>
        </p:spPr>
      </p:sp>
      <p:sp>
        <p:nvSpPr>
          <p:cNvPr id="2201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19560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ChangeArrowheads="1" noTextEdit="1"/>
          </p:cNvSpPr>
          <p:nvPr>
            <p:ph type="sldImg"/>
          </p:nvPr>
        </p:nvSpPr>
        <p:spPr>
          <a:xfrm>
            <a:off x="1136650" y="696913"/>
            <a:ext cx="4584700" cy="3440112"/>
          </a:xfrm>
          <a:ln/>
        </p:spPr>
      </p:sp>
      <p:sp>
        <p:nvSpPr>
          <p:cNvPr id="22118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810340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1EB6B161-CF99-4AED-B83B-32628A7AE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72E59948-1E2D-4E9B-A3E9-8DF8844E036A}" type="slidenum">
              <a:rPr lang="en-US" altLang="en-US" sz="1200"/>
              <a:pPr/>
              <a:t>38</a:t>
            </a:fld>
            <a:endParaRPr lang="en-US" altLang="en-US" sz="1200"/>
          </a:p>
        </p:txBody>
      </p:sp>
      <p:sp>
        <p:nvSpPr>
          <p:cNvPr id="10243" name="Rectangle 2">
            <a:extLst>
              <a:ext uri="{FF2B5EF4-FFF2-40B4-BE49-F238E27FC236}">
                <a16:creationId xmlns:a16="http://schemas.microsoft.com/office/drawing/2014/main" id="{BEEAE105-9A8B-4926-BAC4-627DE4CE0FB1}"/>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6357ED80-9D48-40F7-AFA3-B4633C9900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5738D9B0-E6EC-44FB-BFAE-1199571F8D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A0BC81FB-D45E-461E-A44E-944A1B0DA0A9}" type="slidenum">
              <a:rPr lang="en-US" altLang="en-US" sz="1200"/>
              <a:pPr/>
              <a:t>39</a:t>
            </a:fld>
            <a:endParaRPr lang="en-US" altLang="en-US" sz="1200"/>
          </a:p>
        </p:txBody>
      </p:sp>
      <p:sp>
        <p:nvSpPr>
          <p:cNvPr id="12291" name="Rectangle 2">
            <a:extLst>
              <a:ext uri="{FF2B5EF4-FFF2-40B4-BE49-F238E27FC236}">
                <a16:creationId xmlns:a16="http://schemas.microsoft.com/office/drawing/2014/main" id="{E1B38E55-3104-48BD-946B-87BE30466EC4}"/>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B6E38E2B-EDFA-4E0A-B2B9-09D920DBDC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p>
        </p:txBody>
      </p:sp>
    </p:spTree>
    <p:extLst>
      <p:ext uri="{BB962C8B-B14F-4D97-AF65-F5344CB8AC3E}">
        <p14:creationId xmlns:p14="http://schemas.microsoft.com/office/powerpoint/2010/main" val="4266375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56776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B2DD9531-EA84-4E8D-A137-A95FC9BD4E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CC75C0F8-4044-4E00-9C41-D4050AF6B5BB}" type="slidenum">
              <a:rPr lang="en-US" altLang="en-US" sz="1200"/>
              <a:pPr/>
              <a:t>41</a:t>
            </a:fld>
            <a:endParaRPr lang="en-US" altLang="en-US" sz="1200"/>
          </a:p>
        </p:txBody>
      </p:sp>
      <p:sp>
        <p:nvSpPr>
          <p:cNvPr id="14339" name="Rectangle 2">
            <a:extLst>
              <a:ext uri="{FF2B5EF4-FFF2-40B4-BE49-F238E27FC236}">
                <a16:creationId xmlns:a16="http://schemas.microsoft.com/office/drawing/2014/main" id="{EB175AFA-1596-4695-A730-6ECC752F15A9}"/>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7B958CC1-5529-419A-9640-2F22965CDA2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Rot="1" noChangeAspect="1" noChangeArrowheads="1" noTextEdit="1"/>
          </p:cNvSpPr>
          <p:nvPr>
            <p:ph type="sldImg"/>
          </p:nvPr>
        </p:nvSpPr>
        <p:spPr>
          <a:ln/>
        </p:spPr>
      </p:sp>
      <p:sp>
        <p:nvSpPr>
          <p:cNvPr id="2897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p>
        </p:txBody>
      </p:sp>
    </p:spTree>
    <p:extLst>
      <p:ext uri="{BB962C8B-B14F-4D97-AF65-F5344CB8AC3E}">
        <p14:creationId xmlns:p14="http://schemas.microsoft.com/office/powerpoint/2010/main" val="772278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p>
        </p:txBody>
      </p:sp>
    </p:spTree>
    <p:extLst>
      <p:ext uri="{BB962C8B-B14F-4D97-AF65-F5344CB8AC3E}">
        <p14:creationId xmlns:p14="http://schemas.microsoft.com/office/powerpoint/2010/main" val="2524444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p>
        </p:txBody>
      </p:sp>
    </p:spTree>
    <p:extLst>
      <p:ext uri="{BB962C8B-B14F-4D97-AF65-F5344CB8AC3E}">
        <p14:creationId xmlns:p14="http://schemas.microsoft.com/office/powerpoint/2010/main" val="4074983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p>
        </p:txBody>
      </p:sp>
    </p:spTree>
    <p:extLst>
      <p:ext uri="{BB962C8B-B14F-4D97-AF65-F5344CB8AC3E}">
        <p14:creationId xmlns:p14="http://schemas.microsoft.com/office/powerpoint/2010/main" val="7708727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p>
        </p:txBody>
      </p:sp>
    </p:spTree>
    <p:extLst>
      <p:ext uri="{BB962C8B-B14F-4D97-AF65-F5344CB8AC3E}">
        <p14:creationId xmlns:p14="http://schemas.microsoft.com/office/powerpoint/2010/main" val="3779496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p>
        </p:txBody>
      </p:sp>
    </p:spTree>
    <p:extLst>
      <p:ext uri="{BB962C8B-B14F-4D97-AF65-F5344CB8AC3E}">
        <p14:creationId xmlns:p14="http://schemas.microsoft.com/office/powerpoint/2010/main" val="26776860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p>
        </p:txBody>
      </p:sp>
    </p:spTree>
    <p:extLst>
      <p:ext uri="{BB962C8B-B14F-4D97-AF65-F5344CB8AC3E}">
        <p14:creationId xmlns:p14="http://schemas.microsoft.com/office/powerpoint/2010/main" val="23908927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endParaRPr lang="en-US"/>
          </a:p>
        </p:txBody>
      </p:sp>
    </p:spTree>
    <p:extLst>
      <p:ext uri="{BB962C8B-B14F-4D97-AF65-F5344CB8AC3E}">
        <p14:creationId xmlns:p14="http://schemas.microsoft.com/office/powerpoint/2010/main" val="37082625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DD6C25CE-18ED-4640-B6A1-930C8ACDD3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3C346294-BAC2-4C8A-B814-9486C257F039}" type="slidenum">
              <a:rPr lang="en-US" altLang="en-US" sz="1200"/>
              <a:pPr/>
              <a:t>54</a:t>
            </a:fld>
            <a:endParaRPr lang="en-US" altLang="en-US" sz="1200"/>
          </a:p>
        </p:txBody>
      </p:sp>
      <p:sp>
        <p:nvSpPr>
          <p:cNvPr id="16387" name="Rectangle 2">
            <a:extLst>
              <a:ext uri="{FF2B5EF4-FFF2-40B4-BE49-F238E27FC236}">
                <a16:creationId xmlns:a16="http://schemas.microsoft.com/office/drawing/2014/main" id="{EEC7676A-4E81-4DAB-9603-AF65513C85CE}"/>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7BD0685C-64BF-41A8-8922-E1689131FB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xfrm>
            <a:off x="1136650" y="696913"/>
            <a:ext cx="4584700" cy="3440112"/>
          </a:xfrm>
          <a:ln/>
        </p:spPr>
      </p:sp>
      <p:sp>
        <p:nvSpPr>
          <p:cNvPr id="21401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986916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E724F3CA-A516-43E2-ABE1-C4A4DF6AF264}"/>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r"/>
            <a:fld id="{860CC0B0-1E8C-45B6-A513-11AA4E2A591E}" type="slidenum">
              <a:rPr lang="en-US" altLang="en-US" sz="1200"/>
              <a:pPr algn="r"/>
              <a:t>55</a:t>
            </a:fld>
            <a:endParaRPr lang="en-US" altLang="en-US" sz="1200"/>
          </a:p>
        </p:txBody>
      </p:sp>
      <p:sp>
        <p:nvSpPr>
          <p:cNvPr id="18435" name="Rectangle 2">
            <a:extLst>
              <a:ext uri="{FF2B5EF4-FFF2-40B4-BE49-F238E27FC236}">
                <a16:creationId xmlns:a16="http://schemas.microsoft.com/office/drawing/2014/main" id="{3D9DAEBC-F819-483C-96CA-6D9162D53330}"/>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A269EE21-73F6-4D4B-A31B-B260C0C062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769582D9-C08A-4CD6-B2FC-238E4A7B23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A07676A7-1288-479F-81AF-420118F510F0}" type="slidenum">
              <a:rPr lang="en-US" altLang="en-US" sz="1200"/>
              <a:pPr/>
              <a:t>56</a:t>
            </a:fld>
            <a:endParaRPr lang="en-US" altLang="en-US" sz="1200"/>
          </a:p>
        </p:txBody>
      </p:sp>
      <p:sp>
        <p:nvSpPr>
          <p:cNvPr id="20483" name="Rectangle 2">
            <a:extLst>
              <a:ext uri="{FF2B5EF4-FFF2-40B4-BE49-F238E27FC236}">
                <a16:creationId xmlns:a16="http://schemas.microsoft.com/office/drawing/2014/main" id="{78C77266-C2B3-49C3-A4C6-72124D7684CA}"/>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B2344915-87A0-48D6-AA3A-A140FEBB31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412EB095-C150-47DA-ABA8-B597A19038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27F8FFEB-6723-4368-8413-C14F9CC684EC}" type="slidenum">
              <a:rPr lang="en-US" altLang="en-US" sz="1200"/>
              <a:pPr/>
              <a:t>57</a:t>
            </a:fld>
            <a:endParaRPr lang="en-US" altLang="en-US" sz="1200"/>
          </a:p>
        </p:txBody>
      </p:sp>
      <p:sp>
        <p:nvSpPr>
          <p:cNvPr id="22531" name="Rectangle 2">
            <a:extLst>
              <a:ext uri="{FF2B5EF4-FFF2-40B4-BE49-F238E27FC236}">
                <a16:creationId xmlns:a16="http://schemas.microsoft.com/office/drawing/2014/main" id="{D0DBC4AD-D3B9-4867-872D-9C229F988A4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7BED34F2-367E-4BA5-90F2-DB319DE69BC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F2DCA7A9-E929-41EC-9EE6-E445E0B52A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DDC2138E-0956-4271-9FA4-D1C3DDF8A6A7}" type="slidenum">
              <a:rPr lang="en-US" altLang="en-US" sz="1200"/>
              <a:pPr/>
              <a:t>60</a:t>
            </a:fld>
            <a:endParaRPr lang="en-US" altLang="en-US" sz="1200"/>
          </a:p>
        </p:txBody>
      </p:sp>
      <p:sp>
        <p:nvSpPr>
          <p:cNvPr id="25603" name="Rectangle 2">
            <a:extLst>
              <a:ext uri="{FF2B5EF4-FFF2-40B4-BE49-F238E27FC236}">
                <a16:creationId xmlns:a16="http://schemas.microsoft.com/office/drawing/2014/main" id="{BD7D5445-5391-4D19-A72C-8E11CFBD8149}"/>
              </a:ext>
            </a:extLst>
          </p:cNvPr>
          <p:cNvSpPr>
            <a:spLocks noGrp="1" noRot="1" noChangeAspect="1" noChangeArrowheads="1" noTextEdit="1"/>
          </p:cNvSpPr>
          <p:nvPr>
            <p:ph type="sldImg"/>
          </p:nvPr>
        </p:nvSpPr>
        <p:spPr>
          <a:ln/>
        </p:spPr>
      </p:sp>
      <p:sp>
        <p:nvSpPr>
          <p:cNvPr id="25604" name="Rectangle 3">
            <a:extLst>
              <a:ext uri="{FF2B5EF4-FFF2-40B4-BE49-F238E27FC236}">
                <a16:creationId xmlns:a16="http://schemas.microsoft.com/office/drawing/2014/main" id="{4872900E-7A47-47A6-BB6D-A81F6B4A49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3DA74E16-1ECF-4768-8714-C1A618C40D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2A1FDF37-19CB-4128-983D-5D597865128B}" type="slidenum">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8675" name="Rectangle 2">
            <a:extLst>
              <a:ext uri="{FF2B5EF4-FFF2-40B4-BE49-F238E27FC236}">
                <a16:creationId xmlns:a16="http://schemas.microsoft.com/office/drawing/2014/main" id="{D57D2227-BA79-4E9C-BB36-7F500C89518F}"/>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32C86A6C-AD44-4311-B34E-3DD15B9104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extLst>
      <p:ext uri="{BB962C8B-B14F-4D97-AF65-F5344CB8AC3E}">
        <p14:creationId xmlns:p14="http://schemas.microsoft.com/office/powerpoint/2010/main" val="30630403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54DF922E-ED0E-4E68-A63A-2A016E3FFB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D15DB9F9-CC41-4FA7-8BCD-289CD228DAEF}" type="slidenum">
              <a:rPr lang="en-US" altLang="en-US" sz="1200"/>
              <a:pPr/>
              <a:t>70</a:t>
            </a:fld>
            <a:endParaRPr lang="en-US" altLang="en-US" sz="1200"/>
          </a:p>
        </p:txBody>
      </p:sp>
      <p:sp>
        <p:nvSpPr>
          <p:cNvPr id="39939" name="Rectangle 2">
            <a:extLst>
              <a:ext uri="{FF2B5EF4-FFF2-40B4-BE49-F238E27FC236}">
                <a16:creationId xmlns:a16="http://schemas.microsoft.com/office/drawing/2014/main" id="{D476398E-67F0-44B7-B6A7-0BD34D8C1B71}"/>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6CDF35CB-1DC6-414C-84F3-DC83420A62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48ABDB9C-2895-46A3-8027-97515EBDD4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02C773B0-AF42-4C65-AAE9-9D3C71A40938}" type="slidenum">
              <a:rPr lang="en-US" altLang="en-US" sz="1200"/>
              <a:pPr/>
              <a:t>71</a:t>
            </a:fld>
            <a:endParaRPr lang="en-US" altLang="en-US" sz="1200"/>
          </a:p>
        </p:txBody>
      </p:sp>
      <p:sp>
        <p:nvSpPr>
          <p:cNvPr id="41987" name="Rectangle 2">
            <a:extLst>
              <a:ext uri="{FF2B5EF4-FFF2-40B4-BE49-F238E27FC236}">
                <a16:creationId xmlns:a16="http://schemas.microsoft.com/office/drawing/2014/main" id="{53E848EB-C377-4781-A24F-A9DE5D7EFA25}"/>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EB6D1475-B28C-4672-80EF-842D5E4B1AF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553B5854-0DAA-46FE-975F-A28A65A65B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E43630BC-8B7F-4C47-9CB3-C4779A6A4CB2}" type="slidenum">
              <a:rPr lang="en-US" altLang="en-US" sz="1200"/>
              <a:pPr/>
              <a:t>72</a:t>
            </a:fld>
            <a:endParaRPr lang="en-US" altLang="en-US" sz="1200"/>
          </a:p>
        </p:txBody>
      </p:sp>
      <p:sp>
        <p:nvSpPr>
          <p:cNvPr id="32771" name="Rectangle 2">
            <a:extLst>
              <a:ext uri="{FF2B5EF4-FFF2-40B4-BE49-F238E27FC236}">
                <a16:creationId xmlns:a16="http://schemas.microsoft.com/office/drawing/2014/main" id="{572B755D-F23F-4710-A3A4-88D783F7BEE0}"/>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CD02AEEC-0D7E-4191-80EF-C641E68658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2336591-8AD1-4C84-8060-6C3A1832BF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865D8D62-E74A-437D-8CEF-3D553151FA56}" type="slidenum">
              <a:rPr lang="en-US" altLang="en-US" sz="1200"/>
              <a:pPr/>
              <a:t>75</a:t>
            </a:fld>
            <a:endParaRPr lang="en-US" altLang="en-US" sz="1200"/>
          </a:p>
        </p:txBody>
      </p:sp>
      <p:sp>
        <p:nvSpPr>
          <p:cNvPr id="35843" name="Rectangle 2">
            <a:extLst>
              <a:ext uri="{FF2B5EF4-FFF2-40B4-BE49-F238E27FC236}">
                <a16:creationId xmlns:a16="http://schemas.microsoft.com/office/drawing/2014/main" id="{F8C96505-5384-44E1-A5D3-D01ED0669684}"/>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95FA04AE-11D4-4F72-852A-E4CA02648E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3A05305-3DDB-4F65-883D-D82C65BA63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54D9F6D0-31D0-4A83-977C-91F62A95B8B5}" type="slidenum">
              <a:rPr lang="en-US" altLang="en-US" sz="1200"/>
              <a:pPr/>
              <a:t>79</a:t>
            </a:fld>
            <a:endParaRPr lang="en-US" altLang="en-US" sz="1200"/>
          </a:p>
        </p:txBody>
      </p:sp>
      <p:sp>
        <p:nvSpPr>
          <p:cNvPr id="30723" name="Rectangle 2">
            <a:extLst>
              <a:ext uri="{FF2B5EF4-FFF2-40B4-BE49-F238E27FC236}">
                <a16:creationId xmlns:a16="http://schemas.microsoft.com/office/drawing/2014/main" id="{B363E74F-5515-4920-BBA2-8BC0377F6929}"/>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16D52187-92E5-425A-AFB4-D593DF00B2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txBox="1">
            <a:spLocks noGrp="1" noChangeArrowheads="1"/>
          </p:cNvSpPr>
          <p:nvPr/>
        </p:nvSpPr>
        <p:spPr bwMode="auto">
          <a:xfrm>
            <a:off x="3884613" y="8745538"/>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2D6DE20E-AC7C-4872-B36A-19A7071C3B1F}" type="slidenum">
              <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215043" name="Rectangle 2"/>
          <p:cNvSpPr>
            <a:spLocks noGrp="1" noRot="1" noChangeAspect="1" noChangeArrowheads="1" noTextEdit="1"/>
          </p:cNvSpPr>
          <p:nvPr>
            <p:ph type="sldImg"/>
          </p:nvPr>
        </p:nvSpPr>
        <p:spPr>
          <a:xfrm>
            <a:off x="1127125" y="690563"/>
            <a:ext cx="4603750" cy="3452812"/>
          </a:xfrm>
          <a:ln/>
        </p:spPr>
      </p:sp>
      <p:sp>
        <p:nvSpPr>
          <p:cNvPr id="215044" name="Rectangle 3"/>
          <p:cNvSpPr>
            <a:spLocks noGrp="1" noChangeArrowheads="1"/>
          </p:cNvSpPr>
          <p:nvPr>
            <p:ph type="body" idx="1"/>
          </p:nvPr>
        </p:nvSpPr>
        <p:spPr>
          <a:xfrm>
            <a:off x="685800" y="4373563"/>
            <a:ext cx="5486400" cy="414337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lstStyle/>
          <a:p>
            <a:endParaRPr lang="en-US" altLang="en-US"/>
          </a:p>
        </p:txBody>
      </p:sp>
    </p:spTree>
    <p:extLst>
      <p:ext uri="{BB962C8B-B14F-4D97-AF65-F5344CB8AC3E}">
        <p14:creationId xmlns:p14="http://schemas.microsoft.com/office/powerpoint/2010/main" val="24149894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B2B7935A-C02B-4076-B355-EBD008DCF5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F446C635-B205-425F-8A54-FE0CC98454E8}" type="slidenum">
              <a:rPr lang="en-US" altLang="en-US" sz="1200"/>
              <a:pPr/>
              <a:t>83</a:t>
            </a:fld>
            <a:endParaRPr lang="en-US" altLang="en-US" sz="1200"/>
          </a:p>
        </p:txBody>
      </p:sp>
      <p:sp>
        <p:nvSpPr>
          <p:cNvPr id="54275" name="Rectangle 2">
            <a:extLst>
              <a:ext uri="{FF2B5EF4-FFF2-40B4-BE49-F238E27FC236}">
                <a16:creationId xmlns:a16="http://schemas.microsoft.com/office/drawing/2014/main" id="{D9CACDD8-148E-4849-AE5F-71CD397ADC50}"/>
              </a:ext>
            </a:extLst>
          </p:cNvPr>
          <p:cNvSpPr>
            <a:spLocks noGrp="1" noRot="1" noChangeAspect="1" noChangeArrowheads="1" noTextEdit="1"/>
          </p:cNvSpPr>
          <p:nvPr>
            <p:ph type="sldImg"/>
          </p:nvPr>
        </p:nvSpPr>
        <p:spPr>
          <a:ln/>
        </p:spPr>
      </p:sp>
      <p:sp>
        <p:nvSpPr>
          <p:cNvPr id="54276" name="Rectangle 3">
            <a:extLst>
              <a:ext uri="{FF2B5EF4-FFF2-40B4-BE49-F238E27FC236}">
                <a16:creationId xmlns:a16="http://schemas.microsoft.com/office/drawing/2014/main" id="{C352E191-D13A-4739-ABAC-C84983C049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1A93E567-995E-4781-8BC1-02D64B4430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4B3AF592-45CD-4179-962E-BC0AA4A22954}" type="slidenum">
              <a:rPr lang="en-US" altLang="en-US" sz="1200"/>
              <a:pPr/>
              <a:t>84</a:t>
            </a:fld>
            <a:endParaRPr lang="en-US" altLang="en-US" sz="1200"/>
          </a:p>
        </p:txBody>
      </p:sp>
      <p:sp>
        <p:nvSpPr>
          <p:cNvPr id="56323" name="Rectangle 2">
            <a:extLst>
              <a:ext uri="{FF2B5EF4-FFF2-40B4-BE49-F238E27FC236}">
                <a16:creationId xmlns:a16="http://schemas.microsoft.com/office/drawing/2014/main" id="{2136D772-0226-4D1D-AA61-ABDB28BB8070}"/>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8AE88A8F-0D3F-4EB8-8885-B0A39107AD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26635716-DFA6-46F0-B100-EB40AA2559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0EA23536-67E1-4A10-839D-599677DBAD58}" type="slidenum">
              <a:rPr lang="en-US" altLang="en-US" sz="1200"/>
              <a:pPr/>
              <a:t>85</a:t>
            </a:fld>
            <a:endParaRPr lang="en-US" altLang="en-US" sz="1200"/>
          </a:p>
        </p:txBody>
      </p:sp>
      <p:sp>
        <p:nvSpPr>
          <p:cNvPr id="58371" name="Rectangle 2">
            <a:extLst>
              <a:ext uri="{FF2B5EF4-FFF2-40B4-BE49-F238E27FC236}">
                <a16:creationId xmlns:a16="http://schemas.microsoft.com/office/drawing/2014/main" id="{BE33CA2A-9615-4CE6-A306-405492B4C4F0}"/>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53340278-71B0-47F1-91B3-6D850A4365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1BA3D033-58DD-43BB-B44B-DD6BB8E7B5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CD712B0E-A9B5-4344-ADB3-9113C0F16767}" type="slidenum">
              <a:rPr lang="en-US" altLang="en-US" sz="1200"/>
              <a:pPr/>
              <a:t>86</a:t>
            </a:fld>
            <a:endParaRPr lang="en-US" altLang="en-US" sz="1200"/>
          </a:p>
        </p:txBody>
      </p:sp>
      <p:sp>
        <p:nvSpPr>
          <p:cNvPr id="60419" name="Rectangle 2">
            <a:extLst>
              <a:ext uri="{FF2B5EF4-FFF2-40B4-BE49-F238E27FC236}">
                <a16:creationId xmlns:a16="http://schemas.microsoft.com/office/drawing/2014/main" id="{34BD0E85-C815-4C58-9631-0349AA3C3A50}"/>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1064BF87-140F-43EE-99DF-70A52A81705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E4607EE9-16D6-4924-82F9-A088BD2192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307E04A8-BD35-4D2E-AE21-E077D6694ADD}" type="slidenum">
              <a:rPr lang="en-US" altLang="en-US" sz="1200"/>
              <a:pPr/>
              <a:t>87</a:t>
            </a:fld>
            <a:endParaRPr lang="en-US" altLang="en-US" sz="1200"/>
          </a:p>
        </p:txBody>
      </p:sp>
      <p:sp>
        <p:nvSpPr>
          <p:cNvPr id="62467" name="Rectangle 2">
            <a:extLst>
              <a:ext uri="{FF2B5EF4-FFF2-40B4-BE49-F238E27FC236}">
                <a16:creationId xmlns:a16="http://schemas.microsoft.com/office/drawing/2014/main" id="{F2F17B76-C4F4-4CE7-BB8D-6F6D189EE79E}"/>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822241B5-AB00-4494-BA69-8B861BE65F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31D221EB-94CC-4343-B69F-82EEC237A6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F0DD3F01-888B-49DC-AC84-920DC167E9AB}" type="slidenum">
              <a:rPr lang="en-US" altLang="en-US" sz="1200"/>
              <a:pPr/>
              <a:t>88</a:t>
            </a:fld>
            <a:endParaRPr lang="en-US" altLang="en-US" sz="1200"/>
          </a:p>
        </p:txBody>
      </p:sp>
      <p:sp>
        <p:nvSpPr>
          <p:cNvPr id="64515" name="Rectangle 2">
            <a:extLst>
              <a:ext uri="{FF2B5EF4-FFF2-40B4-BE49-F238E27FC236}">
                <a16:creationId xmlns:a16="http://schemas.microsoft.com/office/drawing/2014/main" id="{D20DAF5F-1D3B-46BE-B184-E0BF5B150B83}"/>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3E225605-009F-4EF8-90CF-5634E73CAE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3BC60A89-37A8-4B21-B3F6-AA4BF31DB7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8A953566-8083-4C4B-9BA6-8FD2382DA751}" type="slidenum">
              <a:rPr lang="en-US" altLang="en-US" sz="1200"/>
              <a:pPr/>
              <a:t>89</a:t>
            </a:fld>
            <a:endParaRPr lang="en-US" altLang="en-US" sz="1200"/>
          </a:p>
        </p:txBody>
      </p:sp>
      <p:sp>
        <p:nvSpPr>
          <p:cNvPr id="66563" name="Rectangle 2">
            <a:extLst>
              <a:ext uri="{FF2B5EF4-FFF2-40B4-BE49-F238E27FC236}">
                <a16:creationId xmlns:a16="http://schemas.microsoft.com/office/drawing/2014/main" id="{A2B5FBDF-AE40-4D38-AF38-6DFCA6A3332C}"/>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B045E06D-0847-442A-B8E6-2327403324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043EF25E-CF89-4881-991E-20FDE3DA4F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90E12224-70A5-41D3-BC36-5D727404BB66}" type="slidenum">
              <a:rPr lang="en-US" altLang="en-US" sz="1200"/>
              <a:pPr/>
              <a:t>90</a:t>
            </a:fld>
            <a:endParaRPr lang="en-US" altLang="en-US" sz="1200"/>
          </a:p>
        </p:txBody>
      </p:sp>
      <p:sp>
        <p:nvSpPr>
          <p:cNvPr id="68611" name="Rectangle 2">
            <a:extLst>
              <a:ext uri="{FF2B5EF4-FFF2-40B4-BE49-F238E27FC236}">
                <a16:creationId xmlns:a16="http://schemas.microsoft.com/office/drawing/2014/main" id="{16C5CC2E-C7D9-41C1-A50C-51C0F54BBDE8}"/>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7DF75401-9130-4170-BD26-D034232ED57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C41E21D7-35C0-42F8-8F29-26B8F3C9F5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2108098B-8B17-4420-8E43-C4A5E921AC3C}" type="slidenum">
              <a:rPr lang="en-US" altLang="en-US" sz="1200"/>
              <a:pPr/>
              <a:t>97</a:t>
            </a:fld>
            <a:endParaRPr lang="en-US" altLang="en-US" sz="1200"/>
          </a:p>
        </p:txBody>
      </p:sp>
      <p:sp>
        <p:nvSpPr>
          <p:cNvPr id="71683" name="Rectangle 2">
            <a:extLst>
              <a:ext uri="{FF2B5EF4-FFF2-40B4-BE49-F238E27FC236}">
                <a16:creationId xmlns:a16="http://schemas.microsoft.com/office/drawing/2014/main" id="{EC761925-1582-4976-816E-D5C70B505845}"/>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1DECC894-9A23-4F9D-90AA-A04809AF75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FA839AE4-E1FD-4942-8855-5A3AD8553F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293C3EFB-8A7C-46A3-9E0D-B17C15259B94}" type="slidenum">
              <a:rPr lang="en-US" altLang="en-US" sz="1200"/>
              <a:pPr/>
              <a:t>99</a:t>
            </a:fld>
            <a:endParaRPr lang="en-US" altLang="en-US" sz="1200"/>
          </a:p>
        </p:txBody>
      </p:sp>
      <p:sp>
        <p:nvSpPr>
          <p:cNvPr id="73731" name="Rectangle 2">
            <a:extLst>
              <a:ext uri="{FF2B5EF4-FFF2-40B4-BE49-F238E27FC236}">
                <a16:creationId xmlns:a16="http://schemas.microsoft.com/office/drawing/2014/main" id="{17F4A85A-4CDD-4B81-82CD-438617D838DE}"/>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46014BF2-507D-4747-867C-EED346FF74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xfrm>
            <a:off x="1136650" y="696913"/>
            <a:ext cx="4584700" cy="3440112"/>
          </a:xfrm>
          <a:ln/>
        </p:spPr>
      </p:sp>
      <p:sp>
        <p:nvSpPr>
          <p:cNvPr id="21606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912440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41E6B83E-A419-4D35-A04F-A070583205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EED1B18D-2DA6-41C9-9E23-43D2417D3573}" type="slidenum">
              <a:rPr lang="en-US" altLang="en-US" sz="1200"/>
              <a:pPr/>
              <a:t>100</a:t>
            </a:fld>
            <a:endParaRPr lang="en-US" altLang="en-US" sz="1200"/>
          </a:p>
        </p:txBody>
      </p:sp>
      <p:sp>
        <p:nvSpPr>
          <p:cNvPr id="75779" name="Rectangle 2">
            <a:extLst>
              <a:ext uri="{FF2B5EF4-FFF2-40B4-BE49-F238E27FC236}">
                <a16:creationId xmlns:a16="http://schemas.microsoft.com/office/drawing/2014/main" id="{3743E974-4CE8-427B-87A5-6F74B12BC145}"/>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B5FBF592-EB7C-4E08-929D-E4B31C469B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5A6932BB-977A-4D6A-B618-F7BC4394A6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1F3994FD-8128-4DFA-9BC4-B5C55400F523}" type="slidenum">
              <a:rPr lang="en-US" altLang="en-US" sz="1200"/>
              <a:pPr/>
              <a:t>104</a:t>
            </a:fld>
            <a:endParaRPr lang="en-US" altLang="en-US" sz="1200"/>
          </a:p>
        </p:txBody>
      </p:sp>
      <p:sp>
        <p:nvSpPr>
          <p:cNvPr id="77827" name="Rectangle 2">
            <a:extLst>
              <a:ext uri="{FF2B5EF4-FFF2-40B4-BE49-F238E27FC236}">
                <a16:creationId xmlns:a16="http://schemas.microsoft.com/office/drawing/2014/main" id="{48167ED8-8349-4994-BDE5-AB30511ED092}"/>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DE19DDE4-C1BF-43E3-9C02-DFCA724C37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D3807A17-7660-4C7A-A44F-1D898AC16C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7BDC6077-F858-4451-A363-16F7616B886B}" type="slidenum">
              <a:rPr lang="en-US" altLang="en-US" sz="1200"/>
              <a:pPr/>
              <a:t>105</a:t>
            </a:fld>
            <a:endParaRPr lang="en-US" altLang="en-US" sz="1200"/>
          </a:p>
        </p:txBody>
      </p:sp>
      <p:sp>
        <p:nvSpPr>
          <p:cNvPr id="79875" name="Rectangle 2">
            <a:extLst>
              <a:ext uri="{FF2B5EF4-FFF2-40B4-BE49-F238E27FC236}">
                <a16:creationId xmlns:a16="http://schemas.microsoft.com/office/drawing/2014/main" id="{E2DB3573-ACD0-4AB5-8099-42FFBCE604CB}"/>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7D880739-72E2-400B-969B-26812031A2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45A594BA-BA51-44B5-87EF-94604BC158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F7ECA4D8-18C1-4E34-A336-98CCD467376A}" type="slidenum">
              <a:rPr lang="en-US" altLang="en-US" sz="1200"/>
              <a:pPr/>
              <a:t>107</a:t>
            </a:fld>
            <a:endParaRPr lang="en-US" altLang="en-US" sz="1200"/>
          </a:p>
        </p:txBody>
      </p:sp>
      <p:sp>
        <p:nvSpPr>
          <p:cNvPr id="82947" name="Rectangle 2">
            <a:extLst>
              <a:ext uri="{FF2B5EF4-FFF2-40B4-BE49-F238E27FC236}">
                <a16:creationId xmlns:a16="http://schemas.microsoft.com/office/drawing/2014/main" id="{3FB8CAE5-A3EA-4917-AE04-3E121CDE165F}"/>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5E52DCC1-9AB3-4C75-B4F9-A2BF012FDE5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9B939FD9-C48F-482A-876A-2506488707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DC849F85-EB7C-4E75-9883-5A3C66F8A1A7}" type="slidenum">
              <a:rPr lang="en-US" altLang="en-US" sz="1200"/>
              <a:pPr/>
              <a:t>108</a:t>
            </a:fld>
            <a:endParaRPr lang="en-US" altLang="en-US" sz="1200"/>
          </a:p>
        </p:txBody>
      </p:sp>
      <p:sp>
        <p:nvSpPr>
          <p:cNvPr id="84995" name="Rectangle 2">
            <a:extLst>
              <a:ext uri="{FF2B5EF4-FFF2-40B4-BE49-F238E27FC236}">
                <a16:creationId xmlns:a16="http://schemas.microsoft.com/office/drawing/2014/main" id="{7E2F1E09-CA9D-4F9D-8A08-59CA682CA322}"/>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D8064F03-24B3-471E-97AE-BD777D3865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7345DB33-C848-47B9-90F3-258C5A6BEB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740209C3-DF97-44D5-B535-80810E20630E}" type="slidenum">
              <a:rPr lang="en-US" altLang="en-US" sz="1200"/>
              <a:pPr/>
              <a:t>109</a:t>
            </a:fld>
            <a:endParaRPr lang="en-US" altLang="en-US" sz="1200"/>
          </a:p>
        </p:txBody>
      </p:sp>
      <p:sp>
        <p:nvSpPr>
          <p:cNvPr id="87043" name="Rectangle 2">
            <a:extLst>
              <a:ext uri="{FF2B5EF4-FFF2-40B4-BE49-F238E27FC236}">
                <a16:creationId xmlns:a16="http://schemas.microsoft.com/office/drawing/2014/main" id="{EDA0FFB0-B045-4631-8CA5-632D75F7F782}"/>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60EDFC46-0A0F-4F1E-B8B8-8031BA868A0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DDF9E4AB-0809-4A40-96C2-E53F3AF546E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03D8535A-775F-48BB-87A3-955DE919F844}" type="slidenum">
              <a:rPr lang="en-US" altLang="en-US" sz="1200"/>
              <a:pPr/>
              <a:t>110</a:t>
            </a:fld>
            <a:endParaRPr lang="en-US" altLang="en-US" sz="1200"/>
          </a:p>
        </p:txBody>
      </p:sp>
      <p:sp>
        <p:nvSpPr>
          <p:cNvPr id="89091" name="Rectangle 2">
            <a:extLst>
              <a:ext uri="{FF2B5EF4-FFF2-40B4-BE49-F238E27FC236}">
                <a16:creationId xmlns:a16="http://schemas.microsoft.com/office/drawing/2014/main" id="{8B67096F-6D65-4CC6-81FB-A7F54DA643B7}"/>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5119AD46-C0D7-43C0-828B-151903A478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B9E846DA-3E7D-41B4-8DC5-6B060F7E94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AB7805B3-465D-4EE8-92C8-064C12202730}" type="slidenum">
              <a:rPr lang="en-US" altLang="en-US" sz="1200"/>
              <a:pPr/>
              <a:t>111</a:t>
            </a:fld>
            <a:endParaRPr lang="en-US" altLang="en-US" sz="1200"/>
          </a:p>
        </p:txBody>
      </p:sp>
      <p:sp>
        <p:nvSpPr>
          <p:cNvPr id="91139" name="Rectangle 2">
            <a:extLst>
              <a:ext uri="{FF2B5EF4-FFF2-40B4-BE49-F238E27FC236}">
                <a16:creationId xmlns:a16="http://schemas.microsoft.com/office/drawing/2014/main" id="{A76CC115-3172-4A53-842B-7D4542A0A629}"/>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6043C5C5-FB7A-4252-AF9C-B70B090018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Image Placeholder 1"/>
          <p:cNvSpPr>
            <a:spLocks noGrp="1" noRot="1" noChangeAspect="1" noTextEdit="1"/>
          </p:cNvSpPr>
          <p:nvPr>
            <p:ph type="sldImg"/>
          </p:nvPr>
        </p:nvSpPr>
        <p:spPr>
          <a:ln/>
        </p:spPr>
      </p:sp>
      <p:sp>
        <p:nvSpPr>
          <p:cNvPr id="217091"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17497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Rot="1" noChangeAspect="1" noChangeArrowheads="1" noTextEdit="1"/>
          </p:cNvSpPr>
          <p:nvPr>
            <p:ph type="sldImg"/>
          </p:nvPr>
        </p:nvSpPr>
        <p:spPr>
          <a:xfrm>
            <a:off x="1136650" y="696913"/>
            <a:ext cx="4584700" cy="3440112"/>
          </a:xfrm>
          <a:ln/>
        </p:spPr>
      </p:sp>
      <p:sp>
        <p:nvSpPr>
          <p:cNvPr id="21811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206744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Rot="1" noChangeAspect="1" noChangeArrowheads="1" noTextEdit="1"/>
          </p:cNvSpPr>
          <p:nvPr>
            <p:ph type="sldImg"/>
          </p:nvPr>
        </p:nvSpPr>
        <p:spPr>
          <a:xfrm>
            <a:off x="1136650" y="696913"/>
            <a:ext cx="4584700" cy="3440112"/>
          </a:xfrm>
          <a:ln/>
        </p:spPr>
      </p:sp>
      <p:sp>
        <p:nvSpPr>
          <p:cNvPr id="21913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9056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5">
            <a:extLst>
              <a:ext uri="{FF2B5EF4-FFF2-40B4-BE49-F238E27FC236}">
                <a16:creationId xmlns:a16="http://schemas.microsoft.com/office/drawing/2014/main" id="{2839B138-2527-4847-9508-6FF1977DC27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DFC469D-16FA-4612-B203-58B18AEE009A}"/>
              </a:ext>
            </a:extLst>
          </p:cNvPr>
          <p:cNvSpPr>
            <a:spLocks noGrp="1" noChangeArrowheads="1"/>
          </p:cNvSpPr>
          <p:nvPr>
            <p:ph type="sldNum" sz="quarter" idx="11"/>
          </p:nvPr>
        </p:nvSpPr>
        <p:spPr>
          <a:ln/>
        </p:spPr>
        <p:txBody>
          <a:bodyPr/>
          <a:lstStyle>
            <a:lvl1pPr>
              <a:defRPr/>
            </a:lvl1pPr>
          </a:lstStyle>
          <a:p>
            <a:pPr>
              <a:defRPr/>
            </a:pPr>
            <a:fld id="{9E696DFE-B89B-467A-9BC2-0D5F8660864A}" type="slidenum">
              <a:rPr lang="en-US" altLang="en-US"/>
              <a:pPr>
                <a:defRPr/>
              </a:pPr>
              <a:t>‹#›</a:t>
            </a:fld>
            <a:endParaRPr lang="en-US" altLang="en-US"/>
          </a:p>
        </p:txBody>
      </p:sp>
    </p:spTree>
    <p:extLst>
      <p:ext uri="{BB962C8B-B14F-4D97-AF65-F5344CB8AC3E}">
        <p14:creationId xmlns:p14="http://schemas.microsoft.com/office/powerpoint/2010/main" val="1731427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3885316-C979-4624-AAE6-F5303BFE8241}"/>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203043FE-F7A1-4EE2-A445-B1BCDAA94A8B}"/>
              </a:ext>
            </a:extLst>
          </p:cNvPr>
          <p:cNvSpPr>
            <a:spLocks noGrp="1" noChangeArrowheads="1"/>
          </p:cNvSpPr>
          <p:nvPr>
            <p:ph type="sldNum" sz="quarter" idx="11"/>
          </p:nvPr>
        </p:nvSpPr>
        <p:spPr>
          <a:ln/>
        </p:spPr>
        <p:txBody>
          <a:bodyPr/>
          <a:lstStyle>
            <a:lvl1pPr>
              <a:defRPr/>
            </a:lvl1pPr>
          </a:lstStyle>
          <a:p>
            <a:pPr>
              <a:defRPr/>
            </a:pPr>
            <a:fld id="{7E3CB916-CAA7-4E15-B39F-A35F069C77AF}" type="slidenum">
              <a:rPr lang="en-US" altLang="en-US"/>
              <a:pPr>
                <a:defRPr/>
              </a:pPr>
              <a:t>‹#›</a:t>
            </a:fld>
            <a:endParaRPr lang="en-US" altLang="en-US"/>
          </a:p>
        </p:txBody>
      </p:sp>
    </p:spTree>
    <p:extLst>
      <p:ext uri="{BB962C8B-B14F-4D97-AF65-F5344CB8AC3E}">
        <p14:creationId xmlns:p14="http://schemas.microsoft.com/office/powerpoint/2010/main" val="4108724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BC93A446-4D76-4649-B05D-F5DAF8CF9BA7}"/>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BE064DA-26AF-4723-AA2A-745609FCBF36}"/>
              </a:ext>
            </a:extLst>
          </p:cNvPr>
          <p:cNvSpPr>
            <a:spLocks noGrp="1" noChangeArrowheads="1"/>
          </p:cNvSpPr>
          <p:nvPr>
            <p:ph type="sldNum" sz="quarter" idx="11"/>
          </p:nvPr>
        </p:nvSpPr>
        <p:spPr>
          <a:ln/>
        </p:spPr>
        <p:txBody>
          <a:bodyPr/>
          <a:lstStyle>
            <a:lvl1pPr>
              <a:defRPr/>
            </a:lvl1pPr>
          </a:lstStyle>
          <a:p>
            <a:pPr>
              <a:defRPr/>
            </a:pPr>
            <a:fld id="{A993F24B-2FFF-40BC-82AF-334B9D62FAF2}" type="slidenum">
              <a:rPr lang="en-US" altLang="en-US"/>
              <a:pPr>
                <a:defRPr/>
              </a:pPr>
              <a:t>‹#›</a:t>
            </a:fld>
            <a:endParaRPr lang="en-US" altLang="en-US"/>
          </a:p>
        </p:txBody>
      </p:sp>
    </p:spTree>
    <p:extLst>
      <p:ext uri="{BB962C8B-B14F-4D97-AF65-F5344CB8AC3E}">
        <p14:creationId xmlns:p14="http://schemas.microsoft.com/office/powerpoint/2010/main" val="1171513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80077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34278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997885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9353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3889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99849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5220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32774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382B5F21-2B5A-4580-AA7F-F36DEBB26076}"/>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302377E3-98F7-474D-82CC-F29E8931A7FC}"/>
              </a:ext>
            </a:extLst>
          </p:cNvPr>
          <p:cNvSpPr>
            <a:spLocks noGrp="1" noChangeArrowheads="1"/>
          </p:cNvSpPr>
          <p:nvPr>
            <p:ph type="sldNum" sz="quarter" idx="11"/>
          </p:nvPr>
        </p:nvSpPr>
        <p:spPr>
          <a:ln/>
        </p:spPr>
        <p:txBody>
          <a:bodyPr/>
          <a:lstStyle>
            <a:lvl1pPr>
              <a:defRPr/>
            </a:lvl1pPr>
          </a:lstStyle>
          <a:p>
            <a:pPr>
              <a:defRPr/>
            </a:pPr>
            <a:fld id="{4A61D084-735D-4A26-A123-8C77951A69BD}" type="slidenum">
              <a:rPr lang="en-US" altLang="en-US"/>
              <a:pPr>
                <a:defRPr/>
              </a:pPr>
              <a:t>‹#›</a:t>
            </a:fld>
            <a:endParaRPr lang="en-US" altLang="en-US"/>
          </a:p>
        </p:txBody>
      </p:sp>
    </p:spTree>
    <p:extLst>
      <p:ext uri="{BB962C8B-B14F-4D97-AF65-F5344CB8AC3E}">
        <p14:creationId xmlns:p14="http://schemas.microsoft.com/office/powerpoint/2010/main" val="20073491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5883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64876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9992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ECAB2E96-DF7A-410E-8981-BEA1FCFA1392}"/>
              </a:ext>
            </a:extLst>
          </p:cNvPr>
          <p:cNvSpPr>
            <a:spLocks noGrp="1" noChangeArrowheads="1"/>
          </p:cNvSpPr>
          <p:nvPr>
            <p:ph type="ftr" sz="quarter" idx="10"/>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090C4CCA-7BF3-49F9-879B-06FF107EF56C}"/>
              </a:ext>
            </a:extLst>
          </p:cNvPr>
          <p:cNvSpPr>
            <a:spLocks noGrp="1" noChangeArrowheads="1"/>
          </p:cNvSpPr>
          <p:nvPr>
            <p:ph type="sldNum" sz="quarter" idx="11"/>
          </p:nvPr>
        </p:nvSpPr>
        <p:spPr>
          <a:ln/>
        </p:spPr>
        <p:txBody>
          <a:bodyPr/>
          <a:lstStyle>
            <a:lvl1pPr>
              <a:defRPr/>
            </a:lvl1pPr>
          </a:lstStyle>
          <a:p>
            <a:pPr>
              <a:defRPr/>
            </a:pPr>
            <a:fld id="{A7938612-20EE-4573-9FAB-513797C54C81}" type="slidenum">
              <a:rPr lang="en-US" altLang="en-US"/>
              <a:pPr>
                <a:defRPr/>
              </a:pPr>
              <a:t>‹#›</a:t>
            </a:fld>
            <a:endParaRPr lang="en-US" altLang="en-US"/>
          </a:p>
        </p:txBody>
      </p:sp>
    </p:spTree>
    <p:extLst>
      <p:ext uri="{BB962C8B-B14F-4D97-AF65-F5344CB8AC3E}">
        <p14:creationId xmlns:p14="http://schemas.microsoft.com/office/powerpoint/2010/main" val="694539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87E0F9B6-B538-4A62-ACA5-777B5419CC70}"/>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03686F5-38E3-47D1-8679-9A7D1CBBE3E9}"/>
              </a:ext>
            </a:extLst>
          </p:cNvPr>
          <p:cNvSpPr>
            <a:spLocks noGrp="1" noChangeArrowheads="1"/>
          </p:cNvSpPr>
          <p:nvPr>
            <p:ph type="sldNum" sz="quarter" idx="11"/>
          </p:nvPr>
        </p:nvSpPr>
        <p:spPr>
          <a:ln/>
        </p:spPr>
        <p:txBody>
          <a:bodyPr/>
          <a:lstStyle>
            <a:lvl1pPr>
              <a:defRPr/>
            </a:lvl1pPr>
          </a:lstStyle>
          <a:p>
            <a:pPr>
              <a:defRPr/>
            </a:pPr>
            <a:fld id="{B4D3C6A4-F967-43FF-9961-CDC3A2FC0B4C}" type="slidenum">
              <a:rPr lang="en-US" altLang="en-US"/>
              <a:pPr>
                <a:defRPr/>
              </a:pPr>
              <a:t>‹#›</a:t>
            </a:fld>
            <a:endParaRPr lang="en-US" altLang="en-US"/>
          </a:p>
        </p:txBody>
      </p:sp>
    </p:spTree>
    <p:extLst>
      <p:ext uri="{BB962C8B-B14F-4D97-AF65-F5344CB8AC3E}">
        <p14:creationId xmlns:p14="http://schemas.microsoft.com/office/powerpoint/2010/main" val="230197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E6AF4B07-A738-4D4A-BA5E-06BA787D18D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57F0AD27-FDA4-4D55-8EFF-56E8D085A0D5}"/>
              </a:ext>
            </a:extLst>
          </p:cNvPr>
          <p:cNvSpPr>
            <a:spLocks noGrp="1" noChangeArrowheads="1"/>
          </p:cNvSpPr>
          <p:nvPr>
            <p:ph type="sldNum" sz="quarter" idx="11"/>
          </p:nvPr>
        </p:nvSpPr>
        <p:spPr>
          <a:ln/>
        </p:spPr>
        <p:txBody>
          <a:bodyPr/>
          <a:lstStyle>
            <a:lvl1pPr>
              <a:defRPr/>
            </a:lvl1pPr>
          </a:lstStyle>
          <a:p>
            <a:pPr>
              <a:defRPr/>
            </a:pPr>
            <a:fld id="{CACB4DEB-D205-4A7C-9248-B0250D59489D}" type="slidenum">
              <a:rPr lang="en-US" altLang="en-US"/>
              <a:pPr>
                <a:defRPr/>
              </a:pPr>
              <a:t>‹#›</a:t>
            </a:fld>
            <a:endParaRPr lang="en-US" altLang="en-US"/>
          </a:p>
        </p:txBody>
      </p:sp>
    </p:spTree>
    <p:extLst>
      <p:ext uri="{BB962C8B-B14F-4D97-AF65-F5344CB8AC3E}">
        <p14:creationId xmlns:p14="http://schemas.microsoft.com/office/powerpoint/2010/main" val="2362413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Rectangle 5">
            <a:extLst>
              <a:ext uri="{FF2B5EF4-FFF2-40B4-BE49-F238E27FC236}">
                <a16:creationId xmlns:a16="http://schemas.microsoft.com/office/drawing/2014/main" id="{1A8D32F8-278C-44B0-B437-66C2737C8C35}"/>
              </a:ext>
            </a:extLst>
          </p:cNvPr>
          <p:cNvSpPr>
            <a:spLocks noGrp="1" noChangeArrowheads="1"/>
          </p:cNvSpPr>
          <p:nvPr>
            <p:ph type="ftr" sz="quarter" idx="10"/>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C3C2B3D-E98D-42EC-966A-E1E819B2E76F}"/>
              </a:ext>
            </a:extLst>
          </p:cNvPr>
          <p:cNvSpPr>
            <a:spLocks noGrp="1" noChangeArrowheads="1"/>
          </p:cNvSpPr>
          <p:nvPr>
            <p:ph type="sldNum" sz="quarter" idx="11"/>
          </p:nvPr>
        </p:nvSpPr>
        <p:spPr>
          <a:ln/>
        </p:spPr>
        <p:txBody>
          <a:bodyPr/>
          <a:lstStyle>
            <a:lvl1pPr>
              <a:defRPr/>
            </a:lvl1pPr>
          </a:lstStyle>
          <a:p>
            <a:pPr>
              <a:defRPr/>
            </a:pPr>
            <a:fld id="{B09FADBD-4C05-466A-B0B1-45443CF64602}" type="slidenum">
              <a:rPr lang="en-US" altLang="en-US"/>
              <a:pPr>
                <a:defRPr/>
              </a:pPr>
              <a:t>‹#›</a:t>
            </a:fld>
            <a:endParaRPr lang="en-US" altLang="en-US"/>
          </a:p>
        </p:txBody>
      </p:sp>
    </p:spTree>
    <p:extLst>
      <p:ext uri="{BB962C8B-B14F-4D97-AF65-F5344CB8AC3E}">
        <p14:creationId xmlns:p14="http://schemas.microsoft.com/office/powerpoint/2010/main" val="2261484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BA2AD1E3-B912-4385-AC5C-7C1F25E5533A}"/>
              </a:ext>
            </a:extLst>
          </p:cNvPr>
          <p:cNvSpPr>
            <a:spLocks noGrp="1" noChangeArrowheads="1"/>
          </p:cNvSpPr>
          <p:nvPr>
            <p:ph type="ftr" sz="quarter" idx="10"/>
          </p:nvPr>
        </p:nvSpPr>
        <p:spPr>
          <a:ln/>
        </p:spPr>
        <p:txBody>
          <a:bodyPr/>
          <a:lstStyle>
            <a:lvl1pPr>
              <a:defRPr/>
            </a:lvl1pPr>
          </a:lstStyle>
          <a:p>
            <a:pPr>
              <a:defRPr/>
            </a:pPr>
            <a:endParaRPr lang="en-US"/>
          </a:p>
        </p:txBody>
      </p:sp>
      <p:sp>
        <p:nvSpPr>
          <p:cNvPr id="3" name="Rectangle 6">
            <a:extLst>
              <a:ext uri="{FF2B5EF4-FFF2-40B4-BE49-F238E27FC236}">
                <a16:creationId xmlns:a16="http://schemas.microsoft.com/office/drawing/2014/main" id="{462F2C6D-B31E-490B-A6DF-2449F57AD3C1}"/>
              </a:ext>
            </a:extLst>
          </p:cNvPr>
          <p:cNvSpPr>
            <a:spLocks noGrp="1" noChangeArrowheads="1"/>
          </p:cNvSpPr>
          <p:nvPr>
            <p:ph type="sldNum" sz="quarter" idx="11"/>
          </p:nvPr>
        </p:nvSpPr>
        <p:spPr>
          <a:ln/>
        </p:spPr>
        <p:txBody>
          <a:bodyPr/>
          <a:lstStyle>
            <a:lvl1pPr>
              <a:defRPr/>
            </a:lvl1pPr>
          </a:lstStyle>
          <a:p>
            <a:pPr>
              <a:defRPr/>
            </a:pPr>
            <a:fld id="{799E476D-4539-4B7B-91DE-C33D1B2C4DD9}" type="slidenum">
              <a:rPr lang="en-US" altLang="en-US"/>
              <a:pPr>
                <a:defRPr/>
              </a:pPr>
              <a:t>‹#›</a:t>
            </a:fld>
            <a:endParaRPr lang="en-US" altLang="en-US"/>
          </a:p>
        </p:txBody>
      </p:sp>
    </p:spTree>
    <p:extLst>
      <p:ext uri="{BB962C8B-B14F-4D97-AF65-F5344CB8AC3E}">
        <p14:creationId xmlns:p14="http://schemas.microsoft.com/office/powerpoint/2010/main" val="3836390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412BDEC8-5212-41A5-88C3-E8E8495E056B}"/>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C5A9A87-D977-47F6-A15E-C4A0B70B7938}"/>
              </a:ext>
            </a:extLst>
          </p:cNvPr>
          <p:cNvSpPr>
            <a:spLocks noGrp="1" noChangeArrowheads="1"/>
          </p:cNvSpPr>
          <p:nvPr>
            <p:ph type="sldNum" sz="quarter" idx="11"/>
          </p:nvPr>
        </p:nvSpPr>
        <p:spPr>
          <a:ln/>
        </p:spPr>
        <p:txBody>
          <a:bodyPr/>
          <a:lstStyle>
            <a:lvl1pPr>
              <a:defRPr/>
            </a:lvl1pPr>
          </a:lstStyle>
          <a:p>
            <a:pPr>
              <a:defRPr/>
            </a:pPr>
            <a:fld id="{5AC26DE7-76ED-481A-83D0-1F0BC0119314}" type="slidenum">
              <a:rPr lang="en-US" altLang="en-US"/>
              <a:pPr>
                <a:defRPr/>
              </a:pPr>
              <a:t>‹#›</a:t>
            </a:fld>
            <a:endParaRPr lang="en-US" altLang="en-US"/>
          </a:p>
        </p:txBody>
      </p:sp>
    </p:spTree>
    <p:extLst>
      <p:ext uri="{BB962C8B-B14F-4D97-AF65-F5344CB8AC3E}">
        <p14:creationId xmlns:p14="http://schemas.microsoft.com/office/powerpoint/2010/main" val="1515481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6E0D9547-A5E9-4083-9F1C-EEE56D3C75FE}"/>
              </a:ext>
            </a:extLst>
          </p:cNvPr>
          <p:cNvSpPr>
            <a:spLocks noGrp="1" noChangeArrowheads="1"/>
          </p:cNvSpPr>
          <p:nvPr>
            <p:ph type="ftr" sz="quarter" idx="10"/>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4B3D088-7187-49B3-8A3D-5AFE867FD4BC}"/>
              </a:ext>
            </a:extLst>
          </p:cNvPr>
          <p:cNvSpPr>
            <a:spLocks noGrp="1" noChangeArrowheads="1"/>
          </p:cNvSpPr>
          <p:nvPr>
            <p:ph type="sldNum" sz="quarter" idx="11"/>
          </p:nvPr>
        </p:nvSpPr>
        <p:spPr>
          <a:ln/>
        </p:spPr>
        <p:txBody>
          <a:bodyPr/>
          <a:lstStyle>
            <a:lvl1pPr>
              <a:defRPr/>
            </a:lvl1pPr>
          </a:lstStyle>
          <a:p>
            <a:pPr>
              <a:defRPr/>
            </a:pPr>
            <a:fld id="{F285C73A-C024-430D-90D9-60216E52DD9A}" type="slidenum">
              <a:rPr lang="en-US" altLang="en-US"/>
              <a:pPr>
                <a:defRPr/>
              </a:pPr>
              <a:t>‹#›</a:t>
            </a:fld>
            <a:endParaRPr lang="en-US" altLang="en-US"/>
          </a:p>
        </p:txBody>
      </p:sp>
    </p:spTree>
    <p:extLst>
      <p:ext uri="{BB962C8B-B14F-4D97-AF65-F5344CB8AC3E}">
        <p14:creationId xmlns:p14="http://schemas.microsoft.com/office/powerpoint/2010/main" val="2540195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5">
            <a:extLst>
              <a:ext uri="{FF2B5EF4-FFF2-40B4-BE49-F238E27FC236}">
                <a16:creationId xmlns:a16="http://schemas.microsoft.com/office/drawing/2014/main" id="{0FC4C3D2-4105-46FB-B261-1B9A076EE9A7}"/>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1030" name="Rectangle 6">
            <a:extLst>
              <a:ext uri="{FF2B5EF4-FFF2-40B4-BE49-F238E27FC236}">
                <a16:creationId xmlns:a16="http://schemas.microsoft.com/office/drawing/2014/main" id="{74F257CC-F6BC-49E3-84D1-995C646E08E9}"/>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atin typeface="Times" panose="02020603050405020304" pitchFamily="18" charset="0"/>
              </a:defRPr>
            </a:lvl1pPr>
          </a:lstStyle>
          <a:p>
            <a:pPr>
              <a:defRPr/>
            </a:pPr>
            <a:fld id="{7C4D14E7-3B52-4375-8622-4931F62E3F6E}" type="slidenum">
              <a:rPr lang="en-US" altLang="en-US"/>
              <a:pPr>
                <a:defRPr/>
              </a:pPr>
              <a:t>‹#›</a:t>
            </a:fld>
            <a:endParaRPr lang="en-US" altLang="en-US"/>
          </a:p>
        </p:txBody>
      </p:sp>
      <p:sp>
        <p:nvSpPr>
          <p:cNvPr id="1032" name="Text Box 8">
            <a:extLst>
              <a:ext uri="{FF2B5EF4-FFF2-40B4-BE49-F238E27FC236}">
                <a16:creationId xmlns:a16="http://schemas.microsoft.com/office/drawing/2014/main" id="{0D387661-89D1-4EBB-B604-DC9DF2DF120D}"/>
              </a:ext>
            </a:extLst>
          </p:cNvPr>
          <p:cNvSpPr txBox="1">
            <a:spLocks noChangeArrowheads="1"/>
          </p:cNvSpPr>
          <p:nvPr/>
        </p:nvSpPr>
        <p:spPr bwMode="auto">
          <a:xfrm>
            <a:off x="0" y="6397625"/>
            <a:ext cx="838200" cy="457200"/>
          </a:xfrm>
          <a:prstGeom prst="rect">
            <a:avLst/>
          </a:prstGeom>
          <a:noFill/>
          <a:ln w="12700">
            <a:noFill/>
            <a:miter lim="800000"/>
            <a:headEnd/>
            <a:tailEnd/>
          </a:ln>
          <a:effec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defRPr/>
            </a:pPr>
            <a:r>
              <a:rPr lang="en-US" altLang="en-US" b="1"/>
              <a:t>7-</a:t>
            </a:r>
            <a:fld id="{D6E25A28-151F-4070-8399-5A68A818FA3B}" type="slidenum">
              <a:rPr lang="en-US" altLang="en-US" b="1" smtClean="0"/>
              <a:pPr>
                <a:spcBef>
                  <a:spcPct val="50000"/>
                </a:spcBef>
                <a:defRPr/>
              </a:pPr>
              <a:t>‹#›</a:t>
            </a:fld>
            <a:endParaRPr lang="en-US" altLang="en-US" b="1"/>
          </a:p>
        </p:txBody>
      </p:sp>
      <p:sp>
        <p:nvSpPr>
          <p:cNvPr id="2" name="AutoShape 9">
            <a:hlinkClick r:id="" action="ppaction://hlinkshowjump?jump=previousslide" highlightClick="1"/>
            <a:extLst>
              <a:ext uri="{FF2B5EF4-FFF2-40B4-BE49-F238E27FC236}">
                <a16:creationId xmlns:a16="http://schemas.microsoft.com/office/drawing/2014/main" id="{4AC13572-3EE2-4389-9E42-ED6797F13BC0}"/>
              </a:ext>
            </a:extLst>
          </p:cNvPr>
          <p:cNvSpPr>
            <a:spLocks noChangeAspect="1" noChangeArrowheads="1"/>
          </p:cNvSpPr>
          <p:nvPr userDrawn="1"/>
        </p:nvSpPr>
        <p:spPr bwMode="auto">
          <a:xfrm>
            <a:off x="152400" y="6172200"/>
            <a:ext cx="311150" cy="311150"/>
          </a:xfrm>
          <a:prstGeom prst="actionButtonBackPrevious">
            <a:avLst/>
          </a:prstGeom>
          <a:gradFill rotWithShape="0">
            <a:gsLst>
              <a:gs pos="0">
                <a:srgbClr val="006600"/>
              </a:gs>
              <a:gs pos="100000">
                <a:srgbClr val="002F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sp>
        <p:nvSpPr>
          <p:cNvPr id="3" name="AutoShape 10">
            <a:hlinkClick r:id="" action="ppaction://hlinkshowjump?jump=nextslide" highlightClick="1"/>
            <a:extLst>
              <a:ext uri="{FF2B5EF4-FFF2-40B4-BE49-F238E27FC236}">
                <a16:creationId xmlns:a16="http://schemas.microsoft.com/office/drawing/2014/main" id="{0E4A365D-0D8A-483F-B237-DC3793110810}"/>
              </a:ext>
            </a:extLst>
          </p:cNvPr>
          <p:cNvSpPr>
            <a:spLocks noChangeAspect="1" noChangeArrowheads="1"/>
          </p:cNvSpPr>
          <p:nvPr userDrawn="1"/>
        </p:nvSpPr>
        <p:spPr bwMode="auto">
          <a:xfrm>
            <a:off x="8534400" y="6172200"/>
            <a:ext cx="311150" cy="311150"/>
          </a:xfrm>
          <a:prstGeom prst="actionButtonForwardNext">
            <a:avLst/>
          </a:prstGeom>
          <a:gradFill rotWithShape="0">
            <a:gsLst>
              <a:gs pos="0">
                <a:srgbClr val="002F00"/>
              </a:gs>
              <a:gs pos="100000">
                <a:srgbClr val="0066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pitchFamily="48" charset="0"/>
        </a:defRPr>
      </a:lvl2pPr>
      <a:lvl3pPr algn="ctr" rtl="0" eaLnBrk="0" fontAlgn="base" hangingPunct="0">
        <a:spcBef>
          <a:spcPct val="0"/>
        </a:spcBef>
        <a:spcAft>
          <a:spcPct val="0"/>
        </a:spcAft>
        <a:defRPr sz="4400">
          <a:solidFill>
            <a:schemeClr val="tx2"/>
          </a:solidFill>
          <a:latin typeface="Times" pitchFamily="48" charset="0"/>
        </a:defRPr>
      </a:lvl3pPr>
      <a:lvl4pPr algn="ctr" rtl="0" eaLnBrk="0" fontAlgn="base" hangingPunct="0">
        <a:spcBef>
          <a:spcPct val="0"/>
        </a:spcBef>
        <a:spcAft>
          <a:spcPct val="0"/>
        </a:spcAft>
        <a:defRPr sz="4400">
          <a:solidFill>
            <a:schemeClr val="tx2"/>
          </a:solidFill>
          <a:latin typeface="Times" pitchFamily="48" charset="0"/>
        </a:defRPr>
      </a:lvl4pPr>
      <a:lvl5pPr algn="ctr" rtl="0" eaLnBrk="0" fontAlgn="base" hangingPunct="0">
        <a:spcBef>
          <a:spcPct val="0"/>
        </a:spcBef>
        <a:spcAft>
          <a:spcPct val="0"/>
        </a:spcAft>
        <a:defRPr sz="4400">
          <a:solidFill>
            <a:schemeClr val="tx2"/>
          </a:solidFill>
          <a:latin typeface="Times" pitchFamily="48" charset="0"/>
        </a:defRPr>
      </a:lvl5pPr>
      <a:lvl6pPr marL="457200" algn="ctr" rtl="0" eaLnBrk="0" fontAlgn="base" hangingPunct="0">
        <a:spcBef>
          <a:spcPct val="0"/>
        </a:spcBef>
        <a:spcAft>
          <a:spcPct val="0"/>
        </a:spcAft>
        <a:defRPr sz="4400">
          <a:solidFill>
            <a:schemeClr val="tx2"/>
          </a:solidFill>
          <a:latin typeface="Times" pitchFamily="48" charset="0"/>
        </a:defRPr>
      </a:lvl6pPr>
      <a:lvl7pPr marL="914400" algn="ctr" rtl="0" eaLnBrk="0" fontAlgn="base" hangingPunct="0">
        <a:spcBef>
          <a:spcPct val="0"/>
        </a:spcBef>
        <a:spcAft>
          <a:spcPct val="0"/>
        </a:spcAft>
        <a:defRPr sz="4400">
          <a:solidFill>
            <a:schemeClr val="tx2"/>
          </a:solidFill>
          <a:latin typeface="Times" pitchFamily="48" charset="0"/>
        </a:defRPr>
      </a:lvl7pPr>
      <a:lvl8pPr marL="1371600" algn="ctr" rtl="0" eaLnBrk="0" fontAlgn="base" hangingPunct="0">
        <a:spcBef>
          <a:spcPct val="0"/>
        </a:spcBef>
        <a:spcAft>
          <a:spcPct val="0"/>
        </a:spcAft>
        <a:defRPr sz="4400">
          <a:solidFill>
            <a:schemeClr val="tx2"/>
          </a:solidFill>
          <a:latin typeface="Times" pitchFamily="48" charset="0"/>
        </a:defRPr>
      </a:lvl8pPr>
      <a:lvl9pPr marL="1828800" algn="ctr" rtl="0" eaLnBrk="0" fontAlgn="base" hangingPunct="0">
        <a:spcBef>
          <a:spcPct val="0"/>
        </a:spcBef>
        <a:spcAft>
          <a:spcPct val="0"/>
        </a:spcAft>
        <a:defRPr sz="4400">
          <a:solidFill>
            <a:schemeClr val="tx2"/>
          </a:solidFill>
          <a:latin typeface="Times" pitchFamily="4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0">
          <a:gsLst>
            <a:gs pos="97000">
              <a:schemeClr val="bg1">
                <a:lumMod val="75000"/>
              </a:schemeClr>
            </a:gs>
            <a:gs pos="100000">
              <a:srgbClr val="00007F"/>
            </a:gs>
          </a:gsLst>
          <a:lin ang="0" scaled="1"/>
          <a:tileRect/>
        </a:gradFill>
        <a:effectLst/>
      </p:bgPr>
    </p:bg>
    <p:spTree>
      <p:nvGrpSpPr>
        <p:cNvPr id="1" name=""/>
        <p:cNvGrpSpPr/>
        <p:nvPr/>
      </p:nvGrpSpPr>
      <p:grpSpPr>
        <a:xfrm>
          <a:off x="0" y="0"/>
          <a:ext cx="0" cy="0"/>
          <a:chOff x="0" y="0"/>
          <a:chExt cx="0" cy="0"/>
        </a:xfrm>
      </p:grpSpPr>
      <p:grpSp>
        <p:nvGrpSpPr>
          <p:cNvPr id="1026" name="Group 4"/>
          <p:cNvGrpSpPr>
            <a:grpSpLocks/>
          </p:cNvGrpSpPr>
          <p:nvPr/>
        </p:nvGrpSpPr>
        <p:grpSpPr bwMode="auto">
          <a:xfrm>
            <a:off x="0" y="15875"/>
            <a:ext cx="9132888" cy="6832600"/>
            <a:chOff x="0" y="10"/>
            <a:chExt cx="5753" cy="4304"/>
          </a:xfrm>
        </p:grpSpPr>
        <p:sp>
          <p:nvSpPr>
            <p:cNvPr id="2" name="Freeform 2"/>
            <p:cNvSpPr>
              <a:spLocks/>
            </p:cNvSpPr>
            <p:nvPr/>
          </p:nvSpPr>
          <p:spPr bwMode="auto">
            <a:xfrm>
              <a:off x="3394" y="999"/>
              <a:ext cx="2359" cy="3314"/>
            </a:xfrm>
            <a:custGeom>
              <a:avLst/>
              <a:gdLst>
                <a:gd name="T0" fmla="*/ 1905 w 2359"/>
                <a:gd name="T1" fmla="*/ 3312 h 3314"/>
                <a:gd name="T2" fmla="*/ 2358 w 2359"/>
                <a:gd name="T3" fmla="*/ 3313 h 3314"/>
                <a:gd name="T4" fmla="*/ 2358 w 2359"/>
                <a:gd name="T5" fmla="*/ 1437 h 3314"/>
                <a:gd name="T6" fmla="*/ 0 w 2359"/>
                <a:gd name="T7" fmla="*/ 0 h 3314"/>
                <a:gd name="T8" fmla="*/ 201 w 2359"/>
                <a:gd name="T9" fmla="*/ 150 h 3314"/>
                <a:gd name="T10" fmla="*/ 366 w 2359"/>
                <a:gd name="T11" fmla="*/ 279 h 3314"/>
                <a:gd name="T12" fmla="*/ 552 w 2359"/>
                <a:gd name="T13" fmla="*/ 441 h 3314"/>
                <a:gd name="T14" fmla="*/ 732 w 2359"/>
                <a:gd name="T15" fmla="*/ 612 h 3314"/>
                <a:gd name="T16" fmla="*/ 996 w 2359"/>
                <a:gd name="T17" fmla="*/ 903 h 3314"/>
                <a:gd name="T18" fmla="*/ 1230 w 2359"/>
                <a:gd name="T19" fmla="*/ 1212 h 3314"/>
                <a:gd name="T20" fmla="*/ 1400 w 2359"/>
                <a:gd name="T21" fmla="*/ 1482 h 3314"/>
                <a:gd name="T22" fmla="*/ 1548 w 2359"/>
                <a:gd name="T23" fmla="*/ 1761 h 3314"/>
                <a:gd name="T24" fmla="*/ 1665 w 2359"/>
                <a:gd name="T25" fmla="*/ 2040 h 3314"/>
                <a:gd name="T26" fmla="*/ 1751 w 2359"/>
                <a:gd name="T27" fmla="*/ 2295 h 3314"/>
                <a:gd name="T28" fmla="*/ 1809 w 2359"/>
                <a:gd name="T29" fmla="*/ 2511 h 3314"/>
                <a:gd name="T30" fmla="*/ 1863 w 2359"/>
                <a:gd name="T31" fmla="*/ 2778 h 3314"/>
                <a:gd name="T32" fmla="*/ 1890 w 2359"/>
                <a:gd name="T33" fmla="*/ 3012 h 3314"/>
                <a:gd name="T34" fmla="*/ 1905 w 2359"/>
                <a:gd name="T35" fmla="*/ 3312 h 33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rgbClr val="0000E5"/>
                </a:gs>
                <a:gs pos="100000">
                  <a:srgbClr val="0000FF"/>
                </a:gs>
              </a:gsLst>
              <a:lin ang="0" scaled="1"/>
            </a:gradFill>
            <a:ln>
              <a:noFill/>
            </a:ln>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Lst>
          </p:spPr>
          <p:txBody>
            <a:bodyPr/>
            <a:lstStyle/>
            <a:p>
              <a:endParaRPr lang="en-US"/>
            </a:p>
          </p:txBody>
        </p:sp>
        <p:sp>
          <p:nvSpPr>
            <p:cNvPr id="1030" name="Arc 3"/>
            <p:cNvSpPr>
              <a:spLocks/>
            </p:cNvSpPr>
            <p:nvPr/>
          </p:nvSpPr>
          <p:spPr bwMode="auto">
            <a:xfrm>
              <a:off x="0" y="10"/>
              <a:ext cx="5290" cy="430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9" y="0"/>
                  </a:moveTo>
                  <a:cubicBezTo>
                    <a:pt x="11941" y="11"/>
                    <a:pt x="21600" y="9678"/>
                    <a:pt x="21600" y="21600"/>
                  </a:cubicBezTo>
                </a:path>
                <a:path w="21600" h="21600" stroke="0" extrusionOk="0">
                  <a:moveTo>
                    <a:pt x="19" y="0"/>
                  </a:moveTo>
                  <a:cubicBezTo>
                    <a:pt x="11941" y="11"/>
                    <a:pt x="21600" y="9678"/>
                    <a:pt x="21600" y="21600"/>
                  </a:cubicBezTo>
                  <a:lnTo>
                    <a:pt x="0" y="21600"/>
                  </a:lnTo>
                  <a:lnTo>
                    <a:pt x="19" y="0"/>
                  </a:lnTo>
                  <a:close/>
                </a:path>
              </a:pathLst>
            </a:custGeom>
            <a:noFill/>
            <a:ln w="12700" cap="rnd">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029" name="Rectangle 5"/>
          <p:cNvSpPr>
            <a:spLocks noGrp="1" noChangeArrowheads="1"/>
          </p:cNvSpPr>
          <p:nvPr>
            <p:ph type="title"/>
          </p:nvPr>
        </p:nvSpPr>
        <p:spPr bwMode="auto">
          <a:xfrm>
            <a:off x="685800" y="609600"/>
            <a:ext cx="7772400" cy="1143000"/>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1028" name="Rectangle 6"/>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034600334"/>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accent2"/>
        </a:buClr>
        <a:buSzPct val="75000"/>
        <a:buFont typeface="Monotype Sorts" pitchFamily="2" charset="2"/>
        <a:buChar char="l"/>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800">
          <a:solidFill>
            <a:schemeClr val="tx1"/>
          </a:solidFill>
          <a:latin typeface="+mn-lt"/>
        </a:defRPr>
      </a:lvl2pPr>
      <a:lvl3pPr marL="1143000" indent="-228600" algn="l" rtl="0" eaLnBrk="0" fontAlgn="base" hangingPunct="0">
        <a:spcBef>
          <a:spcPct val="20000"/>
        </a:spcBef>
        <a:spcAft>
          <a:spcPct val="0"/>
        </a:spcAft>
        <a:buClr>
          <a:schemeClr val="accent1"/>
        </a:buClr>
        <a:buSzPct val="64000"/>
        <a:buFont typeface="Monotype Sorts" pitchFamily="2" charset="2"/>
        <a:buChar char="l"/>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100000"/>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SzPct val="100000"/>
        <a:buChar char="•"/>
        <a:defRPr sz="2000">
          <a:solidFill>
            <a:schemeClr val="tx1"/>
          </a:solidFill>
          <a:latin typeface="+mn-lt"/>
        </a:defRPr>
      </a:lvl5pPr>
      <a:lvl6pPr marL="2514600" indent="-228600" algn="l" rtl="0" eaLnBrk="0" fontAlgn="base" hangingPunct="0">
        <a:spcBef>
          <a:spcPct val="20000"/>
        </a:spcBef>
        <a:spcAft>
          <a:spcPct val="0"/>
        </a:spcAft>
        <a:buClr>
          <a:schemeClr val="accent1"/>
        </a:buClr>
        <a:buSzPct val="100000"/>
        <a:buChar char="•"/>
        <a:defRPr sz="2000">
          <a:solidFill>
            <a:schemeClr val="tx1"/>
          </a:solidFill>
          <a:latin typeface="+mn-lt"/>
        </a:defRPr>
      </a:lvl6pPr>
      <a:lvl7pPr marL="2971800" indent="-228600" algn="l" rtl="0" eaLnBrk="0" fontAlgn="base" hangingPunct="0">
        <a:spcBef>
          <a:spcPct val="20000"/>
        </a:spcBef>
        <a:spcAft>
          <a:spcPct val="0"/>
        </a:spcAft>
        <a:buClr>
          <a:schemeClr val="accent1"/>
        </a:buClr>
        <a:buSzPct val="100000"/>
        <a:buChar char="•"/>
        <a:defRPr sz="2000">
          <a:solidFill>
            <a:schemeClr val="tx1"/>
          </a:solidFill>
          <a:latin typeface="+mn-lt"/>
        </a:defRPr>
      </a:lvl7pPr>
      <a:lvl8pPr marL="3429000" indent="-228600" algn="l" rtl="0" eaLnBrk="0" fontAlgn="base" hangingPunct="0">
        <a:spcBef>
          <a:spcPct val="20000"/>
        </a:spcBef>
        <a:spcAft>
          <a:spcPct val="0"/>
        </a:spcAft>
        <a:buClr>
          <a:schemeClr val="accent1"/>
        </a:buClr>
        <a:buSzPct val="100000"/>
        <a:buChar char="•"/>
        <a:defRPr sz="2000">
          <a:solidFill>
            <a:schemeClr val="tx1"/>
          </a:solidFill>
          <a:latin typeface="+mn-lt"/>
        </a:defRPr>
      </a:lvl8pPr>
      <a:lvl9pPr marL="3886200" indent="-228600" algn="l" rtl="0" eaLnBrk="0" fontAlgn="base" hangingPunct="0">
        <a:spcBef>
          <a:spcPct val="20000"/>
        </a:spcBef>
        <a:spcAft>
          <a:spcPct val="0"/>
        </a:spcAft>
        <a:buClr>
          <a:schemeClr val="accent1"/>
        </a:buClr>
        <a:buSzPct val="10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0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hyperlink" Target="https://phet.colorado.edu/en/simulation/legacy/discharge-lamps" TargetMode="Externa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tags" Target="../tags/tag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ags" Target="../tags/tag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10.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tags" Target="../tags/tag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8.xml"/><Relationship Id="rId1" Type="http://schemas.openxmlformats.org/officeDocument/2006/relationships/tags" Target="../tags/tag12.xml"/><Relationship Id="rId4" Type="http://schemas.openxmlformats.org/officeDocument/2006/relationships/image" Target="../media/image19.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phet.colorado.edu/sims/cheerpj/hydrogen-atom/latest/hydrogen-atom.html?simulation=hydrogen-atom" TargetMode="Externa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42.xml.rels><?xml version="1.0" encoding="UTF-8" standalone="yes"?>
<Relationships xmlns="http://schemas.openxmlformats.org/package/2006/relationships"><Relationship Id="rId2" Type="http://schemas.openxmlformats.org/officeDocument/2006/relationships/hyperlink" Target="https://phet.colorado.edu/sims/html/wave-on-a-string/latest/wave-on-a-string_en.html"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1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1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1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2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hyperlink" Target="https://phet.colorado.edu/sims/html/molecules-and-light/latest/molecules-and-light_en.html"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hyperlink" Target="http://members.misty.com/don/spectra.gif"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hyperlink" Target="https://phet.colorado.edu/sims/cheerpj/photoelectric/latest/photoelectric.html?simulation=photoelectric" TargetMode="Externa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7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8.xml"/><Relationship Id="rId5" Type="http://schemas.openxmlformats.org/officeDocument/2006/relationships/image" Target="../media/image7.jpg"/><Relationship Id="rId4" Type="http://schemas.openxmlformats.org/officeDocument/2006/relationships/image" Target="../media/image6.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5">
            <a:extLst>
              <a:ext uri="{FF2B5EF4-FFF2-40B4-BE49-F238E27FC236}">
                <a16:creationId xmlns:a16="http://schemas.microsoft.com/office/drawing/2014/main" id="{EA2130D9-C65A-43C1-B76D-0AC00F7D66B0}"/>
              </a:ext>
            </a:extLst>
          </p:cNvPr>
          <p:cNvSpPr txBox="1">
            <a:spLocks noChangeArrowheads="1"/>
          </p:cNvSpPr>
          <p:nvPr/>
        </p:nvSpPr>
        <p:spPr bwMode="auto">
          <a:xfrm>
            <a:off x="1066800" y="1524000"/>
            <a:ext cx="2133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3200" b="1"/>
              <a:t>Chapter 7</a:t>
            </a:r>
          </a:p>
        </p:txBody>
      </p:sp>
      <p:grpSp>
        <p:nvGrpSpPr>
          <p:cNvPr id="4099" name="Group 9">
            <a:extLst>
              <a:ext uri="{FF2B5EF4-FFF2-40B4-BE49-F238E27FC236}">
                <a16:creationId xmlns:a16="http://schemas.microsoft.com/office/drawing/2014/main" id="{191D5017-1529-44FC-A569-66C8A206B89E}"/>
              </a:ext>
            </a:extLst>
          </p:cNvPr>
          <p:cNvGrpSpPr>
            <a:grpSpLocks/>
          </p:cNvGrpSpPr>
          <p:nvPr/>
        </p:nvGrpSpPr>
        <p:grpSpPr bwMode="auto">
          <a:xfrm>
            <a:off x="457200" y="2895600"/>
            <a:ext cx="8305800" cy="1143000"/>
            <a:chOff x="288" y="1824"/>
            <a:chExt cx="5232" cy="720"/>
          </a:xfrm>
        </p:grpSpPr>
        <p:sp>
          <p:nvSpPr>
            <p:cNvPr id="4101" name="Rectangle 4">
              <a:extLst>
                <a:ext uri="{FF2B5EF4-FFF2-40B4-BE49-F238E27FC236}">
                  <a16:creationId xmlns:a16="http://schemas.microsoft.com/office/drawing/2014/main" id="{37846E55-899D-4066-9139-E2DF8F134B00}"/>
                </a:ext>
              </a:extLst>
            </p:cNvPr>
            <p:cNvSpPr>
              <a:spLocks noChangeArrowheads="1"/>
            </p:cNvSpPr>
            <p:nvPr/>
          </p:nvSpPr>
          <p:spPr bwMode="auto">
            <a:xfrm>
              <a:off x="288" y="1824"/>
              <a:ext cx="5232" cy="720"/>
            </a:xfrm>
            <a:prstGeom prst="rect">
              <a:avLst/>
            </a:prstGeom>
            <a:gradFill rotWithShape="1">
              <a:gsLst>
                <a:gs pos="0">
                  <a:srgbClr val="00475E"/>
                </a:gs>
                <a:gs pos="100000">
                  <a:srgbClr val="0099CC">
                    <a:alpha val="64998"/>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endParaRPr lang="en-US" altLang="en-US" sz="2000"/>
            </a:p>
          </p:txBody>
        </p:sp>
        <p:sp>
          <p:nvSpPr>
            <p:cNvPr id="4102" name="Text Box 6">
              <a:extLst>
                <a:ext uri="{FF2B5EF4-FFF2-40B4-BE49-F238E27FC236}">
                  <a16:creationId xmlns:a16="http://schemas.microsoft.com/office/drawing/2014/main" id="{00A492FE-4401-4492-87E9-7362042A363D}"/>
                </a:ext>
              </a:extLst>
            </p:cNvPr>
            <p:cNvSpPr txBox="1">
              <a:spLocks noChangeArrowheads="1"/>
            </p:cNvSpPr>
            <p:nvPr/>
          </p:nvSpPr>
          <p:spPr bwMode="auto">
            <a:xfrm>
              <a:off x="744" y="2020"/>
              <a:ext cx="43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800" b="1">
                  <a:solidFill>
                    <a:srgbClr val="FFFFCC"/>
                  </a:solidFill>
                </a:rPr>
                <a:t>Quantum Theory and Atomic Structure</a:t>
              </a:r>
            </a:p>
          </p:txBody>
        </p:sp>
      </p:grpSp>
      <p:sp>
        <p:nvSpPr>
          <p:cNvPr id="4100" name="Rectangle 12">
            <a:extLst>
              <a:ext uri="{FF2B5EF4-FFF2-40B4-BE49-F238E27FC236}">
                <a16:creationId xmlns:a16="http://schemas.microsoft.com/office/drawing/2014/main" id="{578E7682-4BD3-428A-856A-38EA9AFCB3AF}"/>
              </a:ext>
            </a:extLst>
          </p:cNvPr>
          <p:cNvSpPr>
            <a:spLocks noChangeArrowheads="1"/>
          </p:cNvSpPr>
          <p:nvPr/>
        </p:nvSpPr>
        <p:spPr bwMode="auto">
          <a:xfrm>
            <a:off x="1905000" y="0"/>
            <a:ext cx="5410200" cy="304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diagram&#10;&#10;Description automatically generated">
            <a:extLst>
              <a:ext uri="{FF2B5EF4-FFF2-40B4-BE49-F238E27FC236}">
                <a16:creationId xmlns:a16="http://schemas.microsoft.com/office/drawing/2014/main" id="{24F09232-2D7F-4D7E-9ACF-B4953E2905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589846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a:extLst>
              <a:ext uri="{FF2B5EF4-FFF2-40B4-BE49-F238E27FC236}">
                <a16:creationId xmlns:a16="http://schemas.microsoft.com/office/drawing/2014/main" id="{D50954C0-B751-467C-8E6F-3DA377420BD9}"/>
              </a:ext>
            </a:extLst>
          </p:cNvPr>
          <p:cNvSpPr txBox="1">
            <a:spLocks noChangeArrowheads="1"/>
          </p:cNvSpPr>
          <p:nvPr/>
        </p:nvSpPr>
        <p:spPr bwMode="auto">
          <a:xfrm>
            <a:off x="533400" y="533400"/>
            <a:ext cx="8229600" cy="396875"/>
          </a:xfrm>
          <a:prstGeom prst="rect">
            <a:avLst/>
          </a:prstGeom>
          <a:gradFill rotWithShape="1">
            <a:gsLst>
              <a:gs pos="0">
                <a:srgbClr val="006600">
                  <a:alpha val="64998"/>
                </a:srgbClr>
              </a:gs>
              <a:gs pos="100000">
                <a:srgbClr val="002F00">
                  <a:alpha val="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Table 7.2   The Hierarchy of Quantum Numbers for Atomic Orbitals</a:t>
            </a:r>
          </a:p>
        </p:txBody>
      </p:sp>
      <p:sp>
        <p:nvSpPr>
          <p:cNvPr id="74755" name="Text Box 3">
            <a:extLst>
              <a:ext uri="{FF2B5EF4-FFF2-40B4-BE49-F238E27FC236}">
                <a16:creationId xmlns:a16="http://schemas.microsoft.com/office/drawing/2014/main" id="{2F6BE259-9EEE-42BA-BE3B-F4DF9549571E}"/>
              </a:ext>
            </a:extLst>
          </p:cNvPr>
          <p:cNvSpPr txBox="1">
            <a:spLocks noChangeArrowheads="1"/>
          </p:cNvSpPr>
          <p:nvPr/>
        </p:nvSpPr>
        <p:spPr bwMode="auto">
          <a:xfrm>
            <a:off x="533400" y="1096963"/>
            <a:ext cx="1828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b="1"/>
              <a:t>Name, Symbol</a:t>
            </a:r>
          </a:p>
          <a:p>
            <a:r>
              <a:rPr lang="en-US" altLang="en-US" sz="1800" b="1"/>
              <a:t>(Property)</a:t>
            </a:r>
          </a:p>
        </p:txBody>
      </p:sp>
      <p:sp>
        <p:nvSpPr>
          <p:cNvPr id="74756" name="Text Box 4">
            <a:extLst>
              <a:ext uri="{FF2B5EF4-FFF2-40B4-BE49-F238E27FC236}">
                <a16:creationId xmlns:a16="http://schemas.microsoft.com/office/drawing/2014/main" id="{23D2FF6E-6198-4FCA-9F54-B04F3669B241}"/>
              </a:ext>
            </a:extLst>
          </p:cNvPr>
          <p:cNvSpPr txBox="1">
            <a:spLocks noChangeArrowheads="1"/>
          </p:cNvSpPr>
          <p:nvPr/>
        </p:nvSpPr>
        <p:spPr bwMode="auto">
          <a:xfrm>
            <a:off x="2362200" y="1371600"/>
            <a:ext cx="182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b="1"/>
              <a:t>Allowed Values</a:t>
            </a:r>
          </a:p>
        </p:txBody>
      </p:sp>
      <p:sp>
        <p:nvSpPr>
          <p:cNvPr id="74757" name="Text Box 5">
            <a:extLst>
              <a:ext uri="{FF2B5EF4-FFF2-40B4-BE49-F238E27FC236}">
                <a16:creationId xmlns:a16="http://schemas.microsoft.com/office/drawing/2014/main" id="{1C9CEABC-3C89-46C6-ADB0-DDBDAFED3EDC}"/>
              </a:ext>
            </a:extLst>
          </p:cNvPr>
          <p:cNvSpPr txBox="1">
            <a:spLocks noChangeArrowheads="1"/>
          </p:cNvSpPr>
          <p:nvPr/>
        </p:nvSpPr>
        <p:spPr bwMode="auto">
          <a:xfrm>
            <a:off x="5867400" y="1371600"/>
            <a:ext cx="2209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b="1"/>
              <a:t>Quantum Numbers</a:t>
            </a:r>
          </a:p>
        </p:txBody>
      </p:sp>
      <p:sp>
        <p:nvSpPr>
          <p:cNvPr id="74758" name="Line 6">
            <a:extLst>
              <a:ext uri="{FF2B5EF4-FFF2-40B4-BE49-F238E27FC236}">
                <a16:creationId xmlns:a16="http://schemas.microsoft.com/office/drawing/2014/main" id="{A72DACD1-AB4D-46CB-9FF7-C785AAA6D1EF}"/>
              </a:ext>
            </a:extLst>
          </p:cNvPr>
          <p:cNvSpPr>
            <a:spLocks noChangeShapeType="1"/>
          </p:cNvSpPr>
          <p:nvPr/>
        </p:nvSpPr>
        <p:spPr bwMode="auto">
          <a:xfrm>
            <a:off x="457200" y="1828800"/>
            <a:ext cx="8001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74759" name="Text Box 7">
            <a:extLst>
              <a:ext uri="{FF2B5EF4-FFF2-40B4-BE49-F238E27FC236}">
                <a16:creationId xmlns:a16="http://schemas.microsoft.com/office/drawing/2014/main" id="{4981506A-DA3F-4516-9194-77C7A52CA04F}"/>
              </a:ext>
            </a:extLst>
          </p:cNvPr>
          <p:cNvSpPr txBox="1">
            <a:spLocks noChangeArrowheads="1"/>
          </p:cNvSpPr>
          <p:nvPr/>
        </p:nvSpPr>
        <p:spPr bwMode="auto">
          <a:xfrm>
            <a:off x="457200" y="2133600"/>
            <a:ext cx="1905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a:t>Principal, </a:t>
            </a:r>
            <a:r>
              <a:rPr lang="en-US" altLang="en-US" sz="1800" i="1"/>
              <a:t>n</a:t>
            </a:r>
          </a:p>
          <a:p>
            <a:pPr algn="r"/>
            <a:r>
              <a:rPr lang="en-US" altLang="en-US" sz="1800"/>
              <a:t>(size, energy)</a:t>
            </a:r>
          </a:p>
        </p:txBody>
      </p:sp>
      <p:sp>
        <p:nvSpPr>
          <p:cNvPr id="74760" name="Text Box 8">
            <a:extLst>
              <a:ext uri="{FF2B5EF4-FFF2-40B4-BE49-F238E27FC236}">
                <a16:creationId xmlns:a16="http://schemas.microsoft.com/office/drawing/2014/main" id="{C355570C-D053-4F9C-BFF0-F0748E78891E}"/>
              </a:ext>
            </a:extLst>
          </p:cNvPr>
          <p:cNvSpPr txBox="1">
            <a:spLocks noChangeArrowheads="1"/>
          </p:cNvSpPr>
          <p:nvPr/>
        </p:nvSpPr>
        <p:spPr bwMode="auto">
          <a:xfrm>
            <a:off x="457200" y="3352800"/>
            <a:ext cx="1905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a:t>Angular momentum, </a:t>
            </a:r>
            <a:r>
              <a:rPr lang="en-US" altLang="en-US" sz="1800" b="1" i="1">
                <a:latin typeface="Times New Roman" panose="02020603050405020304" pitchFamily="18" charset="0"/>
              </a:rPr>
              <a:t>l</a:t>
            </a:r>
            <a:endParaRPr lang="en-US" altLang="en-US" sz="1800"/>
          </a:p>
          <a:p>
            <a:pPr algn="r"/>
            <a:r>
              <a:rPr lang="en-US" altLang="en-US" sz="1800"/>
              <a:t>(shape)</a:t>
            </a:r>
          </a:p>
        </p:txBody>
      </p:sp>
      <p:sp>
        <p:nvSpPr>
          <p:cNvPr id="74761" name="Text Box 9">
            <a:extLst>
              <a:ext uri="{FF2B5EF4-FFF2-40B4-BE49-F238E27FC236}">
                <a16:creationId xmlns:a16="http://schemas.microsoft.com/office/drawing/2014/main" id="{A1A53B3B-4F86-43CC-A770-B9F360F39184}"/>
              </a:ext>
            </a:extLst>
          </p:cNvPr>
          <p:cNvSpPr txBox="1">
            <a:spLocks noChangeArrowheads="1"/>
          </p:cNvSpPr>
          <p:nvPr/>
        </p:nvSpPr>
        <p:spPr bwMode="auto">
          <a:xfrm>
            <a:off x="457200" y="4876800"/>
            <a:ext cx="1905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a:t>Magnetic, </a:t>
            </a:r>
            <a:r>
              <a:rPr lang="en-US" altLang="en-US" sz="1800" i="1"/>
              <a:t>m</a:t>
            </a:r>
            <a:r>
              <a:rPr lang="en-US" altLang="en-US" sz="1800" b="1" i="1" baseline="-25000">
                <a:latin typeface="Times New Roman" panose="02020603050405020304" pitchFamily="18" charset="0"/>
              </a:rPr>
              <a:t>l</a:t>
            </a:r>
            <a:endParaRPr lang="en-US" altLang="en-US" sz="1800"/>
          </a:p>
          <a:p>
            <a:pPr algn="r"/>
            <a:r>
              <a:rPr lang="en-US" altLang="en-US" sz="1800"/>
              <a:t>(orientation)</a:t>
            </a:r>
          </a:p>
        </p:txBody>
      </p:sp>
      <p:sp>
        <p:nvSpPr>
          <p:cNvPr id="74762" name="Text Box 10">
            <a:extLst>
              <a:ext uri="{FF2B5EF4-FFF2-40B4-BE49-F238E27FC236}">
                <a16:creationId xmlns:a16="http://schemas.microsoft.com/office/drawing/2014/main" id="{7FF06525-84FE-45BF-94D4-648D96A071C8}"/>
              </a:ext>
            </a:extLst>
          </p:cNvPr>
          <p:cNvSpPr txBox="1">
            <a:spLocks noChangeArrowheads="1"/>
          </p:cNvSpPr>
          <p:nvPr/>
        </p:nvSpPr>
        <p:spPr bwMode="auto">
          <a:xfrm>
            <a:off x="2362200" y="2133600"/>
            <a:ext cx="1905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a:t>Positive integer</a:t>
            </a:r>
          </a:p>
          <a:p>
            <a:pPr algn="r"/>
            <a:r>
              <a:rPr lang="en-US" altLang="en-US" sz="1800"/>
              <a:t>(1, 2, 3, ...)</a:t>
            </a:r>
          </a:p>
        </p:txBody>
      </p:sp>
      <p:sp>
        <p:nvSpPr>
          <p:cNvPr id="74763" name="Text Box 11">
            <a:extLst>
              <a:ext uri="{FF2B5EF4-FFF2-40B4-BE49-F238E27FC236}">
                <a16:creationId xmlns:a16="http://schemas.microsoft.com/office/drawing/2014/main" id="{B35C175A-7040-483B-9718-63B333C4CAE0}"/>
              </a:ext>
            </a:extLst>
          </p:cNvPr>
          <p:cNvSpPr txBox="1">
            <a:spLocks noChangeArrowheads="1"/>
          </p:cNvSpPr>
          <p:nvPr/>
        </p:nvSpPr>
        <p:spPr bwMode="auto">
          <a:xfrm>
            <a:off x="2362200" y="3627438"/>
            <a:ext cx="1295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a:t>0 to </a:t>
            </a:r>
            <a:r>
              <a:rPr lang="en-US" altLang="en-US" sz="1800" i="1"/>
              <a:t>n </a:t>
            </a:r>
            <a:r>
              <a:rPr lang="en-US" altLang="en-US" sz="1800">
                <a:cs typeface="Arial" panose="020B0604020202020204" pitchFamily="34" charset="0"/>
              </a:rPr>
              <a:t>–</a:t>
            </a:r>
            <a:r>
              <a:rPr lang="en-US" altLang="en-US" sz="1800"/>
              <a:t> 1</a:t>
            </a:r>
          </a:p>
        </p:txBody>
      </p:sp>
      <p:sp>
        <p:nvSpPr>
          <p:cNvPr id="74764" name="Text Box 12">
            <a:extLst>
              <a:ext uri="{FF2B5EF4-FFF2-40B4-BE49-F238E27FC236}">
                <a16:creationId xmlns:a16="http://schemas.microsoft.com/office/drawing/2014/main" id="{EF32DD01-F864-41FF-BF42-C1E67BF3B143}"/>
              </a:ext>
            </a:extLst>
          </p:cNvPr>
          <p:cNvSpPr txBox="1">
            <a:spLocks noChangeArrowheads="1"/>
          </p:cNvSpPr>
          <p:nvPr/>
        </p:nvSpPr>
        <p:spPr bwMode="auto">
          <a:xfrm>
            <a:off x="2362200" y="5013325"/>
            <a:ext cx="137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a:t>-</a:t>
            </a:r>
            <a:r>
              <a:rPr lang="en-US" altLang="en-US" sz="1800" b="1" i="1">
                <a:latin typeface="Times New Roman" panose="02020603050405020304" pitchFamily="18" charset="0"/>
              </a:rPr>
              <a:t>l</a:t>
            </a:r>
            <a:r>
              <a:rPr lang="en-US" altLang="en-US" sz="1800"/>
              <a:t>,…,0,…,+</a:t>
            </a:r>
            <a:r>
              <a:rPr lang="en-US" altLang="en-US" sz="1800" b="1" i="1">
                <a:latin typeface="Times New Roman" panose="02020603050405020304" pitchFamily="18" charset="0"/>
              </a:rPr>
              <a:t>l</a:t>
            </a:r>
            <a:endParaRPr lang="en-US" altLang="en-US" sz="1800"/>
          </a:p>
        </p:txBody>
      </p:sp>
      <p:sp>
        <p:nvSpPr>
          <p:cNvPr id="74765" name="Text Box 13">
            <a:extLst>
              <a:ext uri="{FF2B5EF4-FFF2-40B4-BE49-F238E27FC236}">
                <a16:creationId xmlns:a16="http://schemas.microsoft.com/office/drawing/2014/main" id="{EB1ADC8A-8250-4F65-9523-CF358231FAF1}"/>
              </a:ext>
            </a:extLst>
          </p:cNvPr>
          <p:cNvSpPr txBox="1">
            <a:spLocks noChangeArrowheads="1"/>
          </p:cNvSpPr>
          <p:nvPr/>
        </p:nvSpPr>
        <p:spPr bwMode="auto">
          <a:xfrm>
            <a:off x="4419600" y="2270125"/>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a:t>1</a:t>
            </a:r>
          </a:p>
        </p:txBody>
      </p:sp>
      <p:sp>
        <p:nvSpPr>
          <p:cNvPr id="74766" name="Text Box 14">
            <a:extLst>
              <a:ext uri="{FF2B5EF4-FFF2-40B4-BE49-F238E27FC236}">
                <a16:creationId xmlns:a16="http://schemas.microsoft.com/office/drawing/2014/main" id="{547D120E-0D02-408C-9A36-19C1583C1BD6}"/>
              </a:ext>
            </a:extLst>
          </p:cNvPr>
          <p:cNvSpPr txBox="1">
            <a:spLocks noChangeArrowheads="1"/>
          </p:cNvSpPr>
          <p:nvPr/>
        </p:nvSpPr>
        <p:spPr bwMode="auto">
          <a:xfrm>
            <a:off x="4419600" y="3627438"/>
            <a:ext cx="38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a:t>0</a:t>
            </a:r>
          </a:p>
        </p:txBody>
      </p:sp>
      <p:sp>
        <p:nvSpPr>
          <p:cNvPr id="74767" name="Text Box 15">
            <a:extLst>
              <a:ext uri="{FF2B5EF4-FFF2-40B4-BE49-F238E27FC236}">
                <a16:creationId xmlns:a16="http://schemas.microsoft.com/office/drawing/2014/main" id="{3FD9DFB9-647A-4E90-B9E1-189362B5BF75}"/>
              </a:ext>
            </a:extLst>
          </p:cNvPr>
          <p:cNvSpPr txBox="1">
            <a:spLocks noChangeArrowheads="1"/>
          </p:cNvSpPr>
          <p:nvPr/>
        </p:nvSpPr>
        <p:spPr bwMode="auto">
          <a:xfrm>
            <a:off x="4419600" y="4648200"/>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a:t>0</a:t>
            </a:r>
          </a:p>
        </p:txBody>
      </p:sp>
      <p:sp>
        <p:nvSpPr>
          <p:cNvPr id="74768" name="Text Box 16">
            <a:extLst>
              <a:ext uri="{FF2B5EF4-FFF2-40B4-BE49-F238E27FC236}">
                <a16:creationId xmlns:a16="http://schemas.microsoft.com/office/drawing/2014/main" id="{76FFC4D2-1CF5-4C8D-9E23-703CC5468C77}"/>
              </a:ext>
            </a:extLst>
          </p:cNvPr>
          <p:cNvSpPr txBox="1">
            <a:spLocks noChangeArrowheads="1"/>
          </p:cNvSpPr>
          <p:nvPr/>
        </p:nvSpPr>
        <p:spPr bwMode="auto">
          <a:xfrm>
            <a:off x="5334000" y="2270125"/>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a:t>2</a:t>
            </a:r>
          </a:p>
        </p:txBody>
      </p:sp>
      <p:sp>
        <p:nvSpPr>
          <p:cNvPr id="74769" name="Text Box 17">
            <a:extLst>
              <a:ext uri="{FF2B5EF4-FFF2-40B4-BE49-F238E27FC236}">
                <a16:creationId xmlns:a16="http://schemas.microsoft.com/office/drawing/2014/main" id="{CF6B46E8-E054-42A9-829D-AD99F5015876}"/>
              </a:ext>
            </a:extLst>
          </p:cNvPr>
          <p:cNvSpPr txBox="1">
            <a:spLocks noChangeArrowheads="1"/>
          </p:cNvSpPr>
          <p:nvPr/>
        </p:nvSpPr>
        <p:spPr bwMode="auto">
          <a:xfrm>
            <a:off x="5029200" y="3627438"/>
            <a:ext cx="38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a:t>0</a:t>
            </a:r>
          </a:p>
        </p:txBody>
      </p:sp>
      <p:sp>
        <p:nvSpPr>
          <p:cNvPr id="74770" name="Text Box 18">
            <a:extLst>
              <a:ext uri="{FF2B5EF4-FFF2-40B4-BE49-F238E27FC236}">
                <a16:creationId xmlns:a16="http://schemas.microsoft.com/office/drawing/2014/main" id="{7DEA6ABE-AF76-435E-90D5-68B75357BED5}"/>
              </a:ext>
            </a:extLst>
          </p:cNvPr>
          <p:cNvSpPr txBox="1">
            <a:spLocks noChangeArrowheads="1"/>
          </p:cNvSpPr>
          <p:nvPr/>
        </p:nvSpPr>
        <p:spPr bwMode="auto">
          <a:xfrm>
            <a:off x="5791200" y="3627438"/>
            <a:ext cx="38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a:t>1</a:t>
            </a:r>
          </a:p>
        </p:txBody>
      </p:sp>
      <p:sp>
        <p:nvSpPr>
          <p:cNvPr id="74771" name="Text Box 19">
            <a:extLst>
              <a:ext uri="{FF2B5EF4-FFF2-40B4-BE49-F238E27FC236}">
                <a16:creationId xmlns:a16="http://schemas.microsoft.com/office/drawing/2014/main" id="{80DBC480-709B-44A0-B328-44A3C62887F5}"/>
              </a:ext>
            </a:extLst>
          </p:cNvPr>
          <p:cNvSpPr txBox="1">
            <a:spLocks noChangeArrowheads="1"/>
          </p:cNvSpPr>
          <p:nvPr/>
        </p:nvSpPr>
        <p:spPr bwMode="auto">
          <a:xfrm>
            <a:off x="5029200" y="4648200"/>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a:t>0</a:t>
            </a:r>
          </a:p>
        </p:txBody>
      </p:sp>
      <p:sp>
        <p:nvSpPr>
          <p:cNvPr id="74772" name="Text Box 23">
            <a:extLst>
              <a:ext uri="{FF2B5EF4-FFF2-40B4-BE49-F238E27FC236}">
                <a16:creationId xmlns:a16="http://schemas.microsoft.com/office/drawing/2014/main" id="{0010B391-1F3E-422E-A3D2-9F7360A33917}"/>
              </a:ext>
            </a:extLst>
          </p:cNvPr>
          <p:cNvSpPr txBox="1">
            <a:spLocks noChangeArrowheads="1"/>
          </p:cNvSpPr>
          <p:nvPr/>
        </p:nvSpPr>
        <p:spPr bwMode="auto">
          <a:xfrm>
            <a:off x="7315200" y="2270125"/>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a:t>3</a:t>
            </a:r>
          </a:p>
        </p:txBody>
      </p:sp>
      <p:sp>
        <p:nvSpPr>
          <p:cNvPr id="74773" name="Line 36">
            <a:extLst>
              <a:ext uri="{FF2B5EF4-FFF2-40B4-BE49-F238E27FC236}">
                <a16:creationId xmlns:a16="http://schemas.microsoft.com/office/drawing/2014/main" id="{AC8CA47D-AB92-4B7B-A10B-5728427E5CDB}"/>
              </a:ext>
            </a:extLst>
          </p:cNvPr>
          <p:cNvSpPr>
            <a:spLocks noChangeShapeType="1"/>
          </p:cNvSpPr>
          <p:nvPr/>
        </p:nvSpPr>
        <p:spPr bwMode="auto">
          <a:xfrm>
            <a:off x="4610100" y="2667000"/>
            <a:ext cx="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74774" name="Line 37">
            <a:extLst>
              <a:ext uri="{FF2B5EF4-FFF2-40B4-BE49-F238E27FC236}">
                <a16:creationId xmlns:a16="http://schemas.microsoft.com/office/drawing/2014/main" id="{EE7B179B-33CD-4B5F-B2F6-4B37FD83999A}"/>
              </a:ext>
            </a:extLst>
          </p:cNvPr>
          <p:cNvSpPr>
            <a:spLocks noChangeShapeType="1"/>
          </p:cNvSpPr>
          <p:nvPr/>
        </p:nvSpPr>
        <p:spPr bwMode="auto">
          <a:xfrm flipH="1">
            <a:off x="5181600" y="2667000"/>
            <a:ext cx="2286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74775" name="Line 38">
            <a:extLst>
              <a:ext uri="{FF2B5EF4-FFF2-40B4-BE49-F238E27FC236}">
                <a16:creationId xmlns:a16="http://schemas.microsoft.com/office/drawing/2014/main" id="{104CAF5A-0640-4268-9FAC-34DC541BF30E}"/>
              </a:ext>
            </a:extLst>
          </p:cNvPr>
          <p:cNvSpPr>
            <a:spLocks noChangeShapeType="1"/>
          </p:cNvSpPr>
          <p:nvPr/>
        </p:nvSpPr>
        <p:spPr bwMode="auto">
          <a:xfrm>
            <a:off x="5638800" y="2667000"/>
            <a:ext cx="304800" cy="99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nvGrpSpPr>
          <p:cNvPr id="74776" name="Group 62">
            <a:extLst>
              <a:ext uri="{FF2B5EF4-FFF2-40B4-BE49-F238E27FC236}">
                <a16:creationId xmlns:a16="http://schemas.microsoft.com/office/drawing/2014/main" id="{A309E404-F624-4767-882B-2759D42B8AFA}"/>
              </a:ext>
            </a:extLst>
          </p:cNvPr>
          <p:cNvGrpSpPr>
            <a:grpSpLocks/>
          </p:cNvGrpSpPr>
          <p:nvPr/>
        </p:nvGrpSpPr>
        <p:grpSpPr bwMode="auto">
          <a:xfrm>
            <a:off x="6629400" y="2705100"/>
            <a:ext cx="685800" cy="1289050"/>
            <a:chOff x="4176" y="1704"/>
            <a:chExt cx="432" cy="812"/>
          </a:xfrm>
        </p:grpSpPr>
        <p:sp>
          <p:nvSpPr>
            <p:cNvPr id="74819" name="Text Box 24">
              <a:extLst>
                <a:ext uri="{FF2B5EF4-FFF2-40B4-BE49-F238E27FC236}">
                  <a16:creationId xmlns:a16="http://schemas.microsoft.com/office/drawing/2014/main" id="{93E1AC49-42E5-4066-8931-FFABD4AD9618}"/>
                </a:ext>
              </a:extLst>
            </p:cNvPr>
            <p:cNvSpPr txBox="1">
              <a:spLocks noChangeArrowheads="1"/>
            </p:cNvSpPr>
            <p:nvPr/>
          </p:nvSpPr>
          <p:spPr bwMode="auto">
            <a:xfrm>
              <a:off x="4176" y="2285"/>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a:t>0</a:t>
              </a:r>
            </a:p>
          </p:txBody>
        </p:sp>
        <p:sp>
          <p:nvSpPr>
            <p:cNvPr id="74820" name="Line 39">
              <a:extLst>
                <a:ext uri="{FF2B5EF4-FFF2-40B4-BE49-F238E27FC236}">
                  <a16:creationId xmlns:a16="http://schemas.microsoft.com/office/drawing/2014/main" id="{0D125A18-5BEF-4E09-BAB4-98EF84201277}"/>
                </a:ext>
              </a:extLst>
            </p:cNvPr>
            <p:cNvSpPr>
              <a:spLocks noChangeShapeType="1"/>
            </p:cNvSpPr>
            <p:nvPr/>
          </p:nvSpPr>
          <p:spPr bwMode="auto">
            <a:xfrm flipH="1">
              <a:off x="4320" y="1704"/>
              <a:ext cx="288" cy="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74777" name="Group 63">
            <a:extLst>
              <a:ext uri="{FF2B5EF4-FFF2-40B4-BE49-F238E27FC236}">
                <a16:creationId xmlns:a16="http://schemas.microsoft.com/office/drawing/2014/main" id="{C2D6527E-7449-4D3D-A3EC-BD52B5438A69}"/>
              </a:ext>
            </a:extLst>
          </p:cNvPr>
          <p:cNvGrpSpPr>
            <a:grpSpLocks/>
          </p:cNvGrpSpPr>
          <p:nvPr/>
        </p:nvGrpSpPr>
        <p:grpSpPr bwMode="auto">
          <a:xfrm>
            <a:off x="7391400" y="2667000"/>
            <a:ext cx="381000" cy="1327150"/>
            <a:chOff x="4656" y="1680"/>
            <a:chExt cx="240" cy="836"/>
          </a:xfrm>
        </p:grpSpPr>
        <p:sp>
          <p:nvSpPr>
            <p:cNvPr id="74817" name="Text Box 25">
              <a:extLst>
                <a:ext uri="{FF2B5EF4-FFF2-40B4-BE49-F238E27FC236}">
                  <a16:creationId xmlns:a16="http://schemas.microsoft.com/office/drawing/2014/main" id="{E6A9EDE9-2B24-4039-8A09-6126889F3296}"/>
                </a:ext>
              </a:extLst>
            </p:cNvPr>
            <p:cNvSpPr txBox="1">
              <a:spLocks noChangeArrowheads="1"/>
            </p:cNvSpPr>
            <p:nvPr/>
          </p:nvSpPr>
          <p:spPr bwMode="auto">
            <a:xfrm>
              <a:off x="4656" y="2285"/>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a:t>1</a:t>
              </a:r>
            </a:p>
          </p:txBody>
        </p:sp>
        <p:sp>
          <p:nvSpPr>
            <p:cNvPr id="74818" name="Line 40">
              <a:extLst>
                <a:ext uri="{FF2B5EF4-FFF2-40B4-BE49-F238E27FC236}">
                  <a16:creationId xmlns:a16="http://schemas.microsoft.com/office/drawing/2014/main" id="{2222084E-67C5-4E47-BE52-CFEAD8253F08}"/>
                </a:ext>
              </a:extLst>
            </p:cNvPr>
            <p:cNvSpPr>
              <a:spLocks noChangeShapeType="1"/>
            </p:cNvSpPr>
            <p:nvPr/>
          </p:nvSpPr>
          <p:spPr bwMode="auto">
            <a:xfrm>
              <a:off x="4752" y="1680"/>
              <a:ext cx="0"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74778" name="Group 64">
            <a:extLst>
              <a:ext uri="{FF2B5EF4-FFF2-40B4-BE49-F238E27FC236}">
                <a16:creationId xmlns:a16="http://schemas.microsoft.com/office/drawing/2014/main" id="{B4690AAA-FD32-447B-90DA-55357469837E}"/>
              </a:ext>
            </a:extLst>
          </p:cNvPr>
          <p:cNvGrpSpPr>
            <a:grpSpLocks/>
          </p:cNvGrpSpPr>
          <p:nvPr/>
        </p:nvGrpSpPr>
        <p:grpSpPr bwMode="auto">
          <a:xfrm>
            <a:off x="7772400" y="2667000"/>
            <a:ext cx="685800" cy="1327150"/>
            <a:chOff x="4896" y="1680"/>
            <a:chExt cx="432" cy="836"/>
          </a:xfrm>
        </p:grpSpPr>
        <p:sp>
          <p:nvSpPr>
            <p:cNvPr id="74815" name="Text Box 26">
              <a:extLst>
                <a:ext uri="{FF2B5EF4-FFF2-40B4-BE49-F238E27FC236}">
                  <a16:creationId xmlns:a16="http://schemas.microsoft.com/office/drawing/2014/main" id="{B87D41AF-30E6-4DC6-B4A5-3A0F588C17CD}"/>
                </a:ext>
              </a:extLst>
            </p:cNvPr>
            <p:cNvSpPr txBox="1">
              <a:spLocks noChangeArrowheads="1"/>
            </p:cNvSpPr>
            <p:nvPr/>
          </p:nvSpPr>
          <p:spPr bwMode="auto">
            <a:xfrm>
              <a:off x="5088" y="2285"/>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a:t>2</a:t>
              </a:r>
            </a:p>
          </p:txBody>
        </p:sp>
        <p:sp>
          <p:nvSpPr>
            <p:cNvPr id="74816" name="Line 41">
              <a:extLst>
                <a:ext uri="{FF2B5EF4-FFF2-40B4-BE49-F238E27FC236}">
                  <a16:creationId xmlns:a16="http://schemas.microsoft.com/office/drawing/2014/main" id="{7B9FA9FD-7FD7-4C43-A765-46DC76C877AB}"/>
                </a:ext>
              </a:extLst>
            </p:cNvPr>
            <p:cNvSpPr>
              <a:spLocks noChangeShapeType="1"/>
            </p:cNvSpPr>
            <p:nvPr/>
          </p:nvSpPr>
          <p:spPr bwMode="auto">
            <a:xfrm>
              <a:off x="4896" y="1680"/>
              <a:ext cx="288"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
        <p:nvSpPr>
          <p:cNvPr id="74779" name="Line 42">
            <a:extLst>
              <a:ext uri="{FF2B5EF4-FFF2-40B4-BE49-F238E27FC236}">
                <a16:creationId xmlns:a16="http://schemas.microsoft.com/office/drawing/2014/main" id="{8D6A2A55-CA09-41FF-B046-4899A1AB4039}"/>
              </a:ext>
            </a:extLst>
          </p:cNvPr>
          <p:cNvSpPr>
            <a:spLocks noChangeShapeType="1"/>
          </p:cNvSpPr>
          <p:nvPr/>
        </p:nvSpPr>
        <p:spPr bwMode="auto">
          <a:xfrm>
            <a:off x="4610100" y="3962400"/>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74780" name="Line 43">
            <a:extLst>
              <a:ext uri="{FF2B5EF4-FFF2-40B4-BE49-F238E27FC236}">
                <a16:creationId xmlns:a16="http://schemas.microsoft.com/office/drawing/2014/main" id="{F224FF44-8ACF-4411-B854-F78D8B375719}"/>
              </a:ext>
            </a:extLst>
          </p:cNvPr>
          <p:cNvSpPr>
            <a:spLocks noChangeShapeType="1"/>
          </p:cNvSpPr>
          <p:nvPr/>
        </p:nvSpPr>
        <p:spPr bwMode="auto">
          <a:xfrm>
            <a:off x="5219700" y="3962400"/>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nvGrpSpPr>
          <p:cNvPr id="74781" name="Group 65">
            <a:extLst>
              <a:ext uri="{FF2B5EF4-FFF2-40B4-BE49-F238E27FC236}">
                <a16:creationId xmlns:a16="http://schemas.microsoft.com/office/drawing/2014/main" id="{FC8AACC0-02F6-4364-A41C-8815FB1B5ED5}"/>
              </a:ext>
            </a:extLst>
          </p:cNvPr>
          <p:cNvGrpSpPr>
            <a:grpSpLocks/>
          </p:cNvGrpSpPr>
          <p:nvPr/>
        </p:nvGrpSpPr>
        <p:grpSpPr bwMode="auto">
          <a:xfrm>
            <a:off x="6629400" y="3962400"/>
            <a:ext cx="381000" cy="1052513"/>
            <a:chOff x="4176" y="2496"/>
            <a:chExt cx="240" cy="663"/>
          </a:xfrm>
        </p:grpSpPr>
        <p:sp>
          <p:nvSpPr>
            <p:cNvPr id="74813" name="Text Box 27">
              <a:extLst>
                <a:ext uri="{FF2B5EF4-FFF2-40B4-BE49-F238E27FC236}">
                  <a16:creationId xmlns:a16="http://schemas.microsoft.com/office/drawing/2014/main" id="{4164046D-AE61-4C34-89CF-B6734297E2D3}"/>
                </a:ext>
              </a:extLst>
            </p:cNvPr>
            <p:cNvSpPr txBox="1">
              <a:spLocks noChangeArrowheads="1"/>
            </p:cNvSpPr>
            <p:nvPr/>
          </p:nvSpPr>
          <p:spPr bwMode="auto">
            <a:xfrm>
              <a:off x="4176" y="2928"/>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a:t>0</a:t>
              </a:r>
            </a:p>
          </p:txBody>
        </p:sp>
        <p:sp>
          <p:nvSpPr>
            <p:cNvPr id="74814" name="Line 44">
              <a:extLst>
                <a:ext uri="{FF2B5EF4-FFF2-40B4-BE49-F238E27FC236}">
                  <a16:creationId xmlns:a16="http://schemas.microsoft.com/office/drawing/2014/main" id="{6E27A21D-EB4D-4FF2-A654-251CB4DC647E}"/>
                </a:ext>
              </a:extLst>
            </p:cNvPr>
            <p:cNvSpPr>
              <a:spLocks noChangeShapeType="1"/>
            </p:cNvSpPr>
            <p:nvPr/>
          </p:nvSpPr>
          <p:spPr bwMode="auto">
            <a:xfrm>
              <a:off x="4296" y="2496"/>
              <a:ext cx="0"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74782" name="Group 60">
            <a:extLst>
              <a:ext uri="{FF2B5EF4-FFF2-40B4-BE49-F238E27FC236}">
                <a16:creationId xmlns:a16="http://schemas.microsoft.com/office/drawing/2014/main" id="{6D24A7E8-E44B-4EB7-B852-BD45C6FCA068}"/>
              </a:ext>
            </a:extLst>
          </p:cNvPr>
          <p:cNvGrpSpPr>
            <a:grpSpLocks/>
          </p:cNvGrpSpPr>
          <p:nvPr/>
        </p:nvGrpSpPr>
        <p:grpSpPr bwMode="auto">
          <a:xfrm>
            <a:off x="5791200" y="4038600"/>
            <a:ext cx="381000" cy="1357313"/>
            <a:chOff x="3648" y="2544"/>
            <a:chExt cx="240" cy="855"/>
          </a:xfrm>
        </p:grpSpPr>
        <p:sp>
          <p:nvSpPr>
            <p:cNvPr id="74811" name="Text Box 21">
              <a:extLst>
                <a:ext uri="{FF2B5EF4-FFF2-40B4-BE49-F238E27FC236}">
                  <a16:creationId xmlns:a16="http://schemas.microsoft.com/office/drawing/2014/main" id="{38C1AC4D-3667-436E-8426-564D8971B7BF}"/>
                </a:ext>
              </a:extLst>
            </p:cNvPr>
            <p:cNvSpPr txBox="1">
              <a:spLocks noChangeArrowheads="1"/>
            </p:cNvSpPr>
            <p:nvPr/>
          </p:nvSpPr>
          <p:spPr bwMode="auto">
            <a:xfrm>
              <a:off x="3648" y="3168"/>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a:t>0</a:t>
              </a:r>
            </a:p>
          </p:txBody>
        </p:sp>
        <p:sp>
          <p:nvSpPr>
            <p:cNvPr id="74812" name="Line 45">
              <a:extLst>
                <a:ext uri="{FF2B5EF4-FFF2-40B4-BE49-F238E27FC236}">
                  <a16:creationId xmlns:a16="http://schemas.microsoft.com/office/drawing/2014/main" id="{D74B075E-C32D-43B6-BB8F-20CE37EF7A47}"/>
                </a:ext>
              </a:extLst>
            </p:cNvPr>
            <p:cNvSpPr>
              <a:spLocks noChangeShapeType="1"/>
            </p:cNvSpPr>
            <p:nvPr/>
          </p:nvSpPr>
          <p:spPr bwMode="auto">
            <a:xfrm>
              <a:off x="3792" y="2544"/>
              <a:ext cx="0"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74783" name="Group 59">
            <a:extLst>
              <a:ext uri="{FF2B5EF4-FFF2-40B4-BE49-F238E27FC236}">
                <a16:creationId xmlns:a16="http://schemas.microsoft.com/office/drawing/2014/main" id="{5D6730A1-5DD7-4A2E-A024-2FF9A02CE04B}"/>
              </a:ext>
            </a:extLst>
          </p:cNvPr>
          <p:cNvGrpSpPr>
            <a:grpSpLocks/>
          </p:cNvGrpSpPr>
          <p:nvPr/>
        </p:nvGrpSpPr>
        <p:grpSpPr bwMode="auto">
          <a:xfrm>
            <a:off x="5486400" y="4038600"/>
            <a:ext cx="381000" cy="1357313"/>
            <a:chOff x="3456" y="2544"/>
            <a:chExt cx="240" cy="855"/>
          </a:xfrm>
        </p:grpSpPr>
        <p:sp>
          <p:nvSpPr>
            <p:cNvPr id="74809" name="Text Box 20">
              <a:extLst>
                <a:ext uri="{FF2B5EF4-FFF2-40B4-BE49-F238E27FC236}">
                  <a16:creationId xmlns:a16="http://schemas.microsoft.com/office/drawing/2014/main" id="{493562F1-6A29-4F16-9023-78E971CB4F9F}"/>
                </a:ext>
              </a:extLst>
            </p:cNvPr>
            <p:cNvSpPr txBox="1">
              <a:spLocks noChangeArrowheads="1"/>
            </p:cNvSpPr>
            <p:nvPr/>
          </p:nvSpPr>
          <p:spPr bwMode="auto">
            <a:xfrm>
              <a:off x="3456" y="3168"/>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a:t>-1</a:t>
              </a:r>
            </a:p>
          </p:txBody>
        </p:sp>
        <p:sp>
          <p:nvSpPr>
            <p:cNvPr id="74810" name="Line 47">
              <a:extLst>
                <a:ext uri="{FF2B5EF4-FFF2-40B4-BE49-F238E27FC236}">
                  <a16:creationId xmlns:a16="http://schemas.microsoft.com/office/drawing/2014/main" id="{606F625A-BA98-40F9-8C7E-7B90B350A417}"/>
                </a:ext>
              </a:extLst>
            </p:cNvPr>
            <p:cNvSpPr>
              <a:spLocks noChangeShapeType="1"/>
            </p:cNvSpPr>
            <p:nvPr/>
          </p:nvSpPr>
          <p:spPr bwMode="auto">
            <a:xfrm flipH="1">
              <a:off x="3552" y="2544"/>
              <a:ext cx="144"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74784" name="Group 61">
            <a:extLst>
              <a:ext uri="{FF2B5EF4-FFF2-40B4-BE49-F238E27FC236}">
                <a16:creationId xmlns:a16="http://schemas.microsoft.com/office/drawing/2014/main" id="{2E76468F-051B-450A-9E27-1393F7084E4D}"/>
              </a:ext>
            </a:extLst>
          </p:cNvPr>
          <p:cNvGrpSpPr>
            <a:grpSpLocks/>
          </p:cNvGrpSpPr>
          <p:nvPr/>
        </p:nvGrpSpPr>
        <p:grpSpPr bwMode="auto">
          <a:xfrm>
            <a:off x="6219825" y="4048125"/>
            <a:ext cx="409575" cy="1347788"/>
            <a:chOff x="3918" y="2550"/>
            <a:chExt cx="258" cy="849"/>
          </a:xfrm>
        </p:grpSpPr>
        <p:sp>
          <p:nvSpPr>
            <p:cNvPr id="74807" name="Text Box 22">
              <a:extLst>
                <a:ext uri="{FF2B5EF4-FFF2-40B4-BE49-F238E27FC236}">
                  <a16:creationId xmlns:a16="http://schemas.microsoft.com/office/drawing/2014/main" id="{FE9A9B3C-E2F8-4B73-81AB-808D54119C37}"/>
                </a:ext>
              </a:extLst>
            </p:cNvPr>
            <p:cNvSpPr txBox="1">
              <a:spLocks noChangeArrowheads="1"/>
            </p:cNvSpPr>
            <p:nvPr/>
          </p:nvSpPr>
          <p:spPr bwMode="auto">
            <a:xfrm>
              <a:off x="3936" y="3168"/>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a:t>+1</a:t>
              </a:r>
            </a:p>
          </p:txBody>
        </p:sp>
        <p:sp>
          <p:nvSpPr>
            <p:cNvPr id="74808" name="Line 48">
              <a:extLst>
                <a:ext uri="{FF2B5EF4-FFF2-40B4-BE49-F238E27FC236}">
                  <a16:creationId xmlns:a16="http://schemas.microsoft.com/office/drawing/2014/main" id="{31181EF1-241B-43AE-8E0A-58CD794F4A34}"/>
                </a:ext>
              </a:extLst>
            </p:cNvPr>
            <p:cNvSpPr>
              <a:spLocks noChangeShapeType="1"/>
            </p:cNvSpPr>
            <p:nvPr/>
          </p:nvSpPr>
          <p:spPr bwMode="auto">
            <a:xfrm>
              <a:off x="3918" y="2550"/>
              <a:ext cx="114" cy="6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74785" name="Group 66">
            <a:extLst>
              <a:ext uri="{FF2B5EF4-FFF2-40B4-BE49-F238E27FC236}">
                <a16:creationId xmlns:a16="http://schemas.microsoft.com/office/drawing/2014/main" id="{32E643FC-3855-4736-82A7-46151DC1E0C5}"/>
              </a:ext>
            </a:extLst>
          </p:cNvPr>
          <p:cNvGrpSpPr>
            <a:grpSpLocks/>
          </p:cNvGrpSpPr>
          <p:nvPr/>
        </p:nvGrpSpPr>
        <p:grpSpPr bwMode="auto">
          <a:xfrm>
            <a:off x="7086600" y="4038600"/>
            <a:ext cx="381000" cy="1357313"/>
            <a:chOff x="4464" y="2544"/>
            <a:chExt cx="240" cy="855"/>
          </a:xfrm>
        </p:grpSpPr>
        <p:sp>
          <p:nvSpPr>
            <p:cNvPr id="74805" name="Text Box 28">
              <a:extLst>
                <a:ext uri="{FF2B5EF4-FFF2-40B4-BE49-F238E27FC236}">
                  <a16:creationId xmlns:a16="http://schemas.microsoft.com/office/drawing/2014/main" id="{AFE4DF54-B763-4FEE-9BD5-1B70163AA137}"/>
                </a:ext>
              </a:extLst>
            </p:cNvPr>
            <p:cNvSpPr txBox="1">
              <a:spLocks noChangeArrowheads="1"/>
            </p:cNvSpPr>
            <p:nvPr/>
          </p:nvSpPr>
          <p:spPr bwMode="auto">
            <a:xfrm>
              <a:off x="4464" y="3168"/>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a:t>-1</a:t>
              </a:r>
            </a:p>
          </p:txBody>
        </p:sp>
        <p:sp>
          <p:nvSpPr>
            <p:cNvPr id="74806" name="Line 49">
              <a:extLst>
                <a:ext uri="{FF2B5EF4-FFF2-40B4-BE49-F238E27FC236}">
                  <a16:creationId xmlns:a16="http://schemas.microsoft.com/office/drawing/2014/main" id="{98A70E96-1BDD-42DA-A502-BDDDAABD0DED}"/>
                </a:ext>
              </a:extLst>
            </p:cNvPr>
            <p:cNvSpPr>
              <a:spLocks noChangeShapeType="1"/>
            </p:cNvSpPr>
            <p:nvPr/>
          </p:nvSpPr>
          <p:spPr bwMode="auto">
            <a:xfrm flipH="1">
              <a:off x="4560" y="2544"/>
              <a:ext cx="144"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74786" name="Group 67">
            <a:extLst>
              <a:ext uri="{FF2B5EF4-FFF2-40B4-BE49-F238E27FC236}">
                <a16:creationId xmlns:a16="http://schemas.microsoft.com/office/drawing/2014/main" id="{2700CB1C-EE4F-4BA5-B93A-63670D5E9EF9}"/>
              </a:ext>
            </a:extLst>
          </p:cNvPr>
          <p:cNvGrpSpPr>
            <a:grpSpLocks/>
          </p:cNvGrpSpPr>
          <p:nvPr/>
        </p:nvGrpSpPr>
        <p:grpSpPr bwMode="auto">
          <a:xfrm>
            <a:off x="7391400" y="4038600"/>
            <a:ext cx="381000" cy="1357313"/>
            <a:chOff x="4656" y="2544"/>
            <a:chExt cx="240" cy="855"/>
          </a:xfrm>
        </p:grpSpPr>
        <p:sp>
          <p:nvSpPr>
            <p:cNvPr id="74803" name="Text Box 29">
              <a:extLst>
                <a:ext uri="{FF2B5EF4-FFF2-40B4-BE49-F238E27FC236}">
                  <a16:creationId xmlns:a16="http://schemas.microsoft.com/office/drawing/2014/main" id="{D1419E40-8FBB-407F-8181-D46EFDC86DD7}"/>
                </a:ext>
              </a:extLst>
            </p:cNvPr>
            <p:cNvSpPr txBox="1">
              <a:spLocks noChangeArrowheads="1"/>
            </p:cNvSpPr>
            <p:nvPr/>
          </p:nvSpPr>
          <p:spPr bwMode="auto">
            <a:xfrm>
              <a:off x="4656" y="3168"/>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a:t>0</a:t>
              </a:r>
            </a:p>
          </p:txBody>
        </p:sp>
        <p:sp>
          <p:nvSpPr>
            <p:cNvPr id="74804" name="Line 50">
              <a:extLst>
                <a:ext uri="{FF2B5EF4-FFF2-40B4-BE49-F238E27FC236}">
                  <a16:creationId xmlns:a16="http://schemas.microsoft.com/office/drawing/2014/main" id="{06984504-D571-4577-8110-179C18CA7094}"/>
                </a:ext>
              </a:extLst>
            </p:cNvPr>
            <p:cNvSpPr>
              <a:spLocks noChangeShapeType="1"/>
            </p:cNvSpPr>
            <p:nvPr/>
          </p:nvSpPr>
          <p:spPr bwMode="auto">
            <a:xfrm>
              <a:off x="4800" y="2544"/>
              <a:ext cx="0"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74787" name="Group 68">
            <a:extLst>
              <a:ext uri="{FF2B5EF4-FFF2-40B4-BE49-F238E27FC236}">
                <a16:creationId xmlns:a16="http://schemas.microsoft.com/office/drawing/2014/main" id="{CF035C0E-64B2-439F-9F47-4039AFBFFF3B}"/>
              </a:ext>
            </a:extLst>
          </p:cNvPr>
          <p:cNvGrpSpPr>
            <a:grpSpLocks/>
          </p:cNvGrpSpPr>
          <p:nvPr/>
        </p:nvGrpSpPr>
        <p:grpSpPr bwMode="auto">
          <a:xfrm>
            <a:off x="7848600" y="4038600"/>
            <a:ext cx="381000" cy="1357313"/>
            <a:chOff x="4944" y="2544"/>
            <a:chExt cx="240" cy="855"/>
          </a:xfrm>
        </p:grpSpPr>
        <p:sp>
          <p:nvSpPr>
            <p:cNvPr id="74801" name="Text Box 30">
              <a:extLst>
                <a:ext uri="{FF2B5EF4-FFF2-40B4-BE49-F238E27FC236}">
                  <a16:creationId xmlns:a16="http://schemas.microsoft.com/office/drawing/2014/main" id="{3088E414-58D0-4CDB-BE72-5B47D4ADF861}"/>
                </a:ext>
              </a:extLst>
            </p:cNvPr>
            <p:cNvSpPr txBox="1">
              <a:spLocks noChangeArrowheads="1"/>
            </p:cNvSpPr>
            <p:nvPr/>
          </p:nvSpPr>
          <p:spPr bwMode="auto">
            <a:xfrm>
              <a:off x="4944" y="3168"/>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a:t>+1</a:t>
              </a:r>
            </a:p>
          </p:txBody>
        </p:sp>
        <p:sp>
          <p:nvSpPr>
            <p:cNvPr id="74802" name="Line 51">
              <a:extLst>
                <a:ext uri="{FF2B5EF4-FFF2-40B4-BE49-F238E27FC236}">
                  <a16:creationId xmlns:a16="http://schemas.microsoft.com/office/drawing/2014/main" id="{66BD9523-106A-4B3E-A0F6-2F154C1A4C50}"/>
                </a:ext>
              </a:extLst>
            </p:cNvPr>
            <p:cNvSpPr>
              <a:spLocks noChangeShapeType="1"/>
            </p:cNvSpPr>
            <p:nvPr/>
          </p:nvSpPr>
          <p:spPr bwMode="auto">
            <a:xfrm>
              <a:off x="4944" y="2544"/>
              <a:ext cx="96"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74788" name="Group 69">
            <a:extLst>
              <a:ext uri="{FF2B5EF4-FFF2-40B4-BE49-F238E27FC236}">
                <a16:creationId xmlns:a16="http://schemas.microsoft.com/office/drawing/2014/main" id="{5EB44822-7E4B-450D-980B-BA74F7C3C983}"/>
              </a:ext>
            </a:extLst>
          </p:cNvPr>
          <p:cNvGrpSpPr>
            <a:grpSpLocks/>
          </p:cNvGrpSpPr>
          <p:nvPr/>
        </p:nvGrpSpPr>
        <p:grpSpPr bwMode="auto">
          <a:xfrm>
            <a:off x="6858000" y="3962400"/>
            <a:ext cx="2133600" cy="2271713"/>
            <a:chOff x="4320" y="2544"/>
            <a:chExt cx="1344" cy="1431"/>
          </a:xfrm>
        </p:grpSpPr>
        <p:sp>
          <p:nvSpPr>
            <p:cNvPr id="74789" name="Text Box 31">
              <a:extLst>
                <a:ext uri="{FF2B5EF4-FFF2-40B4-BE49-F238E27FC236}">
                  <a16:creationId xmlns:a16="http://schemas.microsoft.com/office/drawing/2014/main" id="{63B36BC8-4969-4D0B-B8E3-D8705CD08E52}"/>
                </a:ext>
              </a:extLst>
            </p:cNvPr>
            <p:cNvSpPr txBox="1">
              <a:spLocks noChangeArrowheads="1"/>
            </p:cNvSpPr>
            <p:nvPr/>
          </p:nvSpPr>
          <p:spPr bwMode="auto">
            <a:xfrm>
              <a:off x="4944" y="3744"/>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a:t>0</a:t>
              </a:r>
            </a:p>
          </p:txBody>
        </p:sp>
        <p:sp>
          <p:nvSpPr>
            <p:cNvPr id="74790" name="Text Box 32">
              <a:extLst>
                <a:ext uri="{FF2B5EF4-FFF2-40B4-BE49-F238E27FC236}">
                  <a16:creationId xmlns:a16="http://schemas.microsoft.com/office/drawing/2014/main" id="{403B38A0-C968-4435-8D7A-7FEB17295D2B}"/>
                </a:ext>
              </a:extLst>
            </p:cNvPr>
            <p:cNvSpPr txBox="1">
              <a:spLocks noChangeArrowheads="1"/>
            </p:cNvSpPr>
            <p:nvPr/>
          </p:nvSpPr>
          <p:spPr bwMode="auto">
            <a:xfrm>
              <a:off x="5136" y="3744"/>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a:t>+1</a:t>
              </a:r>
            </a:p>
          </p:txBody>
        </p:sp>
        <p:sp>
          <p:nvSpPr>
            <p:cNvPr id="74791" name="Text Box 33">
              <a:extLst>
                <a:ext uri="{FF2B5EF4-FFF2-40B4-BE49-F238E27FC236}">
                  <a16:creationId xmlns:a16="http://schemas.microsoft.com/office/drawing/2014/main" id="{2893E466-5F7A-46AC-B1D0-6D3277DF6658}"/>
                </a:ext>
              </a:extLst>
            </p:cNvPr>
            <p:cNvSpPr txBox="1">
              <a:spLocks noChangeArrowheads="1"/>
            </p:cNvSpPr>
            <p:nvPr/>
          </p:nvSpPr>
          <p:spPr bwMode="auto">
            <a:xfrm>
              <a:off x="5424" y="3744"/>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a:t>+2</a:t>
              </a:r>
            </a:p>
          </p:txBody>
        </p:sp>
        <p:sp>
          <p:nvSpPr>
            <p:cNvPr id="74792" name="Text Box 34">
              <a:extLst>
                <a:ext uri="{FF2B5EF4-FFF2-40B4-BE49-F238E27FC236}">
                  <a16:creationId xmlns:a16="http://schemas.microsoft.com/office/drawing/2014/main" id="{CB6D0CF0-9725-40FE-84E2-6E7C98DC8B38}"/>
                </a:ext>
              </a:extLst>
            </p:cNvPr>
            <p:cNvSpPr txBox="1">
              <a:spLocks noChangeArrowheads="1"/>
            </p:cNvSpPr>
            <p:nvPr/>
          </p:nvSpPr>
          <p:spPr bwMode="auto">
            <a:xfrm>
              <a:off x="4656" y="3744"/>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a:t>-1</a:t>
              </a:r>
            </a:p>
          </p:txBody>
        </p:sp>
        <p:sp>
          <p:nvSpPr>
            <p:cNvPr id="74793" name="Text Box 35">
              <a:extLst>
                <a:ext uri="{FF2B5EF4-FFF2-40B4-BE49-F238E27FC236}">
                  <a16:creationId xmlns:a16="http://schemas.microsoft.com/office/drawing/2014/main" id="{2D32CBC9-FC3C-489E-B877-D1BA5764D04D}"/>
                </a:ext>
              </a:extLst>
            </p:cNvPr>
            <p:cNvSpPr txBox="1">
              <a:spLocks noChangeArrowheads="1"/>
            </p:cNvSpPr>
            <p:nvPr/>
          </p:nvSpPr>
          <p:spPr bwMode="auto">
            <a:xfrm>
              <a:off x="4320" y="3744"/>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a:t>-2</a:t>
              </a:r>
            </a:p>
          </p:txBody>
        </p:sp>
        <p:sp>
          <p:nvSpPr>
            <p:cNvPr id="74794" name="Line 52">
              <a:extLst>
                <a:ext uri="{FF2B5EF4-FFF2-40B4-BE49-F238E27FC236}">
                  <a16:creationId xmlns:a16="http://schemas.microsoft.com/office/drawing/2014/main" id="{FAE7C836-B611-411A-B815-239AD18991D1}"/>
                </a:ext>
              </a:extLst>
            </p:cNvPr>
            <p:cNvSpPr>
              <a:spLocks noChangeShapeType="1"/>
            </p:cNvSpPr>
            <p:nvPr/>
          </p:nvSpPr>
          <p:spPr bwMode="auto">
            <a:xfrm>
              <a:off x="5232" y="2544"/>
              <a:ext cx="0" cy="10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74795" name="Line 53">
              <a:extLst>
                <a:ext uri="{FF2B5EF4-FFF2-40B4-BE49-F238E27FC236}">
                  <a16:creationId xmlns:a16="http://schemas.microsoft.com/office/drawing/2014/main" id="{57EF8C79-82AE-4747-8A4C-4D4681C72B82}"/>
                </a:ext>
              </a:extLst>
            </p:cNvPr>
            <p:cNvSpPr>
              <a:spLocks noChangeShapeType="1"/>
            </p:cNvSpPr>
            <p:nvPr/>
          </p:nvSpPr>
          <p:spPr bwMode="auto">
            <a:xfrm>
              <a:off x="4416" y="3552"/>
              <a:ext cx="11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74796" name="Line 54">
              <a:extLst>
                <a:ext uri="{FF2B5EF4-FFF2-40B4-BE49-F238E27FC236}">
                  <a16:creationId xmlns:a16="http://schemas.microsoft.com/office/drawing/2014/main" id="{C03849D8-3DE6-49AF-B59A-5226217846C3}"/>
                </a:ext>
              </a:extLst>
            </p:cNvPr>
            <p:cNvSpPr>
              <a:spLocks noChangeShapeType="1"/>
            </p:cNvSpPr>
            <p:nvPr/>
          </p:nvSpPr>
          <p:spPr bwMode="auto">
            <a:xfrm>
              <a:off x="4416" y="3552"/>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74797" name="Line 55">
              <a:extLst>
                <a:ext uri="{FF2B5EF4-FFF2-40B4-BE49-F238E27FC236}">
                  <a16:creationId xmlns:a16="http://schemas.microsoft.com/office/drawing/2014/main" id="{3AA11587-BCDF-4717-975D-A8EF7243D710}"/>
                </a:ext>
              </a:extLst>
            </p:cNvPr>
            <p:cNvSpPr>
              <a:spLocks noChangeShapeType="1"/>
            </p:cNvSpPr>
            <p:nvPr/>
          </p:nvSpPr>
          <p:spPr bwMode="auto">
            <a:xfrm>
              <a:off x="4704" y="3552"/>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74798" name="Line 56">
              <a:extLst>
                <a:ext uri="{FF2B5EF4-FFF2-40B4-BE49-F238E27FC236}">
                  <a16:creationId xmlns:a16="http://schemas.microsoft.com/office/drawing/2014/main" id="{30D2EE60-27D5-4493-8DAA-F5A46BF08E6C}"/>
                </a:ext>
              </a:extLst>
            </p:cNvPr>
            <p:cNvSpPr>
              <a:spLocks noChangeShapeType="1"/>
            </p:cNvSpPr>
            <p:nvPr/>
          </p:nvSpPr>
          <p:spPr bwMode="auto">
            <a:xfrm>
              <a:off x="4944" y="3552"/>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74799" name="Line 57">
              <a:extLst>
                <a:ext uri="{FF2B5EF4-FFF2-40B4-BE49-F238E27FC236}">
                  <a16:creationId xmlns:a16="http://schemas.microsoft.com/office/drawing/2014/main" id="{8DCC86C8-CDAA-468B-9BB1-01E430D70765}"/>
                </a:ext>
              </a:extLst>
            </p:cNvPr>
            <p:cNvSpPr>
              <a:spLocks noChangeShapeType="1"/>
            </p:cNvSpPr>
            <p:nvPr/>
          </p:nvSpPr>
          <p:spPr bwMode="auto">
            <a:xfrm>
              <a:off x="5280" y="3552"/>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74800" name="Line 58">
              <a:extLst>
                <a:ext uri="{FF2B5EF4-FFF2-40B4-BE49-F238E27FC236}">
                  <a16:creationId xmlns:a16="http://schemas.microsoft.com/office/drawing/2014/main" id="{E19E34D1-5D59-47AA-8885-5FDAC026EBDD}"/>
                </a:ext>
              </a:extLst>
            </p:cNvPr>
            <p:cNvSpPr>
              <a:spLocks noChangeShapeType="1"/>
            </p:cNvSpPr>
            <p:nvPr/>
          </p:nvSpPr>
          <p:spPr bwMode="auto">
            <a:xfrm>
              <a:off x="5520" y="3552"/>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88D003B7-03AA-46A0-BDE4-58FDA184FA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789" y="1027616"/>
            <a:ext cx="8542421" cy="4802767"/>
          </a:xfrm>
          <a:prstGeom prst="rect">
            <a:avLst/>
          </a:prstGeom>
        </p:spPr>
      </p:pic>
      <p:pic>
        <p:nvPicPr>
          <p:cNvPr id="5" name="Picture 4" descr="Table&#10;&#10;Description automatically generated">
            <a:extLst>
              <a:ext uri="{FF2B5EF4-FFF2-40B4-BE49-F238E27FC236}">
                <a16:creationId xmlns:a16="http://schemas.microsoft.com/office/drawing/2014/main" id="{477CE868-AEEE-400E-95EF-CC61644981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pic>
        <p:nvPicPr>
          <p:cNvPr id="7" name="Picture 6" descr="Table&#10;&#10;Description automatically generated">
            <a:extLst>
              <a:ext uri="{FF2B5EF4-FFF2-40B4-BE49-F238E27FC236}">
                <a16:creationId xmlns:a16="http://schemas.microsoft.com/office/drawing/2014/main" id="{57872A86-58C5-446D-BE82-DDA73C601A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spTree>
    <p:extLst>
      <p:ext uri="{BB962C8B-B14F-4D97-AF65-F5344CB8AC3E}">
        <p14:creationId xmlns:p14="http://schemas.microsoft.com/office/powerpoint/2010/main" val="274868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07C2C1FE-F13C-49AC-94F4-A463C1295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pic>
        <p:nvPicPr>
          <p:cNvPr id="5" name="Picture 4" descr="Table&#10;&#10;Description automatically generated">
            <a:extLst>
              <a:ext uri="{FF2B5EF4-FFF2-40B4-BE49-F238E27FC236}">
                <a16:creationId xmlns:a16="http://schemas.microsoft.com/office/drawing/2014/main" id="{FA4F3BCE-E474-48C9-A30B-8DF48BD1F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pic>
        <p:nvPicPr>
          <p:cNvPr id="7" name="Picture 6" descr="Table&#10;&#10;Description automatically generated">
            <a:extLst>
              <a:ext uri="{FF2B5EF4-FFF2-40B4-BE49-F238E27FC236}">
                <a16:creationId xmlns:a16="http://schemas.microsoft.com/office/drawing/2014/main" id="{3437D033-C3A0-4673-9242-A8714C3DB2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spTree>
    <p:extLst>
      <p:ext uri="{BB962C8B-B14F-4D97-AF65-F5344CB8AC3E}">
        <p14:creationId xmlns:p14="http://schemas.microsoft.com/office/powerpoint/2010/main" val="43516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A2D67650-01DC-4054-BBC6-193B8C8BEE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spTree>
    <p:extLst>
      <p:ext uri="{BB962C8B-B14F-4D97-AF65-F5344CB8AC3E}">
        <p14:creationId xmlns:p14="http://schemas.microsoft.com/office/powerpoint/2010/main" val="42328177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a:extLst>
              <a:ext uri="{FF2B5EF4-FFF2-40B4-BE49-F238E27FC236}">
                <a16:creationId xmlns:a16="http://schemas.microsoft.com/office/drawing/2014/main" id="{95FCE51E-B598-4C5D-B6E4-87405AD1B32C}"/>
              </a:ext>
            </a:extLst>
          </p:cNvPr>
          <p:cNvSpPr txBox="1">
            <a:spLocks noChangeArrowheads="1"/>
          </p:cNvSpPr>
          <p:nvPr/>
        </p:nvSpPr>
        <p:spPr bwMode="auto">
          <a:xfrm>
            <a:off x="457200" y="457200"/>
            <a:ext cx="2743200"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Sample Problem 7.6</a:t>
            </a:r>
          </a:p>
        </p:txBody>
      </p:sp>
      <p:sp>
        <p:nvSpPr>
          <p:cNvPr id="39940" name="Text Box 4">
            <a:extLst>
              <a:ext uri="{FF2B5EF4-FFF2-40B4-BE49-F238E27FC236}">
                <a16:creationId xmlns:a16="http://schemas.microsoft.com/office/drawing/2014/main" id="{C1C7845F-C5E3-4417-8558-FA0E9EC7C182}"/>
              </a:ext>
            </a:extLst>
          </p:cNvPr>
          <p:cNvSpPr txBox="1">
            <a:spLocks noChangeArrowheads="1"/>
          </p:cNvSpPr>
          <p:nvPr/>
        </p:nvSpPr>
        <p:spPr bwMode="auto">
          <a:xfrm>
            <a:off x="304800" y="3505200"/>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SOLUTION:</a:t>
            </a:r>
          </a:p>
        </p:txBody>
      </p:sp>
      <p:sp>
        <p:nvSpPr>
          <p:cNvPr id="76804" name="Text Box 6">
            <a:extLst>
              <a:ext uri="{FF2B5EF4-FFF2-40B4-BE49-F238E27FC236}">
                <a16:creationId xmlns:a16="http://schemas.microsoft.com/office/drawing/2014/main" id="{B06152E5-0EB1-47A3-948B-51234D9E4EE6}"/>
              </a:ext>
            </a:extLst>
          </p:cNvPr>
          <p:cNvSpPr txBox="1">
            <a:spLocks noChangeArrowheads="1"/>
          </p:cNvSpPr>
          <p:nvPr/>
        </p:nvSpPr>
        <p:spPr bwMode="auto">
          <a:xfrm>
            <a:off x="3505200" y="457200"/>
            <a:ext cx="5410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Determining Quantum Numbers for an Energy Level</a:t>
            </a:r>
          </a:p>
        </p:txBody>
      </p:sp>
      <p:grpSp>
        <p:nvGrpSpPr>
          <p:cNvPr id="76805" name="Group 28">
            <a:extLst>
              <a:ext uri="{FF2B5EF4-FFF2-40B4-BE49-F238E27FC236}">
                <a16:creationId xmlns:a16="http://schemas.microsoft.com/office/drawing/2014/main" id="{10471D17-7556-4524-A4B2-F736ABD81459}"/>
              </a:ext>
            </a:extLst>
          </p:cNvPr>
          <p:cNvGrpSpPr>
            <a:grpSpLocks/>
          </p:cNvGrpSpPr>
          <p:nvPr/>
        </p:nvGrpSpPr>
        <p:grpSpPr bwMode="auto">
          <a:xfrm>
            <a:off x="304800" y="1203325"/>
            <a:ext cx="8458200" cy="1006475"/>
            <a:chOff x="192" y="672"/>
            <a:chExt cx="5328" cy="634"/>
          </a:xfrm>
        </p:grpSpPr>
        <p:sp>
          <p:nvSpPr>
            <p:cNvPr id="76817" name="Text Box 3">
              <a:extLst>
                <a:ext uri="{FF2B5EF4-FFF2-40B4-BE49-F238E27FC236}">
                  <a16:creationId xmlns:a16="http://schemas.microsoft.com/office/drawing/2014/main" id="{73643BBC-B995-4916-8FF9-0E2FFF27F53C}"/>
                </a:ext>
              </a:extLst>
            </p:cNvPr>
            <p:cNvSpPr txBox="1">
              <a:spLocks noChangeArrowheads="1"/>
            </p:cNvSpPr>
            <p:nvPr/>
          </p:nvSpPr>
          <p:spPr bwMode="auto">
            <a:xfrm>
              <a:off x="192" y="672"/>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PROBLEM:</a:t>
              </a:r>
            </a:p>
          </p:txBody>
        </p:sp>
        <p:sp>
          <p:nvSpPr>
            <p:cNvPr id="76818" name="Text Box 7">
              <a:extLst>
                <a:ext uri="{FF2B5EF4-FFF2-40B4-BE49-F238E27FC236}">
                  <a16:creationId xmlns:a16="http://schemas.microsoft.com/office/drawing/2014/main" id="{62735EF5-0898-4D10-BAC4-6428501D6F79}"/>
                </a:ext>
              </a:extLst>
            </p:cNvPr>
            <p:cNvSpPr txBox="1">
              <a:spLocks noChangeArrowheads="1"/>
            </p:cNvSpPr>
            <p:nvPr/>
          </p:nvSpPr>
          <p:spPr bwMode="auto">
            <a:xfrm>
              <a:off x="1296" y="672"/>
              <a:ext cx="4224"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What values of the angular momentum (</a:t>
              </a:r>
              <a:r>
                <a:rPr lang="en-US" altLang="en-US" sz="2000" b="1" i="1">
                  <a:latin typeface="Times New Roman" panose="02020603050405020304" pitchFamily="18" charset="0"/>
                </a:rPr>
                <a:t>l</a:t>
              </a:r>
              <a:r>
                <a:rPr lang="en-US" altLang="en-US" sz="2000"/>
                <a:t>) and magnetic (</a:t>
              </a:r>
              <a:r>
                <a:rPr lang="en-US" altLang="en-US" sz="2000" i="1"/>
                <a:t>m</a:t>
              </a:r>
              <a:r>
                <a:rPr lang="en-US" altLang="en-US" sz="2000" b="1" i="1" baseline="-25000">
                  <a:latin typeface="Times New Roman" panose="02020603050405020304" pitchFamily="18" charset="0"/>
                </a:rPr>
                <a:t>l</a:t>
              </a:r>
              <a:r>
                <a:rPr lang="en-US" altLang="en-US" sz="2000"/>
                <a:t>) quantum numbers are allowed for a principal quantum number (</a:t>
              </a:r>
              <a:r>
                <a:rPr lang="en-US" altLang="en-US" sz="2000" i="1"/>
                <a:t>n</a:t>
              </a:r>
              <a:r>
                <a:rPr lang="en-US" altLang="en-US" sz="2000"/>
                <a:t>) of 3?  How many orbitals are allowed for </a:t>
              </a:r>
              <a:r>
                <a:rPr lang="en-US" altLang="en-US" sz="2000" i="1"/>
                <a:t>n</a:t>
              </a:r>
              <a:r>
                <a:rPr lang="en-US" altLang="en-US" sz="2000"/>
                <a:t> = 3?</a:t>
              </a:r>
            </a:p>
          </p:txBody>
        </p:sp>
      </p:grpSp>
      <p:grpSp>
        <p:nvGrpSpPr>
          <p:cNvPr id="3" name="Group 32">
            <a:extLst>
              <a:ext uri="{FF2B5EF4-FFF2-40B4-BE49-F238E27FC236}">
                <a16:creationId xmlns:a16="http://schemas.microsoft.com/office/drawing/2014/main" id="{3C199963-28C8-4416-90AB-95E189E662E9}"/>
              </a:ext>
            </a:extLst>
          </p:cNvPr>
          <p:cNvGrpSpPr>
            <a:grpSpLocks/>
          </p:cNvGrpSpPr>
          <p:nvPr/>
        </p:nvGrpSpPr>
        <p:grpSpPr bwMode="auto">
          <a:xfrm>
            <a:off x="381000" y="2362200"/>
            <a:ext cx="8397875" cy="1006475"/>
            <a:chOff x="240" y="1584"/>
            <a:chExt cx="5290" cy="634"/>
          </a:xfrm>
        </p:grpSpPr>
        <p:sp>
          <p:nvSpPr>
            <p:cNvPr id="76815" name="Text Box 5">
              <a:extLst>
                <a:ext uri="{FF2B5EF4-FFF2-40B4-BE49-F238E27FC236}">
                  <a16:creationId xmlns:a16="http://schemas.microsoft.com/office/drawing/2014/main" id="{F54AC216-FEED-464A-9F85-C97476FB4915}"/>
                </a:ext>
              </a:extLst>
            </p:cNvPr>
            <p:cNvSpPr txBox="1">
              <a:spLocks noChangeArrowheads="1"/>
            </p:cNvSpPr>
            <p:nvPr/>
          </p:nvSpPr>
          <p:spPr bwMode="auto">
            <a:xfrm>
              <a:off x="240" y="1584"/>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PLAN:</a:t>
              </a:r>
            </a:p>
          </p:txBody>
        </p:sp>
        <p:sp>
          <p:nvSpPr>
            <p:cNvPr id="76816" name="Text Box 10">
              <a:extLst>
                <a:ext uri="{FF2B5EF4-FFF2-40B4-BE49-F238E27FC236}">
                  <a16:creationId xmlns:a16="http://schemas.microsoft.com/office/drawing/2014/main" id="{E3E12B41-B54B-4ACB-8129-D5209CB43E99}"/>
                </a:ext>
              </a:extLst>
            </p:cNvPr>
            <p:cNvSpPr txBox="1">
              <a:spLocks noChangeArrowheads="1"/>
            </p:cNvSpPr>
            <p:nvPr/>
          </p:nvSpPr>
          <p:spPr bwMode="auto">
            <a:xfrm>
              <a:off x="864" y="1584"/>
              <a:ext cx="466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Values of </a:t>
              </a:r>
              <a:r>
                <a:rPr lang="en-US" altLang="en-US" sz="2000" i="1">
                  <a:latin typeface="Times New Roman" panose="02020603050405020304" pitchFamily="18" charset="0"/>
                </a:rPr>
                <a:t>l</a:t>
              </a:r>
              <a:r>
                <a:rPr lang="en-US" altLang="en-US" sz="2000"/>
                <a:t> are determined from the value for </a:t>
              </a:r>
              <a:r>
                <a:rPr lang="en-US" altLang="en-US" sz="2000" i="1"/>
                <a:t>n</a:t>
              </a:r>
              <a:r>
                <a:rPr lang="en-US" altLang="en-US" sz="2000"/>
                <a:t>, since </a:t>
              </a:r>
              <a:r>
                <a:rPr lang="en-US" altLang="en-US" sz="2000" i="1">
                  <a:latin typeface="Times New Roman" panose="02020603050405020304" pitchFamily="18" charset="0"/>
                </a:rPr>
                <a:t>l</a:t>
              </a:r>
              <a:r>
                <a:rPr lang="en-US" altLang="en-US" sz="2000"/>
                <a:t> can take values from 0 to (</a:t>
              </a:r>
              <a:r>
                <a:rPr lang="en-US" altLang="en-US" sz="2000" i="1"/>
                <a:t>n</a:t>
              </a:r>
              <a:r>
                <a:rPr lang="en-US" altLang="en-US" sz="2000"/>
                <a:t>-1). The values of </a:t>
              </a:r>
              <a:r>
                <a:rPr lang="en-US" altLang="en-US" sz="2000" i="1"/>
                <a:t>m</a:t>
              </a:r>
              <a:r>
                <a:rPr lang="en-US" altLang="en-US" sz="2000" i="1" baseline="-25000">
                  <a:latin typeface="Times New Roman" panose="02020603050405020304" pitchFamily="18" charset="0"/>
                </a:rPr>
                <a:t>l</a:t>
              </a:r>
              <a:r>
                <a:rPr lang="en-US" altLang="en-US" sz="2000"/>
                <a:t> then follow from the values of </a:t>
              </a:r>
              <a:r>
                <a:rPr lang="en-US" altLang="en-US" sz="2000" i="1">
                  <a:latin typeface="Times New Roman" panose="02020603050405020304" pitchFamily="18" charset="0"/>
                </a:rPr>
                <a:t>l</a:t>
              </a:r>
              <a:r>
                <a:rPr lang="en-US" altLang="en-US" sz="2000"/>
                <a:t>.</a:t>
              </a:r>
              <a:endParaRPr lang="en-US" altLang="en-US" sz="2000" b="1" i="1" baseline="-25000">
                <a:latin typeface="Times New Roman" panose="02020603050405020304" pitchFamily="18" charset="0"/>
              </a:endParaRPr>
            </a:p>
          </p:txBody>
        </p:sp>
      </p:grpSp>
      <p:sp>
        <p:nvSpPr>
          <p:cNvPr id="36874" name="Text Box 10">
            <a:extLst>
              <a:ext uri="{FF2B5EF4-FFF2-40B4-BE49-F238E27FC236}">
                <a16:creationId xmlns:a16="http://schemas.microsoft.com/office/drawing/2014/main" id="{83C25373-C6A8-437D-A49D-AFFFA020B669}"/>
              </a:ext>
            </a:extLst>
          </p:cNvPr>
          <p:cNvSpPr txBox="1">
            <a:spLocks noChangeArrowheads="1"/>
          </p:cNvSpPr>
          <p:nvPr/>
        </p:nvSpPr>
        <p:spPr bwMode="auto">
          <a:xfrm>
            <a:off x="2209800" y="3505200"/>
            <a:ext cx="5867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For </a:t>
            </a:r>
            <a:r>
              <a:rPr lang="en-US" altLang="en-US" sz="2000" i="1"/>
              <a:t>n</a:t>
            </a:r>
            <a:r>
              <a:rPr lang="en-US" altLang="en-US" sz="2000"/>
              <a:t> = 3, allowed values of </a:t>
            </a:r>
            <a:r>
              <a:rPr lang="en-US" altLang="en-US" sz="2000" i="1">
                <a:latin typeface="Times New Roman" panose="02020603050405020304" pitchFamily="18" charset="0"/>
              </a:rPr>
              <a:t>l</a:t>
            </a:r>
            <a:r>
              <a:rPr lang="en-US" altLang="en-US" sz="2000"/>
              <a:t> are = 0, 1, and 2</a:t>
            </a:r>
          </a:p>
        </p:txBody>
      </p:sp>
      <p:sp>
        <p:nvSpPr>
          <p:cNvPr id="36880" name="Text Box 16">
            <a:extLst>
              <a:ext uri="{FF2B5EF4-FFF2-40B4-BE49-F238E27FC236}">
                <a16:creationId xmlns:a16="http://schemas.microsoft.com/office/drawing/2014/main" id="{54214FD3-8FF7-44F1-9CFA-E805EB772087}"/>
              </a:ext>
            </a:extLst>
          </p:cNvPr>
          <p:cNvSpPr txBox="1">
            <a:spLocks noChangeArrowheads="1"/>
          </p:cNvSpPr>
          <p:nvPr/>
        </p:nvSpPr>
        <p:spPr bwMode="auto">
          <a:xfrm>
            <a:off x="4191000" y="4114800"/>
            <a:ext cx="3276600" cy="4254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For </a:t>
            </a:r>
            <a:r>
              <a:rPr lang="en-US" altLang="en-US" sz="2000" b="1" i="1">
                <a:latin typeface="Times New Roman" panose="02020603050405020304" pitchFamily="18" charset="0"/>
              </a:rPr>
              <a:t>l</a:t>
            </a:r>
            <a:r>
              <a:rPr lang="en-US" altLang="en-US" sz="2000" b="1"/>
              <a:t> = 1  </a:t>
            </a:r>
            <a:r>
              <a:rPr lang="en-US" altLang="en-US" sz="2000" b="1" i="1"/>
              <a:t>m</a:t>
            </a:r>
            <a:r>
              <a:rPr lang="en-US" altLang="en-US" sz="2000" b="1" i="1" baseline="-25000">
                <a:latin typeface="Times New Roman" panose="02020603050405020304" pitchFamily="18" charset="0"/>
              </a:rPr>
              <a:t>l</a:t>
            </a:r>
            <a:r>
              <a:rPr lang="en-US" altLang="en-US" sz="2000" b="1"/>
              <a:t> = -1, 0, or +1</a:t>
            </a:r>
          </a:p>
        </p:txBody>
      </p:sp>
      <p:sp>
        <p:nvSpPr>
          <p:cNvPr id="36883" name="Text Box 19">
            <a:extLst>
              <a:ext uri="{FF2B5EF4-FFF2-40B4-BE49-F238E27FC236}">
                <a16:creationId xmlns:a16="http://schemas.microsoft.com/office/drawing/2014/main" id="{7C5F7D14-A987-42E3-ACB1-8CE118E34861}"/>
              </a:ext>
            </a:extLst>
          </p:cNvPr>
          <p:cNvSpPr txBox="1">
            <a:spLocks noChangeArrowheads="1"/>
          </p:cNvSpPr>
          <p:nvPr/>
        </p:nvSpPr>
        <p:spPr bwMode="auto">
          <a:xfrm>
            <a:off x="2594919" y="4901513"/>
            <a:ext cx="3962400" cy="4254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For </a:t>
            </a:r>
            <a:r>
              <a:rPr lang="en-US" altLang="en-US" sz="2000" b="1" i="1">
                <a:latin typeface="Times New Roman" panose="02020603050405020304" pitchFamily="18" charset="0"/>
              </a:rPr>
              <a:t>l</a:t>
            </a:r>
            <a:r>
              <a:rPr lang="en-US" altLang="en-US" sz="2000" b="1"/>
              <a:t> = 2  </a:t>
            </a:r>
            <a:r>
              <a:rPr lang="en-US" altLang="en-US" sz="2000" b="1" i="1"/>
              <a:t>m</a:t>
            </a:r>
            <a:r>
              <a:rPr lang="en-US" altLang="en-US" sz="2000" b="1" i="1" baseline="-25000">
                <a:latin typeface="Times New Roman" panose="02020603050405020304" pitchFamily="18" charset="0"/>
              </a:rPr>
              <a:t>l</a:t>
            </a:r>
            <a:r>
              <a:rPr lang="en-US" altLang="en-US" sz="2000" b="1"/>
              <a:t> = -2, -1, 0, +1, or +2</a:t>
            </a:r>
          </a:p>
        </p:txBody>
      </p:sp>
      <p:sp>
        <p:nvSpPr>
          <p:cNvPr id="36886" name="Text Box 22">
            <a:extLst>
              <a:ext uri="{FF2B5EF4-FFF2-40B4-BE49-F238E27FC236}">
                <a16:creationId xmlns:a16="http://schemas.microsoft.com/office/drawing/2014/main" id="{5978B48F-93BA-403B-9B19-02905BA02722}"/>
              </a:ext>
            </a:extLst>
          </p:cNvPr>
          <p:cNvSpPr txBox="1">
            <a:spLocks noChangeArrowheads="1"/>
          </p:cNvSpPr>
          <p:nvPr/>
        </p:nvSpPr>
        <p:spPr bwMode="auto">
          <a:xfrm>
            <a:off x="1219200" y="5562600"/>
            <a:ext cx="6858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There are 9 </a:t>
            </a:r>
            <a:r>
              <a:rPr lang="en-US" altLang="en-US" sz="2000" b="1" i="1"/>
              <a:t>m</a:t>
            </a:r>
            <a:r>
              <a:rPr lang="en-US" altLang="en-US" sz="2000" b="1" i="1" baseline="-25000">
                <a:latin typeface="Times New Roman" panose="02020603050405020304" pitchFamily="18" charset="0"/>
              </a:rPr>
              <a:t>l</a:t>
            </a:r>
            <a:r>
              <a:rPr lang="en-US" altLang="en-US" sz="2000" b="1" i="1">
                <a:latin typeface="Times New Roman" panose="02020603050405020304" pitchFamily="18" charset="0"/>
              </a:rPr>
              <a:t> </a:t>
            </a:r>
            <a:r>
              <a:rPr lang="en-US" altLang="en-US" sz="2000" b="1"/>
              <a:t>values and therefore 9 orbitals with </a:t>
            </a:r>
            <a:r>
              <a:rPr lang="en-US" altLang="en-US" sz="2000" b="1" i="1"/>
              <a:t>n</a:t>
            </a:r>
            <a:r>
              <a:rPr lang="en-US" altLang="en-US" sz="2000" b="1"/>
              <a:t> = 3.</a:t>
            </a:r>
          </a:p>
        </p:txBody>
      </p:sp>
      <p:sp>
        <p:nvSpPr>
          <p:cNvPr id="36895" name="Text Box 31">
            <a:extLst>
              <a:ext uri="{FF2B5EF4-FFF2-40B4-BE49-F238E27FC236}">
                <a16:creationId xmlns:a16="http://schemas.microsoft.com/office/drawing/2014/main" id="{0C5DFA71-4C01-48ED-B6EA-68C3823A9F96}"/>
              </a:ext>
            </a:extLst>
          </p:cNvPr>
          <p:cNvSpPr txBox="1">
            <a:spLocks noChangeArrowheads="1"/>
          </p:cNvSpPr>
          <p:nvPr/>
        </p:nvSpPr>
        <p:spPr bwMode="auto">
          <a:xfrm>
            <a:off x="1447800" y="4114800"/>
            <a:ext cx="2133600" cy="4254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For </a:t>
            </a:r>
            <a:r>
              <a:rPr lang="en-US" altLang="en-US" sz="2000" b="1" i="1">
                <a:latin typeface="Times New Roman" panose="02020603050405020304" pitchFamily="18" charset="0"/>
              </a:rPr>
              <a:t>l</a:t>
            </a:r>
            <a:r>
              <a:rPr lang="en-US" altLang="en-US" sz="2000" b="1"/>
              <a:t> = 0  </a:t>
            </a:r>
            <a:r>
              <a:rPr lang="en-US" altLang="en-US" sz="2000" b="1" i="1"/>
              <a:t>m</a:t>
            </a:r>
            <a:r>
              <a:rPr lang="en-US" altLang="en-US" sz="2000" b="1" i="1" baseline="-25000">
                <a:latin typeface="Times New Roman" panose="02020603050405020304" pitchFamily="18" charset="0"/>
              </a:rPr>
              <a:t>l</a:t>
            </a:r>
            <a:r>
              <a:rPr lang="en-US" altLang="en-US" sz="2000" b="1"/>
              <a:t> = 0</a:t>
            </a:r>
          </a:p>
        </p:txBody>
      </p:sp>
      <p:grpSp>
        <p:nvGrpSpPr>
          <p:cNvPr id="76812" name="Group 34">
            <a:extLst>
              <a:ext uri="{FF2B5EF4-FFF2-40B4-BE49-F238E27FC236}">
                <a16:creationId xmlns:a16="http://schemas.microsoft.com/office/drawing/2014/main" id="{09AEE9D2-4313-4B47-9287-CA4624471ACE}"/>
              </a:ext>
            </a:extLst>
          </p:cNvPr>
          <p:cNvGrpSpPr>
            <a:grpSpLocks/>
          </p:cNvGrpSpPr>
          <p:nvPr/>
        </p:nvGrpSpPr>
        <p:grpSpPr bwMode="auto">
          <a:xfrm>
            <a:off x="304800" y="1203325"/>
            <a:ext cx="8458200" cy="1006475"/>
            <a:chOff x="192" y="672"/>
            <a:chExt cx="5328" cy="634"/>
          </a:xfrm>
        </p:grpSpPr>
        <p:sp>
          <p:nvSpPr>
            <p:cNvPr id="76813" name="Text Box 3">
              <a:extLst>
                <a:ext uri="{FF2B5EF4-FFF2-40B4-BE49-F238E27FC236}">
                  <a16:creationId xmlns:a16="http://schemas.microsoft.com/office/drawing/2014/main" id="{3EFA53DE-99FE-4AD4-93DD-7DF0E340E62C}"/>
                </a:ext>
              </a:extLst>
            </p:cNvPr>
            <p:cNvSpPr txBox="1">
              <a:spLocks noChangeArrowheads="1"/>
            </p:cNvSpPr>
            <p:nvPr/>
          </p:nvSpPr>
          <p:spPr bwMode="auto">
            <a:xfrm>
              <a:off x="192" y="672"/>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PROBLEM:</a:t>
              </a:r>
            </a:p>
          </p:txBody>
        </p:sp>
        <p:sp>
          <p:nvSpPr>
            <p:cNvPr id="76814" name="Text Box 7">
              <a:extLst>
                <a:ext uri="{FF2B5EF4-FFF2-40B4-BE49-F238E27FC236}">
                  <a16:creationId xmlns:a16="http://schemas.microsoft.com/office/drawing/2014/main" id="{C760AA24-17BD-4EE9-82BB-ED1E681036BF}"/>
                </a:ext>
              </a:extLst>
            </p:cNvPr>
            <p:cNvSpPr txBox="1">
              <a:spLocks noChangeArrowheads="1"/>
            </p:cNvSpPr>
            <p:nvPr/>
          </p:nvSpPr>
          <p:spPr bwMode="auto">
            <a:xfrm>
              <a:off x="1296" y="672"/>
              <a:ext cx="4224"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What values of the angular momentum (</a:t>
              </a:r>
              <a:r>
                <a:rPr lang="en-US" altLang="en-US" sz="2000" i="1">
                  <a:latin typeface="Times New Roman" panose="02020603050405020304" pitchFamily="18" charset="0"/>
                </a:rPr>
                <a:t>l</a:t>
              </a:r>
              <a:r>
                <a:rPr lang="en-US" altLang="en-US" sz="2000"/>
                <a:t>) and magnetic (</a:t>
              </a:r>
              <a:r>
                <a:rPr lang="en-US" altLang="en-US" sz="2000" i="1"/>
                <a:t>m</a:t>
              </a:r>
              <a:r>
                <a:rPr lang="en-US" altLang="en-US" sz="2000" b="1" i="1" baseline="-25000">
                  <a:latin typeface="Times New Roman" panose="02020603050405020304" pitchFamily="18" charset="0"/>
                </a:rPr>
                <a:t>l</a:t>
              </a:r>
              <a:r>
                <a:rPr lang="en-US" altLang="en-US" sz="2000"/>
                <a:t>) quantum numbers are allowed for a principal quantum number (</a:t>
              </a:r>
              <a:r>
                <a:rPr lang="en-US" altLang="en-US" sz="2000" i="1"/>
                <a:t>n</a:t>
              </a:r>
              <a:r>
                <a:rPr lang="en-US" altLang="en-US" sz="2000"/>
                <a:t>) of 3?  How many orbitals are allowed for </a:t>
              </a:r>
              <a:r>
                <a:rPr lang="en-US" altLang="en-US" sz="2000" i="1"/>
                <a:t>n</a:t>
              </a:r>
              <a:r>
                <a:rPr lang="en-US" altLang="en-US" sz="2000"/>
                <a:t> = 3?</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40"/>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grpId="0" nodeType="afterEffect">
                                  <p:stCondLst>
                                    <p:cond delay="1000"/>
                                  </p:stCondLst>
                                  <p:childTnLst>
                                    <p:set>
                                      <p:cBhvr>
                                        <p:cTn id="13" dur="1" fill="hold">
                                          <p:stCondLst>
                                            <p:cond delay="0"/>
                                          </p:stCondLst>
                                        </p:cTn>
                                        <p:tgtEl>
                                          <p:spTgt spid="36874"/>
                                        </p:tgtEl>
                                        <p:attrNameLst>
                                          <p:attrName>style.visibility</p:attrName>
                                        </p:attrNameLst>
                                      </p:cBhvr>
                                      <p:to>
                                        <p:strVal val="visible"/>
                                      </p:to>
                                    </p:set>
                                  </p:childTnLst>
                                </p:cTn>
                              </p:par>
                            </p:childTnLst>
                          </p:cTn>
                        </p:par>
                        <p:par>
                          <p:cTn id="14" fill="hold" nodeType="afterGroup">
                            <p:stCondLst>
                              <p:cond delay="1000"/>
                            </p:stCondLst>
                            <p:childTnLst>
                              <p:par>
                                <p:cTn id="15" presetID="1" presetClass="entr" presetSubtype="0" fill="hold" grpId="0" nodeType="afterEffect">
                                  <p:stCondLst>
                                    <p:cond delay="1000"/>
                                  </p:stCondLst>
                                  <p:childTnLst>
                                    <p:set>
                                      <p:cBhvr>
                                        <p:cTn id="16" dur="1" fill="hold">
                                          <p:stCondLst>
                                            <p:cond delay="0"/>
                                          </p:stCondLst>
                                        </p:cTn>
                                        <p:tgtEl>
                                          <p:spTgt spid="36895"/>
                                        </p:tgtEl>
                                        <p:attrNameLst>
                                          <p:attrName>style.visibility</p:attrName>
                                        </p:attrNameLst>
                                      </p:cBhvr>
                                      <p:to>
                                        <p:strVal val="visible"/>
                                      </p:to>
                                    </p:set>
                                  </p:childTnLst>
                                </p:cTn>
                              </p:par>
                            </p:childTnLst>
                          </p:cTn>
                        </p:par>
                        <p:par>
                          <p:cTn id="17" fill="hold" nodeType="afterGroup">
                            <p:stCondLst>
                              <p:cond delay="2000"/>
                            </p:stCondLst>
                            <p:childTnLst>
                              <p:par>
                                <p:cTn id="18" presetID="1" presetClass="entr" presetSubtype="0" fill="hold" grpId="0" nodeType="afterEffect">
                                  <p:stCondLst>
                                    <p:cond delay="1000"/>
                                  </p:stCondLst>
                                  <p:childTnLst>
                                    <p:set>
                                      <p:cBhvr>
                                        <p:cTn id="19" dur="1" fill="hold">
                                          <p:stCondLst>
                                            <p:cond delay="0"/>
                                          </p:stCondLst>
                                        </p:cTn>
                                        <p:tgtEl>
                                          <p:spTgt spid="36880"/>
                                        </p:tgtEl>
                                        <p:attrNameLst>
                                          <p:attrName>style.visibility</p:attrName>
                                        </p:attrNameLst>
                                      </p:cBhvr>
                                      <p:to>
                                        <p:strVal val="visible"/>
                                      </p:to>
                                    </p:set>
                                  </p:childTnLst>
                                </p:cTn>
                              </p:par>
                            </p:childTnLst>
                          </p:cTn>
                        </p:par>
                        <p:par>
                          <p:cTn id="20" fill="hold" nodeType="afterGroup">
                            <p:stCondLst>
                              <p:cond delay="3000"/>
                            </p:stCondLst>
                            <p:childTnLst>
                              <p:par>
                                <p:cTn id="21" presetID="1" presetClass="entr" presetSubtype="0" fill="hold" grpId="0" nodeType="afterEffect">
                                  <p:stCondLst>
                                    <p:cond delay="1000"/>
                                  </p:stCondLst>
                                  <p:childTnLst>
                                    <p:set>
                                      <p:cBhvr>
                                        <p:cTn id="22" dur="1" fill="hold">
                                          <p:stCondLst>
                                            <p:cond delay="0"/>
                                          </p:stCondLst>
                                        </p:cTn>
                                        <p:tgtEl>
                                          <p:spTgt spid="36883"/>
                                        </p:tgtEl>
                                        <p:attrNameLst>
                                          <p:attrName>style.visibility</p:attrName>
                                        </p:attrNameLst>
                                      </p:cBhvr>
                                      <p:to>
                                        <p:strVal val="visible"/>
                                      </p:to>
                                    </p:set>
                                  </p:childTnLst>
                                </p:cTn>
                              </p:par>
                            </p:childTnLst>
                          </p:cTn>
                        </p:par>
                        <p:par>
                          <p:cTn id="23" fill="hold" nodeType="afterGroup">
                            <p:stCondLst>
                              <p:cond delay="4000"/>
                            </p:stCondLst>
                            <p:childTnLst>
                              <p:par>
                                <p:cTn id="24" presetID="1" presetClass="entr" presetSubtype="0" fill="hold" grpId="0" nodeType="afterEffect">
                                  <p:stCondLst>
                                    <p:cond delay="1000"/>
                                  </p:stCondLst>
                                  <p:childTnLst>
                                    <p:set>
                                      <p:cBhvr>
                                        <p:cTn id="25" dur="1" fill="hold">
                                          <p:stCondLst>
                                            <p:cond delay="0"/>
                                          </p:stCondLst>
                                        </p:cTn>
                                        <p:tgtEl>
                                          <p:spTgt spid="368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p:bldP spid="36874" grpId="0"/>
      <p:bldP spid="36880" grpId="0" animBg="1"/>
      <p:bldP spid="36883" grpId="0" animBg="1"/>
      <p:bldP spid="36886" grpId="0"/>
      <p:bldP spid="3689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a:extLst>
              <a:ext uri="{FF2B5EF4-FFF2-40B4-BE49-F238E27FC236}">
                <a16:creationId xmlns:a16="http://schemas.microsoft.com/office/drawing/2014/main" id="{EE4A5D4B-A17A-4026-91CA-3D2E8194A1CD}"/>
              </a:ext>
            </a:extLst>
          </p:cNvPr>
          <p:cNvSpPr txBox="1">
            <a:spLocks noChangeArrowheads="1"/>
          </p:cNvSpPr>
          <p:nvPr/>
        </p:nvSpPr>
        <p:spPr bwMode="auto">
          <a:xfrm>
            <a:off x="457200" y="457200"/>
            <a:ext cx="2667000"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Sample Problem 7.7</a:t>
            </a:r>
          </a:p>
        </p:txBody>
      </p:sp>
      <p:sp>
        <p:nvSpPr>
          <p:cNvPr id="40964" name="Text Box 4">
            <a:extLst>
              <a:ext uri="{FF2B5EF4-FFF2-40B4-BE49-F238E27FC236}">
                <a16:creationId xmlns:a16="http://schemas.microsoft.com/office/drawing/2014/main" id="{A3658E49-5B08-413F-9341-6E920B82913F}"/>
              </a:ext>
            </a:extLst>
          </p:cNvPr>
          <p:cNvSpPr txBox="1">
            <a:spLocks noChangeArrowheads="1"/>
          </p:cNvSpPr>
          <p:nvPr/>
        </p:nvSpPr>
        <p:spPr bwMode="auto">
          <a:xfrm>
            <a:off x="381000" y="3441700"/>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SOLUTION:</a:t>
            </a:r>
          </a:p>
        </p:txBody>
      </p:sp>
      <p:sp>
        <p:nvSpPr>
          <p:cNvPr id="78852" name="Text Box 6">
            <a:extLst>
              <a:ext uri="{FF2B5EF4-FFF2-40B4-BE49-F238E27FC236}">
                <a16:creationId xmlns:a16="http://schemas.microsoft.com/office/drawing/2014/main" id="{3003D53D-9632-47FA-8862-D34A74F8AEE8}"/>
              </a:ext>
            </a:extLst>
          </p:cNvPr>
          <p:cNvSpPr txBox="1">
            <a:spLocks noChangeArrowheads="1"/>
          </p:cNvSpPr>
          <p:nvPr/>
        </p:nvSpPr>
        <p:spPr bwMode="auto">
          <a:xfrm>
            <a:off x="3429000" y="457200"/>
            <a:ext cx="5105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b="1"/>
              <a:t>Determining Sublevel Names and Orbital Quantum Numbers</a:t>
            </a:r>
          </a:p>
        </p:txBody>
      </p:sp>
      <p:grpSp>
        <p:nvGrpSpPr>
          <p:cNvPr id="2" name="Group 59">
            <a:extLst>
              <a:ext uri="{FF2B5EF4-FFF2-40B4-BE49-F238E27FC236}">
                <a16:creationId xmlns:a16="http://schemas.microsoft.com/office/drawing/2014/main" id="{8E6B1257-709F-4460-8A52-7C2DD98ACDFF}"/>
              </a:ext>
            </a:extLst>
          </p:cNvPr>
          <p:cNvGrpSpPr>
            <a:grpSpLocks/>
          </p:cNvGrpSpPr>
          <p:nvPr/>
        </p:nvGrpSpPr>
        <p:grpSpPr bwMode="auto">
          <a:xfrm>
            <a:off x="381000" y="2667000"/>
            <a:ext cx="8305800" cy="701675"/>
            <a:chOff x="240" y="1632"/>
            <a:chExt cx="5232" cy="442"/>
          </a:xfrm>
        </p:grpSpPr>
        <p:sp>
          <p:nvSpPr>
            <p:cNvPr id="78894" name="Text Box 5">
              <a:extLst>
                <a:ext uri="{FF2B5EF4-FFF2-40B4-BE49-F238E27FC236}">
                  <a16:creationId xmlns:a16="http://schemas.microsoft.com/office/drawing/2014/main" id="{DED21810-062B-4FF1-B8D5-F61D744D46BF}"/>
                </a:ext>
              </a:extLst>
            </p:cNvPr>
            <p:cNvSpPr txBox="1">
              <a:spLocks noChangeArrowheads="1"/>
            </p:cNvSpPr>
            <p:nvPr/>
          </p:nvSpPr>
          <p:spPr bwMode="auto">
            <a:xfrm>
              <a:off x="240" y="1632"/>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PLAN:</a:t>
              </a:r>
            </a:p>
          </p:txBody>
        </p:sp>
        <p:sp>
          <p:nvSpPr>
            <p:cNvPr id="78895" name="Text Box 14">
              <a:extLst>
                <a:ext uri="{FF2B5EF4-FFF2-40B4-BE49-F238E27FC236}">
                  <a16:creationId xmlns:a16="http://schemas.microsoft.com/office/drawing/2014/main" id="{4922F893-1DC3-40E5-87E9-D15E0FE658BF}"/>
                </a:ext>
              </a:extLst>
            </p:cNvPr>
            <p:cNvSpPr txBox="1">
              <a:spLocks noChangeArrowheads="1"/>
            </p:cNvSpPr>
            <p:nvPr/>
          </p:nvSpPr>
          <p:spPr bwMode="auto">
            <a:xfrm>
              <a:off x="922" y="1632"/>
              <a:ext cx="455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Combine the </a:t>
              </a:r>
              <a:r>
                <a:rPr lang="en-US" altLang="en-US" sz="2000" i="1"/>
                <a:t>n</a:t>
              </a:r>
              <a:r>
                <a:rPr lang="en-US" altLang="en-US" sz="2000"/>
                <a:t> value and </a:t>
              </a:r>
              <a:r>
                <a:rPr lang="en-US" altLang="en-US" sz="2000" i="1">
                  <a:latin typeface="Times New Roman" panose="02020603050405020304" pitchFamily="18" charset="0"/>
                </a:rPr>
                <a:t>l</a:t>
              </a:r>
              <a:r>
                <a:rPr lang="en-US" altLang="en-US" sz="2000"/>
                <a:t> designation to name the sublevel.  Knowing</a:t>
              </a:r>
              <a:r>
                <a:rPr lang="en-US" altLang="en-US" sz="2000" b="1"/>
                <a:t> </a:t>
              </a:r>
              <a:r>
                <a:rPr lang="en-US" altLang="en-US" sz="2000" i="1">
                  <a:latin typeface="Times New Roman" panose="02020603050405020304" pitchFamily="18" charset="0"/>
                </a:rPr>
                <a:t>l</a:t>
              </a:r>
              <a:r>
                <a:rPr lang="en-US" altLang="en-US" sz="2000"/>
                <a:t>, we can find </a:t>
              </a:r>
              <a:r>
                <a:rPr lang="en-US" altLang="en-US" sz="2000" i="1"/>
                <a:t>m</a:t>
              </a:r>
              <a:r>
                <a:rPr lang="en-US" altLang="en-US" sz="2000" b="1" i="1" baseline="-25000">
                  <a:latin typeface="Times New Roman" panose="02020603050405020304" pitchFamily="18" charset="0"/>
                </a:rPr>
                <a:t>l</a:t>
              </a:r>
              <a:r>
                <a:rPr lang="en-US" altLang="en-US" sz="2000"/>
                <a:t> and the number of orbitals.</a:t>
              </a:r>
            </a:p>
          </p:txBody>
        </p:sp>
      </p:grpSp>
      <p:grpSp>
        <p:nvGrpSpPr>
          <p:cNvPr id="3" name="Group 65">
            <a:extLst>
              <a:ext uri="{FF2B5EF4-FFF2-40B4-BE49-F238E27FC236}">
                <a16:creationId xmlns:a16="http://schemas.microsoft.com/office/drawing/2014/main" id="{BE0D7184-E4FA-4134-80E8-927467977928}"/>
              </a:ext>
            </a:extLst>
          </p:cNvPr>
          <p:cNvGrpSpPr>
            <a:grpSpLocks/>
          </p:cNvGrpSpPr>
          <p:nvPr/>
        </p:nvGrpSpPr>
        <p:grpSpPr bwMode="auto">
          <a:xfrm>
            <a:off x="495300" y="3797300"/>
            <a:ext cx="8077200" cy="457200"/>
            <a:chOff x="336" y="2352"/>
            <a:chExt cx="5088" cy="288"/>
          </a:xfrm>
        </p:grpSpPr>
        <p:sp>
          <p:nvSpPr>
            <p:cNvPr id="78888" name="Text Box 15">
              <a:extLst>
                <a:ext uri="{FF2B5EF4-FFF2-40B4-BE49-F238E27FC236}">
                  <a16:creationId xmlns:a16="http://schemas.microsoft.com/office/drawing/2014/main" id="{3BF3BBE1-DC06-4C3F-A331-F6FF3F294EC6}"/>
                </a:ext>
              </a:extLst>
            </p:cNvPr>
            <p:cNvSpPr txBox="1">
              <a:spLocks noChangeArrowheads="1"/>
            </p:cNvSpPr>
            <p:nvPr/>
          </p:nvSpPr>
          <p:spPr bwMode="auto">
            <a:xfrm>
              <a:off x="972" y="2352"/>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i="1"/>
                <a:t>n</a:t>
              </a:r>
            </a:p>
          </p:txBody>
        </p:sp>
        <p:sp>
          <p:nvSpPr>
            <p:cNvPr id="78889" name="Text Box 16">
              <a:extLst>
                <a:ext uri="{FF2B5EF4-FFF2-40B4-BE49-F238E27FC236}">
                  <a16:creationId xmlns:a16="http://schemas.microsoft.com/office/drawing/2014/main" id="{10E3BAB2-ABDF-4EF6-8502-F54C4FABD4E3}"/>
                </a:ext>
              </a:extLst>
            </p:cNvPr>
            <p:cNvSpPr txBox="1">
              <a:spLocks noChangeArrowheads="1"/>
            </p:cNvSpPr>
            <p:nvPr/>
          </p:nvSpPr>
          <p:spPr bwMode="auto">
            <a:xfrm>
              <a:off x="1476" y="2352"/>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i="1">
                  <a:latin typeface="Times New Roman" panose="02020603050405020304" pitchFamily="18" charset="0"/>
                </a:rPr>
                <a:t>l</a:t>
              </a:r>
              <a:endParaRPr lang="en-US" altLang="en-US" sz="2000"/>
            </a:p>
          </p:txBody>
        </p:sp>
        <p:sp>
          <p:nvSpPr>
            <p:cNvPr id="78890" name="Text Box 17">
              <a:extLst>
                <a:ext uri="{FF2B5EF4-FFF2-40B4-BE49-F238E27FC236}">
                  <a16:creationId xmlns:a16="http://schemas.microsoft.com/office/drawing/2014/main" id="{16D7F503-EFB1-4287-8A2D-65CF9288718F}"/>
                </a:ext>
              </a:extLst>
            </p:cNvPr>
            <p:cNvSpPr txBox="1">
              <a:spLocks noChangeArrowheads="1"/>
            </p:cNvSpPr>
            <p:nvPr/>
          </p:nvSpPr>
          <p:spPr bwMode="auto">
            <a:xfrm>
              <a:off x="1764" y="2352"/>
              <a:ext cx="11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sublevel name</a:t>
              </a:r>
            </a:p>
          </p:txBody>
        </p:sp>
        <p:sp>
          <p:nvSpPr>
            <p:cNvPr id="78891" name="Text Box 18">
              <a:extLst>
                <a:ext uri="{FF2B5EF4-FFF2-40B4-BE49-F238E27FC236}">
                  <a16:creationId xmlns:a16="http://schemas.microsoft.com/office/drawing/2014/main" id="{AEDFF55C-E2BB-49B8-A142-A992727EDB2A}"/>
                </a:ext>
              </a:extLst>
            </p:cNvPr>
            <p:cNvSpPr txBox="1">
              <a:spLocks noChangeArrowheads="1"/>
            </p:cNvSpPr>
            <p:nvPr/>
          </p:nvSpPr>
          <p:spPr bwMode="auto">
            <a:xfrm>
              <a:off x="2976" y="2352"/>
              <a:ext cx="134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possible </a:t>
              </a:r>
              <a:r>
                <a:rPr lang="en-US" altLang="en-US" sz="2000" i="1"/>
                <a:t>m</a:t>
              </a:r>
              <a:r>
                <a:rPr lang="en-US" altLang="en-US" sz="2000" i="1" baseline="-25000">
                  <a:latin typeface="Times New Roman" panose="02020603050405020304" pitchFamily="18" charset="0"/>
                </a:rPr>
                <a:t>l</a:t>
              </a:r>
              <a:r>
                <a:rPr lang="en-US" altLang="en-US" sz="2000"/>
                <a:t> values</a:t>
              </a:r>
            </a:p>
          </p:txBody>
        </p:sp>
        <p:sp>
          <p:nvSpPr>
            <p:cNvPr id="78892" name="Text Box 19">
              <a:extLst>
                <a:ext uri="{FF2B5EF4-FFF2-40B4-BE49-F238E27FC236}">
                  <a16:creationId xmlns:a16="http://schemas.microsoft.com/office/drawing/2014/main" id="{A3D94482-BC41-4087-9406-CD6C653F57D6}"/>
                </a:ext>
              </a:extLst>
            </p:cNvPr>
            <p:cNvSpPr txBox="1">
              <a:spLocks noChangeArrowheads="1"/>
            </p:cNvSpPr>
            <p:nvPr/>
          </p:nvSpPr>
          <p:spPr bwMode="auto">
            <a:xfrm>
              <a:off x="4368" y="2352"/>
              <a:ext cx="8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 of orbitals</a:t>
              </a:r>
            </a:p>
          </p:txBody>
        </p:sp>
        <p:sp>
          <p:nvSpPr>
            <p:cNvPr id="78893" name="Line 20">
              <a:extLst>
                <a:ext uri="{FF2B5EF4-FFF2-40B4-BE49-F238E27FC236}">
                  <a16:creationId xmlns:a16="http://schemas.microsoft.com/office/drawing/2014/main" id="{391B9535-B371-4CDA-B449-24C99B1BCDC9}"/>
                </a:ext>
              </a:extLst>
            </p:cNvPr>
            <p:cNvSpPr>
              <a:spLocks noChangeShapeType="1"/>
            </p:cNvSpPr>
            <p:nvPr/>
          </p:nvSpPr>
          <p:spPr bwMode="auto">
            <a:xfrm>
              <a:off x="336" y="2640"/>
              <a:ext cx="50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4" name="Group 61">
            <a:extLst>
              <a:ext uri="{FF2B5EF4-FFF2-40B4-BE49-F238E27FC236}">
                <a16:creationId xmlns:a16="http://schemas.microsoft.com/office/drawing/2014/main" id="{39F46822-184A-4C92-8DE7-5176BFB35955}"/>
              </a:ext>
            </a:extLst>
          </p:cNvPr>
          <p:cNvGrpSpPr>
            <a:grpSpLocks/>
          </p:cNvGrpSpPr>
          <p:nvPr/>
        </p:nvGrpSpPr>
        <p:grpSpPr bwMode="auto">
          <a:xfrm>
            <a:off x="685800" y="4387850"/>
            <a:ext cx="7048500" cy="398463"/>
            <a:chOff x="456" y="2728"/>
            <a:chExt cx="4440" cy="251"/>
          </a:xfrm>
        </p:grpSpPr>
        <p:sp>
          <p:nvSpPr>
            <p:cNvPr id="78882" name="Text Box 21">
              <a:extLst>
                <a:ext uri="{FF2B5EF4-FFF2-40B4-BE49-F238E27FC236}">
                  <a16:creationId xmlns:a16="http://schemas.microsoft.com/office/drawing/2014/main" id="{A8DA8F04-E4DD-468D-87F4-BDDD8CB40023}"/>
                </a:ext>
              </a:extLst>
            </p:cNvPr>
            <p:cNvSpPr txBox="1">
              <a:spLocks noChangeArrowheads="1"/>
            </p:cNvSpPr>
            <p:nvPr/>
          </p:nvSpPr>
          <p:spPr bwMode="auto">
            <a:xfrm>
              <a:off x="456" y="2728"/>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(a)</a:t>
              </a:r>
            </a:p>
          </p:txBody>
        </p:sp>
        <p:sp>
          <p:nvSpPr>
            <p:cNvPr id="78883" name="Text Box 25">
              <a:extLst>
                <a:ext uri="{FF2B5EF4-FFF2-40B4-BE49-F238E27FC236}">
                  <a16:creationId xmlns:a16="http://schemas.microsoft.com/office/drawing/2014/main" id="{6F709E04-4852-4AD8-8FD6-6469CC18CD76}"/>
                </a:ext>
              </a:extLst>
            </p:cNvPr>
            <p:cNvSpPr txBox="1">
              <a:spLocks noChangeArrowheads="1"/>
            </p:cNvSpPr>
            <p:nvPr/>
          </p:nvSpPr>
          <p:spPr bwMode="auto">
            <a:xfrm>
              <a:off x="984" y="2728"/>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3</a:t>
              </a:r>
            </a:p>
          </p:txBody>
        </p:sp>
        <p:sp>
          <p:nvSpPr>
            <p:cNvPr id="78884" name="Text Box 29">
              <a:extLst>
                <a:ext uri="{FF2B5EF4-FFF2-40B4-BE49-F238E27FC236}">
                  <a16:creationId xmlns:a16="http://schemas.microsoft.com/office/drawing/2014/main" id="{F231DF07-5E5E-4007-97AF-AB3E38F6E3A0}"/>
                </a:ext>
              </a:extLst>
            </p:cNvPr>
            <p:cNvSpPr txBox="1">
              <a:spLocks noChangeArrowheads="1"/>
            </p:cNvSpPr>
            <p:nvPr/>
          </p:nvSpPr>
          <p:spPr bwMode="auto">
            <a:xfrm>
              <a:off x="1488" y="2728"/>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2</a:t>
              </a:r>
            </a:p>
          </p:txBody>
        </p:sp>
        <p:sp>
          <p:nvSpPr>
            <p:cNvPr id="78885" name="Text Box 33">
              <a:extLst>
                <a:ext uri="{FF2B5EF4-FFF2-40B4-BE49-F238E27FC236}">
                  <a16:creationId xmlns:a16="http://schemas.microsoft.com/office/drawing/2014/main" id="{579FC969-8A56-47DE-81E9-16E70A576692}"/>
                </a:ext>
              </a:extLst>
            </p:cNvPr>
            <p:cNvSpPr txBox="1">
              <a:spLocks noChangeArrowheads="1"/>
            </p:cNvSpPr>
            <p:nvPr/>
          </p:nvSpPr>
          <p:spPr bwMode="auto">
            <a:xfrm>
              <a:off x="2160" y="272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3</a:t>
              </a:r>
              <a:r>
                <a:rPr lang="en-US" altLang="en-US" sz="2000" i="1"/>
                <a:t>d</a:t>
              </a:r>
            </a:p>
          </p:txBody>
        </p:sp>
        <p:sp>
          <p:nvSpPr>
            <p:cNvPr id="78886" name="Text Box 37">
              <a:extLst>
                <a:ext uri="{FF2B5EF4-FFF2-40B4-BE49-F238E27FC236}">
                  <a16:creationId xmlns:a16="http://schemas.microsoft.com/office/drawing/2014/main" id="{3EF7EF1B-331C-450F-8248-FCBFEEA3547B}"/>
                </a:ext>
              </a:extLst>
            </p:cNvPr>
            <p:cNvSpPr txBox="1">
              <a:spLocks noChangeArrowheads="1"/>
            </p:cNvSpPr>
            <p:nvPr/>
          </p:nvSpPr>
          <p:spPr bwMode="auto">
            <a:xfrm>
              <a:off x="3120" y="2728"/>
              <a:ext cx="11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-2, -1, 0, 1, 2</a:t>
              </a:r>
            </a:p>
          </p:txBody>
        </p:sp>
        <p:sp>
          <p:nvSpPr>
            <p:cNvPr id="78887" name="Text Box 41">
              <a:extLst>
                <a:ext uri="{FF2B5EF4-FFF2-40B4-BE49-F238E27FC236}">
                  <a16:creationId xmlns:a16="http://schemas.microsoft.com/office/drawing/2014/main" id="{8440DB4C-9B63-4ED9-875B-6909D6A44916}"/>
                </a:ext>
              </a:extLst>
            </p:cNvPr>
            <p:cNvSpPr txBox="1">
              <a:spLocks noChangeArrowheads="1"/>
            </p:cNvSpPr>
            <p:nvPr/>
          </p:nvSpPr>
          <p:spPr bwMode="auto">
            <a:xfrm>
              <a:off x="4704" y="2729"/>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5</a:t>
              </a:r>
            </a:p>
          </p:txBody>
        </p:sp>
      </p:grpSp>
      <p:grpSp>
        <p:nvGrpSpPr>
          <p:cNvPr id="5" name="Group 66">
            <a:extLst>
              <a:ext uri="{FF2B5EF4-FFF2-40B4-BE49-F238E27FC236}">
                <a16:creationId xmlns:a16="http://schemas.microsoft.com/office/drawing/2014/main" id="{FAF3099D-26A7-4B71-8266-FADCC61A347A}"/>
              </a:ext>
            </a:extLst>
          </p:cNvPr>
          <p:cNvGrpSpPr>
            <a:grpSpLocks/>
          </p:cNvGrpSpPr>
          <p:nvPr/>
        </p:nvGrpSpPr>
        <p:grpSpPr bwMode="auto">
          <a:xfrm>
            <a:off x="685800" y="4854575"/>
            <a:ext cx="7070725" cy="419100"/>
            <a:chOff x="432" y="3058"/>
            <a:chExt cx="4454" cy="264"/>
          </a:xfrm>
        </p:grpSpPr>
        <p:sp>
          <p:nvSpPr>
            <p:cNvPr id="78875" name="Text Box 30">
              <a:extLst>
                <a:ext uri="{FF2B5EF4-FFF2-40B4-BE49-F238E27FC236}">
                  <a16:creationId xmlns:a16="http://schemas.microsoft.com/office/drawing/2014/main" id="{B6605F98-FB44-48FA-AC32-C0270642B758}"/>
                </a:ext>
              </a:extLst>
            </p:cNvPr>
            <p:cNvSpPr txBox="1">
              <a:spLocks noChangeArrowheads="1"/>
            </p:cNvSpPr>
            <p:nvPr/>
          </p:nvSpPr>
          <p:spPr bwMode="auto">
            <a:xfrm>
              <a:off x="1474" y="3058"/>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0</a:t>
              </a:r>
            </a:p>
          </p:txBody>
        </p:sp>
        <p:grpSp>
          <p:nvGrpSpPr>
            <p:cNvPr id="78876" name="Group 62">
              <a:extLst>
                <a:ext uri="{FF2B5EF4-FFF2-40B4-BE49-F238E27FC236}">
                  <a16:creationId xmlns:a16="http://schemas.microsoft.com/office/drawing/2014/main" id="{5F4B317F-BA6F-4B63-8A96-03988582DAB7}"/>
                </a:ext>
              </a:extLst>
            </p:cNvPr>
            <p:cNvGrpSpPr>
              <a:grpSpLocks/>
            </p:cNvGrpSpPr>
            <p:nvPr/>
          </p:nvGrpSpPr>
          <p:grpSpPr bwMode="auto">
            <a:xfrm>
              <a:off x="432" y="3072"/>
              <a:ext cx="4454" cy="250"/>
              <a:chOff x="442" y="3000"/>
              <a:chExt cx="4454" cy="250"/>
            </a:xfrm>
          </p:grpSpPr>
          <p:sp>
            <p:nvSpPr>
              <p:cNvPr id="78877" name="Text Box 22">
                <a:extLst>
                  <a:ext uri="{FF2B5EF4-FFF2-40B4-BE49-F238E27FC236}">
                    <a16:creationId xmlns:a16="http://schemas.microsoft.com/office/drawing/2014/main" id="{BC726312-FCE1-44D9-B99C-5B338BC17C02}"/>
                  </a:ext>
                </a:extLst>
              </p:cNvPr>
              <p:cNvSpPr txBox="1">
                <a:spLocks noChangeArrowheads="1"/>
              </p:cNvSpPr>
              <p:nvPr/>
            </p:nvSpPr>
            <p:spPr bwMode="auto">
              <a:xfrm>
                <a:off x="442" y="300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(b)</a:t>
                </a:r>
              </a:p>
            </p:txBody>
          </p:sp>
          <p:sp>
            <p:nvSpPr>
              <p:cNvPr id="78878" name="Text Box 26">
                <a:extLst>
                  <a:ext uri="{FF2B5EF4-FFF2-40B4-BE49-F238E27FC236}">
                    <a16:creationId xmlns:a16="http://schemas.microsoft.com/office/drawing/2014/main" id="{33AC725A-124D-46FD-8BE9-FB825D05E04C}"/>
                  </a:ext>
                </a:extLst>
              </p:cNvPr>
              <p:cNvSpPr txBox="1">
                <a:spLocks noChangeArrowheads="1"/>
              </p:cNvSpPr>
              <p:nvPr/>
            </p:nvSpPr>
            <p:spPr bwMode="auto">
              <a:xfrm>
                <a:off x="970" y="3000"/>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2</a:t>
                </a:r>
              </a:p>
            </p:txBody>
          </p:sp>
          <p:sp>
            <p:nvSpPr>
              <p:cNvPr id="78879" name="Text Box 34">
                <a:extLst>
                  <a:ext uri="{FF2B5EF4-FFF2-40B4-BE49-F238E27FC236}">
                    <a16:creationId xmlns:a16="http://schemas.microsoft.com/office/drawing/2014/main" id="{84C8D1C6-8313-4557-9F88-F48A818489FB}"/>
                  </a:ext>
                </a:extLst>
              </p:cNvPr>
              <p:cNvSpPr txBox="1">
                <a:spLocks noChangeArrowheads="1"/>
              </p:cNvSpPr>
              <p:nvPr/>
            </p:nvSpPr>
            <p:spPr bwMode="auto">
              <a:xfrm>
                <a:off x="2160" y="3000"/>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2</a:t>
                </a:r>
                <a:r>
                  <a:rPr lang="en-US" altLang="en-US" sz="2000" i="1"/>
                  <a:t>s</a:t>
                </a:r>
              </a:p>
            </p:txBody>
          </p:sp>
          <p:sp>
            <p:nvSpPr>
              <p:cNvPr id="78880" name="Text Box 38">
                <a:extLst>
                  <a:ext uri="{FF2B5EF4-FFF2-40B4-BE49-F238E27FC236}">
                    <a16:creationId xmlns:a16="http://schemas.microsoft.com/office/drawing/2014/main" id="{29EB682D-460B-48B9-AB15-79EEA0C12E19}"/>
                  </a:ext>
                </a:extLst>
              </p:cNvPr>
              <p:cNvSpPr txBox="1">
                <a:spLocks noChangeArrowheads="1"/>
              </p:cNvSpPr>
              <p:nvPr/>
            </p:nvSpPr>
            <p:spPr bwMode="auto">
              <a:xfrm>
                <a:off x="3360" y="3000"/>
                <a:ext cx="2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0</a:t>
                </a:r>
              </a:p>
            </p:txBody>
          </p:sp>
          <p:sp>
            <p:nvSpPr>
              <p:cNvPr id="78881" name="Text Box 42">
                <a:extLst>
                  <a:ext uri="{FF2B5EF4-FFF2-40B4-BE49-F238E27FC236}">
                    <a16:creationId xmlns:a16="http://schemas.microsoft.com/office/drawing/2014/main" id="{4BD506FD-77BA-4F43-8564-2C8082A2C8D3}"/>
                  </a:ext>
                </a:extLst>
              </p:cNvPr>
              <p:cNvSpPr txBox="1">
                <a:spLocks noChangeArrowheads="1"/>
              </p:cNvSpPr>
              <p:nvPr/>
            </p:nvSpPr>
            <p:spPr bwMode="auto">
              <a:xfrm>
                <a:off x="4704" y="3000"/>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1</a:t>
                </a:r>
              </a:p>
            </p:txBody>
          </p:sp>
        </p:grpSp>
      </p:grpSp>
      <p:grpSp>
        <p:nvGrpSpPr>
          <p:cNvPr id="7" name="Group 63">
            <a:extLst>
              <a:ext uri="{FF2B5EF4-FFF2-40B4-BE49-F238E27FC236}">
                <a16:creationId xmlns:a16="http://schemas.microsoft.com/office/drawing/2014/main" id="{8528FAEE-24A5-44DF-8173-D3D335E82153}"/>
              </a:ext>
            </a:extLst>
          </p:cNvPr>
          <p:cNvGrpSpPr>
            <a:grpSpLocks/>
          </p:cNvGrpSpPr>
          <p:nvPr/>
        </p:nvGrpSpPr>
        <p:grpSpPr bwMode="auto">
          <a:xfrm>
            <a:off x="685800" y="5334000"/>
            <a:ext cx="7067550" cy="396875"/>
            <a:chOff x="444" y="3312"/>
            <a:chExt cx="4452" cy="250"/>
          </a:xfrm>
        </p:grpSpPr>
        <p:sp>
          <p:nvSpPr>
            <p:cNvPr id="78869" name="Text Box 23">
              <a:extLst>
                <a:ext uri="{FF2B5EF4-FFF2-40B4-BE49-F238E27FC236}">
                  <a16:creationId xmlns:a16="http://schemas.microsoft.com/office/drawing/2014/main" id="{FAD2B869-5CFF-4B5B-B439-D764AF148A81}"/>
                </a:ext>
              </a:extLst>
            </p:cNvPr>
            <p:cNvSpPr txBox="1">
              <a:spLocks noChangeArrowheads="1"/>
            </p:cNvSpPr>
            <p:nvPr/>
          </p:nvSpPr>
          <p:spPr bwMode="auto">
            <a:xfrm>
              <a:off x="444" y="331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(c)</a:t>
              </a:r>
            </a:p>
          </p:txBody>
        </p:sp>
        <p:sp>
          <p:nvSpPr>
            <p:cNvPr id="78870" name="Text Box 27">
              <a:extLst>
                <a:ext uri="{FF2B5EF4-FFF2-40B4-BE49-F238E27FC236}">
                  <a16:creationId xmlns:a16="http://schemas.microsoft.com/office/drawing/2014/main" id="{8F516F06-8408-4C7D-BE8A-DC63B72F9E52}"/>
                </a:ext>
              </a:extLst>
            </p:cNvPr>
            <p:cNvSpPr txBox="1">
              <a:spLocks noChangeArrowheads="1"/>
            </p:cNvSpPr>
            <p:nvPr/>
          </p:nvSpPr>
          <p:spPr bwMode="auto">
            <a:xfrm>
              <a:off x="972" y="3312"/>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5</a:t>
              </a:r>
            </a:p>
          </p:txBody>
        </p:sp>
        <p:sp>
          <p:nvSpPr>
            <p:cNvPr id="78871" name="Text Box 31">
              <a:extLst>
                <a:ext uri="{FF2B5EF4-FFF2-40B4-BE49-F238E27FC236}">
                  <a16:creationId xmlns:a16="http://schemas.microsoft.com/office/drawing/2014/main" id="{F0171D42-1FDE-4C61-B1B1-C2D08EB39CE7}"/>
                </a:ext>
              </a:extLst>
            </p:cNvPr>
            <p:cNvSpPr txBox="1">
              <a:spLocks noChangeArrowheads="1"/>
            </p:cNvSpPr>
            <p:nvPr/>
          </p:nvSpPr>
          <p:spPr bwMode="auto">
            <a:xfrm>
              <a:off x="1476" y="3312"/>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1</a:t>
              </a:r>
            </a:p>
          </p:txBody>
        </p:sp>
        <p:sp>
          <p:nvSpPr>
            <p:cNvPr id="78872" name="Text Box 35">
              <a:extLst>
                <a:ext uri="{FF2B5EF4-FFF2-40B4-BE49-F238E27FC236}">
                  <a16:creationId xmlns:a16="http://schemas.microsoft.com/office/drawing/2014/main" id="{7CDD3E36-5ED1-44E2-88DE-F092CE90E4AE}"/>
                </a:ext>
              </a:extLst>
            </p:cNvPr>
            <p:cNvSpPr txBox="1">
              <a:spLocks noChangeArrowheads="1"/>
            </p:cNvSpPr>
            <p:nvPr/>
          </p:nvSpPr>
          <p:spPr bwMode="auto">
            <a:xfrm>
              <a:off x="2148" y="3312"/>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5</a:t>
              </a:r>
              <a:r>
                <a:rPr lang="en-US" altLang="en-US" sz="2000" i="1"/>
                <a:t>p</a:t>
              </a:r>
            </a:p>
          </p:txBody>
        </p:sp>
        <p:sp>
          <p:nvSpPr>
            <p:cNvPr id="78873" name="Text Box 39">
              <a:extLst>
                <a:ext uri="{FF2B5EF4-FFF2-40B4-BE49-F238E27FC236}">
                  <a16:creationId xmlns:a16="http://schemas.microsoft.com/office/drawing/2014/main" id="{C9DB2050-B666-4927-BD37-3E753A07FDEC}"/>
                </a:ext>
              </a:extLst>
            </p:cNvPr>
            <p:cNvSpPr txBox="1">
              <a:spLocks noChangeArrowheads="1"/>
            </p:cNvSpPr>
            <p:nvPr/>
          </p:nvSpPr>
          <p:spPr bwMode="auto">
            <a:xfrm>
              <a:off x="3108" y="3312"/>
              <a:ext cx="11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-1, 0, 1</a:t>
              </a:r>
            </a:p>
          </p:txBody>
        </p:sp>
        <p:sp>
          <p:nvSpPr>
            <p:cNvPr id="78874" name="Text Box 43">
              <a:extLst>
                <a:ext uri="{FF2B5EF4-FFF2-40B4-BE49-F238E27FC236}">
                  <a16:creationId xmlns:a16="http://schemas.microsoft.com/office/drawing/2014/main" id="{DF744F95-F22E-4875-A3DA-C295799E17BD}"/>
                </a:ext>
              </a:extLst>
            </p:cNvPr>
            <p:cNvSpPr txBox="1">
              <a:spLocks noChangeArrowheads="1"/>
            </p:cNvSpPr>
            <p:nvPr/>
          </p:nvSpPr>
          <p:spPr bwMode="auto">
            <a:xfrm>
              <a:off x="4704" y="3312"/>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3</a:t>
              </a:r>
            </a:p>
          </p:txBody>
        </p:sp>
      </p:grpSp>
      <p:grpSp>
        <p:nvGrpSpPr>
          <p:cNvPr id="8" name="Group 64">
            <a:extLst>
              <a:ext uri="{FF2B5EF4-FFF2-40B4-BE49-F238E27FC236}">
                <a16:creationId xmlns:a16="http://schemas.microsoft.com/office/drawing/2014/main" id="{57B1F884-1629-4439-9D01-8C2D70A0C885}"/>
              </a:ext>
            </a:extLst>
          </p:cNvPr>
          <p:cNvGrpSpPr>
            <a:grpSpLocks/>
          </p:cNvGrpSpPr>
          <p:nvPr/>
        </p:nvGrpSpPr>
        <p:grpSpPr bwMode="auto">
          <a:xfrm>
            <a:off x="685800" y="5791200"/>
            <a:ext cx="7067550" cy="396875"/>
            <a:chOff x="444" y="3600"/>
            <a:chExt cx="4452" cy="250"/>
          </a:xfrm>
        </p:grpSpPr>
        <p:sp>
          <p:nvSpPr>
            <p:cNvPr id="78863" name="Text Box 24">
              <a:extLst>
                <a:ext uri="{FF2B5EF4-FFF2-40B4-BE49-F238E27FC236}">
                  <a16:creationId xmlns:a16="http://schemas.microsoft.com/office/drawing/2014/main" id="{CA74C03D-3DD4-4593-AFED-299BDCED30B6}"/>
                </a:ext>
              </a:extLst>
            </p:cNvPr>
            <p:cNvSpPr txBox="1">
              <a:spLocks noChangeArrowheads="1"/>
            </p:cNvSpPr>
            <p:nvPr/>
          </p:nvSpPr>
          <p:spPr bwMode="auto">
            <a:xfrm>
              <a:off x="444" y="360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(d)</a:t>
              </a:r>
            </a:p>
          </p:txBody>
        </p:sp>
        <p:sp>
          <p:nvSpPr>
            <p:cNvPr id="78864" name="Text Box 28">
              <a:extLst>
                <a:ext uri="{FF2B5EF4-FFF2-40B4-BE49-F238E27FC236}">
                  <a16:creationId xmlns:a16="http://schemas.microsoft.com/office/drawing/2014/main" id="{EF294C4E-6C2C-4588-A3F4-80D27F920F85}"/>
                </a:ext>
              </a:extLst>
            </p:cNvPr>
            <p:cNvSpPr txBox="1">
              <a:spLocks noChangeArrowheads="1"/>
            </p:cNvSpPr>
            <p:nvPr/>
          </p:nvSpPr>
          <p:spPr bwMode="auto">
            <a:xfrm>
              <a:off x="972" y="3600"/>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4</a:t>
              </a:r>
            </a:p>
          </p:txBody>
        </p:sp>
        <p:sp>
          <p:nvSpPr>
            <p:cNvPr id="78865" name="Text Box 32">
              <a:extLst>
                <a:ext uri="{FF2B5EF4-FFF2-40B4-BE49-F238E27FC236}">
                  <a16:creationId xmlns:a16="http://schemas.microsoft.com/office/drawing/2014/main" id="{70F307FB-D26A-43D5-BE38-2BC208D41E2D}"/>
                </a:ext>
              </a:extLst>
            </p:cNvPr>
            <p:cNvSpPr txBox="1">
              <a:spLocks noChangeArrowheads="1"/>
            </p:cNvSpPr>
            <p:nvPr/>
          </p:nvSpPr>
          <p:spPr bwMode="auto">
            <a:xfrm>
              <a:off x="1476" y="3600"/>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3</a:t>
              </a:r>
            </a:p>
          </p:txBody>
        </p:sp>
        <p:sp>
          <p:nvSpPr>
            <p:cNvPr id="78866" name="Text Box 36">
              <a:extLst>
                <a:ext uri="{FF2B5EF4-FFF2-40B4-BE49-F238E27FC236}">
                  <a16:creationId xmlns:a16="http://schemas.microsoft.com/office/drawing/2014/main" id="{774656CA-F43C-4E2C-A538-3BA764CA2951}"/>
                </a:ext>
              </a:extLst>
            </p:cNvPr>
            <p:cNvSpPr txBox="1">
              <a:spLocks noChangeArrowheads="1"/>
            </p:cNvSpPr>
            <p:nvPr/>
          </p:nvSpPr>
          <p:spPr bwMode="auto">
            <a:xfrm>
              <a:off x="2148" y="3600"/>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4</a:t>
              </a:r>
              <a:r>
                <a:rPr lang="en-US" altLang="en-US" sz="2000" i="1"/>
                <a:t>f</a:t>
              </a:r>
            </a:p>
          </p:txBody>
        </p:sp>
        <p:sp>
          <p:nvSpPr>
            <p:cNvPr id="78867" name="Text Box 40">
              <a:extLst>
                <a:ext uri="{FF2B5EF4-FFF2-40B4-BE49-F238E27FC236}">
                  <a16:creationId xmlns:a16="http://schemas.microsoft.com/office/drawing/2014/main" id="{8525DA1A-9D4C-4C56-B514-47AEE0140571}"/>
                </a:ext>
              </a:extLst>
            </p:cNvPr>
            <p:cNvSpPr txBox="1">
              <a:spLocks noChangeArrowheads="1"/>
            </p:cNvSpPr>
            <p:nvPr/>
          </p:nvSpPr>
          <p:spPr bwMode="auto">
            <a:xfrm>
              <a:off x="2964" y="3600"/>
              <a:ext cx="14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-3, -2, -1, 0, 1, 2, 3</a:t>
              </a:r>
            </a:p>
          </p:txBody>
        </p:sp>
        <p:sp>
          <p:nvSpPr>
            <p:cNvPr id="78868" name="Text Box 44">
              <a:extLst>
                <a:ext uri="{FF2B5EF4-FFF2-40B4-BE49-F238E27FC236}">
                  <a16:creationId xmlns:a16="http://schemas.microsoft.com/office/drawing/2014/main" id="{1FD29927-685D-47DE-B8A8-C8A5B1994097}"/>
                </a:ext>
              </a:extLst>
            </p:cNvPr>
            <p:cNvSpPr txBox="1">
              <a:spLocks noChangeArrowheads="1"/>
            </p:cNvSpPr>
            <p:nvPr/>
          </p:nvSpPr>
          <p:spPr bwMode="auto">
            <a:xfrm>
              <a:off x="4704" y="3600"/>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7</a:t>
              </a:r>
            </a:p>
          </p:txBody>
        </p:sp>
      </p:grpSp>
      <p:grpSp>
        <p:nvGrpSpPr>
          <p:cNvPr id="78859" name="Group 60">
            <a:extLst>
              <a:ext uri="{FF2B5EF4-FFF2-40B4-BE49-F238E27FC236}">
                <a16:creationId xmlns:a16="http://schemas.microsoft.com/office/drawing/2014/main" id="{BB7BD4A6-6F28-413E-9B59-F28E910F5490}"/>
              </a:ext>
            </a:extLst>
          </p:cNvPr>
          <p:cNvGrpSpPr>
            <a:grpSpLocks/>
          </p:cNvGrpSpPr>
          <p:nvPr/>
        </p:nvGrpSpPr>
        <p:grpSpPr bwMode="auto">
          <a:xfrm>
            <a:off x="381000" y="1127125"/>
            <a:ext cx="8382000" cy="1387475"/>
            <a:chOff x="240" y="672"/>
            <a:chExt cx="5280" cy="874"/>
          </a:xfrm>
        </p:grpSpPr>
        <p:sp>
          <p:nvSpPr>
            <p:cNvPr id="78860" name="Text Box 3">
              <a:extLst>
                <a:ext uri="{FF2B5EF4-FFF2-40B4-BE49-F238E27FC236}">
                  <a16:creationId xmlns:a16="http://schemas.microsoft.com/office/drawing/2014/main" id="{78AC9635-7AA3-4B67-A945-34449EB8F90C}"/>
                </a:ext>
              </a:extLst>
            </p:cNvPr>
            <p:cNvSpPr txBox="1">
              <a:spLocks noChangeArrowheads="1"/>
            </p:cNvSpPr>
            <p:nvPr/>
          </p:nvSpPr>
          <p:spPr bwMode="auto">
            <a:xfrm>
              <a:off x="240" y="672"/>
              <a:ext cx="10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PROBLEM:</a:t>
              </a:r>
            </a:p>
          </p:txBody>
        </p:sp>
        <p:sp>
          <p:nvSpPr>
            <p:cNvPr id="78861" name="Text Box 7">
              <a:extLst>
                <a:ext uri="{FF2B5EF4-FFF2-40B4-BE49-F238E27FC236}">
                  <a16:creationId xmlns:a16="http://schemas.microsoft.com/office/drawing/2014/main" id="{3AC95109-5E5C-45B5-B6D9-7F913DEB35B4}"/>
                </a:ext>
              </a:extLst>
            </p:cNvPr>
            <p:cNvSpPr txBox="1">
              <a:spLocks noChangeArrowheads="1"/>
            </p:cNvSpPr>
            <p:nvPr/>
          </p:nvSpPr>
          <p:spPr bwMode="auto">
            <a:xfrm>
              <a:off x="1296" y="672"/>
              <a:ext cx="4224"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Give the name, magnetic quantum numbers, and number of orbitals for each sublevel with the following quantum numbers:</a:t>
              </a:r>
            </a:p>
          </p:txBody>
        </p:sp>
        <p:sp>
          <p:nvSpPr>
            <p:cNvPr id="78862" name="Text Box 58">
              <a:extLst>
                <a:ext uri="{FF2B5EF4-FFF2-40B4-BE49-F238E27FC236}">
                  <a16:creationId xmlns:a16="http://schemas.microsoft.com/office/drawing/2014/main" id="{752CCEA3-4F73-48ED-B87F-18B670673C7C}"/>
                </a:ext>
              </a:extLst>
            </p:cNvPr>
            <p:cNvSpPr txBox="1">
              <a:spLocks noChangeArrowheads="1"/>
            </p:cNvSpPr>
            <p:nvPr/>
          </p:nvSpPr>
          <p:spPr bwMode="auto">
            <a:xfrm>
              <a:off x="624" y="1296"/>
              <a:ext cx="48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b="1"/>
                <a:t>(a) </a:t>
              </a:r>
              <a:r>
                <a:rPr lang="en-US" altLang="en-US" sz="2000" i="1"/>
                <a:t>n</a:t>
              </a:r>
              <a:r>
                <a:rPr lang="en-US" altLang="en-US" sz="2000"/>
                <a:t> = 3, </a:t>
              </a:r>
              <a:r>
                <a:rPr lang="en-US" altLang="en-US" sz="2000" i="1">
                  <a:latin typeface="Times New Roman" panose="02020603050405020304" pitchFamily="18" charset="0"/>
                </a:rPr>
                <a:t>l</a:t>
              </a:r>
              <a:r>
                <a:rPr lang="en-US" altLang="en-US" sz="2000"/>
                <a:t> = 2   </a:t>
              </a:r>
              <a:r>
                <a:rPr lang="en-US" altLang="en-US" sz="2000" b="1"/>
                <a:t>(b) </a:t>
              </a:r>
              <a:r>
                <a:rPr lang="en-US" altLang="en-US" sz="2000" i="1"/>
                <a:t>n</a:t>
              </a:r>
              <a:r>
                <a:rPr lang="en-US" altLang="en-US" sz="2000"/>
                <a:t> = 2, </a:t>
              </a:r>
              <a:r>
                <a:rPr lang="en-US" altLang="en-US" sz="2000" i="1">
                  <a:latin typeface="Times New Roman" panose="02020603050405020304" pitchFamily="18" charset="0"/>
                </a:rPr>
                <a:t>l</a:t>
              </a:r>
              <a:r>
                <a:rPr lang="en-US" altLang="en-US" sz="2000"/>
                <a:t> = 0</a:t>
              </a:r>
              <a:r>
                <a:rPr lang="en-US" altLang="en-US" sz="2000" b="1"/>
                <a:t>   (c)</a:t>
              </a:r>
              <a:r>
                <a:rPr lang="en-US" altLang="en-US" sz="2000"/>
                <a:t> </a:t>
              </a:r>
              <a:r>
                <a:rPr lang="en-US" altLang="en-US" sz="2000" i="1"/>
                <a:t>n</a:t>
              </a:r>
              <a:r>
                <a:rPr lang="en-US" altLang="en-US" sz="2000"/>
                <a:t> = 5, </a:t>
              </a:r>
              <a:r>
                <a:rPr lang="en-US" altLang="en-US" sz="2000" i="1">
                  <a:latin typeface="Times New Roman" panose="02020603050405020304" pitchFamily="18" charset="0"/>
                </a:rPr>
                <a:t>l</a:t>
              </a:r>
              <a:r>
                <a:rPr lang="en-US" altLang="en-US" sz="2000"/>
                <a:t> = 1  </a:t>
              </a:r>
              <a:r>
                <a:rPr lang="en-US" altLang="en-US" sz="2000" b="1"/>
                <a:t>(d) </a:t>
              </a:r>
              <a:r>
                <a:rPr lang="en-US" altLang="en-US" sz="2000" i="1"/>
                <a:t>n</a:t>
              </a:r>
              <a:r>
                <a:rPr lang="en-US" altLang="en-US" sz="2000"/>
                <a:t> = 4, </a:t>
              </a:r>
              <a:r>
                <a:rPr lang="en-US" altLang="en-US" sz="2000" i="1">
                  <a:latin typeface="Times New Roman" panose="02020603050405020304" pitchFamily="18" charset="0"/>
                </a:rPr>
                <a:t>l</a:t>
              </a:r>
              <a:r>
                <a:rPr lang="en-US" altLang="en-US" sz="2000"/>
                <a:t> = 3</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4"/>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nodeType="afterEffect">
                                  <p:stCondLst>
                                    <p:cond delay="1000"/>
                                  </p:stCondLst>
                                  <p:childTnLst>
                                    <p:set>
                                      <p:cBhvr>
                                        <p:cTn id="13" dur="1" fill="hold">
                                          <p:stCondLst>
                                            <p:cond delay="0"/>
                                          </p:stCondLst>
                                        </p:cTn>
                                        <p:tgtEl>
                                          <p:spTgt spid="3"/>
                                        </p:tgtEl>
                                        <p:attrNameLst>
                                          <p:attrName>style.visibility</p:attrName>
                                        </p:attrNameLst>
                                      </p:cBhvr>
                                      <p:to>
                                        <p:strVal val="visible"/>
                                      </p:to>
                                    </p:set>
                                  </p:childTnLst>
                                </p:cTn>
                              </p:par>
                            </p:childTnLst>
                          </p:cTn>
                        </p:par>
                        <p:par>
                          <p:cTn id="14" fill="hold" nodeType="afterGroup">
                            <p:stCondLst>
                              <p:cond delay="1000"/>
                            </p:stCondLst>
                            <p:childTnLst>
                              <p:par>
                                <p:cTn id="15" presetID="1" presetClass="entr" presetSubtype="0" fill="hold" nodeType="afterEffect">
                                  <p:stCondLst>
                                    <p:cond delay="1000"/>
                                  </p:stCondLst>
                                  <p:childTnLst>
                                    <p:set>
                                      <p:cBhvr>
                                        <p:cTn id="16" dur="1" fill="hold">
                                          <p:stCondLst>
                                            <p:cond delay="0"/>
                                          </p:stCondLst>
                                        </p:cTn>
                                        <p:tgtEl>
                                          <p:spTgt spid="4"/>
                                        </p:tgtEl>
                                        <p:attrNameLst>
                                          <p:attrName>style.visibility</p:attrName>
                                        </p:attrNameLst>
                                      </p:cBhvr>
                                      <p:to>
                                        <p:strVal val="visible"/>
                                      </p:to>
                                    </p:set>
                                  </p:childTnLst>
                                </p:cTn>
                              </p:par>
                            </p:childTnLst>
                          </p:cTn>
                        </p:par>
                        <p:par>
                          <p:cTn id="17" fill="hold" nodeType="afterGroup">
                            <p:stCondLst>
                              <p:cond delay="2000"/>
                            </p:stCondLst>
                            <p:childTnLst>
                              <p:par>
                                <p:cTn id="18" presetID="1" presetClass="entr" presetSubtype="0" fill="hold" nodeType="afterEffect">
                                  <p:stCondLst>
                                    <p:cond delay="1000"/>
                                  </p:stCondLst>
                                  <p:childTnLst>
                                    <p:set>
                                      <p:cBhvr>
                                        <p:cTn id="19" dur="1" fill="hold">
                                          <p:stCondLst>
                                            <p:cond delay="0"/>
                                          </p:stCondLst>
                                        </p:cTn>
                                        <p:tgtEl>
                                          <p:spTgt spid="5"/>
                                        </p:tgtEl>
                                        <p:attrNameLst>
                                          <p:attrName>style.visibility</p:attrName>
                                        </p:attrNameLst>
                                      </p:cBhvr>
                                      <p:to>
                                        <p:strVal val="visible"/>
                                      </p:to>
                                    </p:set>
                                  </p:childTnLst>
                                </p:cTn>
                              </p:par>
                            </p:childTnLst>
                          </p:cTn>
                        </p:par>
                        <p:par>
                          <p:cTn id="20" fill="hold" nodeType="afterGroup">
                            <p:stCondLst>
                              <p:cond delay="3000"/>
                            </p:stCondLst>
                            <p:childTnLst>
                              <p:par>
                                <p:cTn id="21" presetID="1" presetClass="entr" presetSubtype="0" fill="hold" nodeType="afterEffect">
                                  <p:stCondLst>
                                    <p:cond delay="1000"/>
                                  </p:stCondLst>
                                  <p:childTnLst>
                                    <p:set>
                                      <p:cBhvr>
                                        <p:cTn id="22" dur="1" fill="hold">
                                          <p:stCondLst>
                                            <p:cond delay="0"/>
                                          </p:stCondLst>
                                        </p:cTn>
                                        <p:tgtEl>
                                          <p:spTgt spid="7"/>
                                        </p:tgtEl>
                                        <p:attrNameLst>
                                          <p:attrName>style.visibility</p:attrName>
                                        </p:attrNameLst>
                                      </p:cBhvr>
                                      <p:to>
                                        <p:strVal val="visible"/>
                                      </p:to>
                                    </p:set>
                                  </p:childTnLst>
                                </p:cTn>
                              </p:par>
                            </p:childTnLst>
                          </p:cTn>
                        </p:par>
                        <p:par>
                          <p:cTn id="23" fill="hold" nodeType="afterGroup">
                            <p:stCondLst>
                              <p:cond delay="4000"/>
                            </p:stCondLst>
                            <p:childTnLst>
                              <p:par>
                                <p:cTn id="24" presetID="1" presetClass="entr" presetSubtype="0" fill="hold" nodeType="afterEffect">
                                  <p:stCondLst>
                                    <p:cond delay="100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4">
            <a:extLst>
              <a:ext uri="{FF2B5EF4-FFF2-40B4-BE49-F238E27FC236}">
                <a16:creationId xmlns:a16="http://schemas.microsoft.com/office/drawing/2014/main" id="{75A8A346-3D71-40DA-9AE7-9AB4224CD143}"/>
              </a:ext>
            </a:extLst>
          </p:cNvPr>
          <p:cNvSpPr>
            <a:spLocks noChangeArrowheads="1"/>
          </p:cNvSpPr>
          <p:nvPr/>
        </p:nvSpPr>
        <p:spPr bwMode="auto">
          <a:xfrm>
            <a:off x="571500" y="4724400"/>
            <a:ext cx="7772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2000"/>
          </a:p>
        </p:txBody>
      </p:sp>
      <p:sp>
        <p:nvSpPr>
          <p:cNvPr id="80899" name="Rectangle 7">
            <a:extLst>
              <a:ext uri="{FF2B5EF4-FFF2-40B4-BE49-F238E27FC236}">
                <a16:creationId xmlns:a16="http://schemas.microsoft.com/office/drawing/2014/main" id="{2E2748DC-CF5F-49AA-81E3-118D99EEF814}"/>
              </a:ext>
            </a:extLst>
          </p:cNvPr>
          <p:cNvSpPr>
            <a:spLocks noChangeArrowheads="1"/>
          </p:cNvSpPr>
          <p:nvPr/>
        </p:nvSpPr>
        <p:spPr bwMode="auto">
          <a:xfrm>
            <a:off x="571500" y="4267200"/>
            <a:ext cx="7772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2000"/>
          </a:p>
        </p:txBody>
      </p:sp>
      <p:sp>
        <p:nvSpPr>
          <p:cNvPr id="80900" name="Text Box 8">
            <a:extLst>
              <a:ext uri="{FF2B5EF4-FFF2-40B4-BE49-F238E27FC236}">
                <a16:creationId xmlns:a16="http://schemas.microsoft.com/office/drawing/2014/main" id="{96C296FB-798B-4EA8-AEB3-AB54EEDDE538}"/>
              </a:ext>
            </a:extLst>
          </p:cNvPr>
          <p:cNvSpPr txBox="1">
            <a:spLocks noChangeArrowheads="1"/>
          </p:cNvSpPr>
          <p:nvPr/>
        </p:nvSpPr>
        <p:spPr bwMode="auto">
          <a:xfrm>
            <a:off x="457200" y="457200"/>
            <a:ext cx="2743200"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Sample Problem 7.8</a:t>
            </a:r>
          </a:p>
        </p:txBody>
      </p:sp>
      <p:sp>
        <p:nvSpPr>
          <p:cNvPr id="87049" name="Text Box 9">
            <a:extLst>
              <a:ext uri="{FF2B5EF4-FFF2-40B4-BE49-F238E27FC236}">
                <a16:creationId xmlns:a16="http://schemas.microsoft.com/office/drawing/2014/main" id="{1BD10DA9-EE8B-4AE6-86F9-0E8AC569A294}"/>
              </a:ext>
            </a:extLst>
          </p:cNvPr>
          <p:cNvSpPr txBox="1">
            <a:spLocks noChangeArrowheads="1"/>
          </p:cNvSpPr>
          <p:nvPr/>
        </p:nvSpPr>
        <p:spPr bwMode="auto">
          <a:xfrm>
            <a:off x="533400" y="3733800"/>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SOLUTION:</a:t>
            </a:r>
          </a:p>
        </p:txBody>
      </p:sp>
      <p:sp>
        <p:nvSpPr>
          <p:cNvPr id="80902" name="Text Box 11">
            <a:extLst>
              <a:ext uri="{FF2B5EF4-FFF2-40B4-BE49-F238E27FC236}">
                <a16:creationId xmlns:a16="http://schemas.microsoft.com/office/drawing/2014/main" id="{5CFBF51B-1241-4F00-85F1-D6819DE4A0D4}"/>
              </a:ext>
            </a:extLst>
          </p:cNvPr>
          <p:cNvSpPr txBox="1">
            <a:spLocks noChangeArrowheads="1"/>
          </p:cNvSpPr>
          <p:nvPr/>
        </p:nvSpPr>
        <p:spPr bwMode="auto">
          <a:xfrm>
            <a:off x="3505200" y="457200"/>
            <a:ext cx="525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b="1"/>
              <a:t>Identifying Incorrect Quantum Numbers</a:t>
            </a:r>
          </a:p>
        </p:txBody>
      </p:sp>
      <p:grpSp>
        <p:nvGrpSpPr>
          <p:cNvPr id="80903" name="Group 36">
            <a:extLst>
              <a:ext uri="{FF2B5EF4-FFF2-40B4-BE49-F238E27FC236}">
                <a16:creationId xmlns:a16="http://schemas.microsoft.com/office/drawing/2014/main" id="{14ED377B-5C7E-4FE8-B00C-56DA681BD3CE}"/>
              </a:ext>
            </a:extLst>
          </p:cNvPr>
          <p:cNvGrpSpPr>
            <a:grpSpLocks/>
          </p:cNvGrpSpPr>
          <p:nvPr/>
        </p:nvGrpSpPr>
        <p:grpSpPr bwMode="auto">
          <a:xfrm>
            <a:off x="381000" y="1066800"/>
            <a:ext cx="8382000" cy="701675"/>
            <a:chOff x="240" y="672"/>
            <a:chExt cx="5280" cy="442"/>
          </a:xfrm>
        </p:grpSpPr>
        <p:sp>
          <p:nvSpPr>
            <p:cNvPr id="80928" name="Text Box 13">
              <a:extLst>
                <a:ext uri="{FF2B5EF4-FFF2-40B4-BE49-F238E27FC236}">
                  <a16:creationId xmlns:a16="http://schemas.microsoft.com/office/drawing/2014/main" id="{3E636799-D8AB-44D5-AC4B-37926171F4FF}"/>
                </a:ext>
              </a:extLst>
            </p:cNvPr>
            <p:cNvSpPr txBox="1">
              <a:spLocks noChangeArrowheads="1"/>
            </p:cNvSpPr>
            <p:nvPr/>
          </p:nvSpPr>
          <p:spPr bwMode="auto">
            <a:xfrm>
              <a:off x="240" y="672"/>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PROBLEM:</a:t>
              </a:r>
            </a:p>
          </p:txBody>
        </p:sp>
        <p:sp>
          <p:nvSpPr>
            <p:cNvPr id="80929" name="Text Box 14">
              <a:extLst>
                <a:ext uri="{FF2B5EF4-FFF2-40B4-BE49-F238E27FC236}">
                  <a16:creationId xmlns:a16="http://schemas.microsoft.com/office/drawing/2014/main" id="{A00AAAE9-D1CB-474C-82ED-569E08FD09EA}"/>
                </a:ext>
              </a:extLst>
            </p:cNvPr>
            <p:cNvSpPr txBox="1">
              <a:spLocks noChangeArrowheads="1"/>
            </p:cNvSpPr>
            <p:nvPr/>
          </p:nvSpPr>
          <p:spPr bwMode="auto">
            <a:xfrm>
              <a:off x="1248" y="672"/>
              <a:ext cx="427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What is wrong with each of the following quantum numbers designations and/or sublevel names?</a:t>
              </a:r>
            </a:p>
          </p:txBody>
        </p:sp>
      </p:grpSp>
      <p:sp>
        <p:nvSpPr>
          <p:cNvPr id="87055" name="Text Box 15">
            <a:extLst>
              <a:ext uri="{FF2B5EF4-FFF2-40B4-BE49-F238E27FC236}">
                <a16:creationId xmlns:a16="http://schemas.microsoft.com/office/drawing/2014/main" id="{CFEEA90E-EE70-40F3-B044-679460C3AE9D}"/>
              </a:ext>
            </a:extLst>
          </p:cNvPr>
          <p:cNvSpPr txBox="1">
            <a:spLocks noChangeArrowheads="1"/>
          </p:cNvSpPr>
          <p:nvPr/>
        </p:nvSpPr>
        <p:spPr bwMode="auto">
          <a:xfrm>
            <a:off x="609600" y="4191000"/>
            <a:ext cx="8229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marL="463550" indent="-463550">
              <a:tabLst>
                <a:tab pos="288925" algn="l"/>
                <a:tab pos="463550" algn="l"/>
              </a:tabLst>
              <a:defRPr sz="2400">
                <a:solidFill>
                  <a:schemeClr val="tx1"/>
                </a:solidFill>
                <a:latin typeface="Arial" panose="020B0604020202020204" pitchFamily="34" charset="0"/>
              </a:defRPr>
            </a:lvl1pPr>
            <a:lvl2pPr marL="742950" indent="-285750">
              <a:tabLst>
                <a:tab pos="288925" algn="l"/>
                <a:tab pos="463550" algn="l"/>
              </a:tabLst>
              <a:defRPr sz="2400">
                <a:solidFill>
                  <a:schemeClr val="tx1"/>
                </a:solidFill>
                <a:latin typeface="Arial" panose="020B0604020202020204" pitchFamily="34" charset="0"/>
              </a:defRPr>
            </a:lvl2pPr>
            <a:lvl3pPr marL="1143000" indent="-228600">
              <a:tabLst>
                <a:tab pos="288925" algn="l"/>
                <a:tab pos="463550" algn="l"/>
              </a:tabLst>
              <a:defRPr sz="2400">
                <a:solidFill>
                  <a:schemeClr val="tx1"/>
                </a:solidFill>
                <a:latin typeface="Arial" panose="020B0604020202020204" pitchFamily="34" charset="0"/>
              </a:defRPr>
            </a:lvl3pPr>
            <a:lvl4pPr marL="1600200" indent="-228600">
              <a:tabLst>
                <a:tab pos="288925" algn="l"/>
                <a:tab pos="463550" algn="l"/>
              </a:tabLst>
              <a:defRPr sz="2400">
                <a:solidFill>
                  <a:schemeClr val="tx1"/>
                </a:solidFill>
                <a:latin typeface="Arial" panose="020B0604020202020204" pitchFamily="34" charset="0"/>
              </a:defRPr>
            </a:lvl4pPr>
            <a:lvl5pPr marL="2057400" indent="-228600">
              <a:tabLst>
                <a:tab pos="288925" algn="l"/>
                <a:tab pos="46355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288925" algn="l"/>
                <a:tab pos="46355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288925" algn="l"/>
                <a:tab pos="46355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288925" algn="l"/>
                <a:tab pos="46355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288925" algn="l"/>
                <a:tab pos="463550" algn="l"/>
              </a:tabLst>
              <a:defRPr sz="2400">
                <a:solidFill>
                  <a:schemeClr val="tx1"/>
                </a:solidFill>
                <a:latin typeface="Arial" panose="020B0604020202020204" pitchFamily="34" charset="0"/>
              </a:defRPr>
            </a:lvl9pPr>
          </a:lstStyle>
          <a:p>
            <a:pPr>
              <a:spcBef>
                <a:spcPct val="50000"/>
              </a:spcBef>
            </a:pPr>
            <a:r>
              <a:rPr lang="en-US" altLang="en-US" sz="2000" b="1"/>
              <a:t>(a)</a:t>
            </a:r>
            <a:r>
              <a:rPr lang="en-US" altLang="en-US" sz="2000"/>
              <a:t>	A sublevel with </a:t>
            </a:r>
            <a:r>
              <a:rPr lang="en-US" altLang="en-US" sz="2000" i="1"/>
              <a:t>n</a:t>
            </a:r>
            <a:r>
              <a:rPr lang="en-US" altLang="en-US" sz="2000"/>
              <a:t> = 1 can only have </a:t>
            </a:r>
            <a:r>
              <a:rPr lang="en-US" altLang="en-US" sz="2000" i="1">
                <a:latin typeface="Times New Roman" panose="02020603050405020304" pitchFamily="18" charset="0"/>
              </a:rPr>
              <a:t>l</a:t>
            </a:r>
            <a:r>
              <a:rPr lang="en-US" altLang="en-US" sz="2000"/>
              <a:t> = 0, not </a:t>
            </a:r>
            <a:r>
              <a:rPr lang="en-US" altLang="en-US" sz="2000" i="1">
                <a:latin typeface="Times New Roman" panose="02020603050405020304" pitchFamily="18" charset="0"/>
              </a:rPr>
              <a:t>l</a:t>
            </a:r>
            <a:r>
              <a:rPr lang="en-US" altLang="en-US" sz="2000"/>
              <a:t> = 1. The only possible sublevel name is 1</a:t>
            </a:r>
            <a:r>
              <a:rPr lang="en-US" altLang="en-US" sz="2000" i="1"/>
              <a:t>s</a:t>
            </a:r>
            <a:r>
              <a:rPr lang="en-US" altLang="en-US" sz="2000"/>
              <a:t>.</a:t>
            </a:r>
            <a:endParaRPr lang="en-US" altLang="en-US" sz="2000" b="1"/>
          </a:p>
        </p:txBody>
      </p:sp>
      <p:grpSp>
        <p:nvGrpSpPr>
          <p:cNvPr id="80905" name="Group 37">
            <a:extLst>
              <a:ext uri="{FF2B5EF4-FFF2-40B4-BE49-F238E27FC236}">
                <a16:creationId xmlns:a16="http://schemas.microsoft.com/office/drawing/2014/main" id="{3E52D7BF-182F-439B-8861-1CD354F53638}"/>
              </a:ext>
            </a:extLst>
          </p:cNvPr>
          <p:cNvGrpSpPr>
            <a:grpSpLocks/>
          </p:cNvGrpSpPr>
          <p:nvPr/>
        </p:nvGrpSpPr>
        <p:grpSpPr bwMode="auto">
          <a:xfrm>
            <a:off x="2476500" y="1736725"/>
            <a:ext cx="3962400" cy="1920875"/>
            <a:chOff x="1560" y="1056"/>
            <a:chExt cx="2496" cy="1210"/>
          </a:xfrm>
        </p:grpSpPr>
        <p:sp>
          <p:nvSpPr>
            <p:cNvPr id="80908" name="Text Box 20">
              <a:extLst>
                <a:ext uri="{FF2B5EF4-FFF2-40B4-BE49-F238E27FC236}">
                  <a16:creationId xmlns:a16="http://schemas.microsoft.com/office/drawing/2014/main" id="{850A6D8E-8251-45CF-BE96-9A98788AFA09}"/>
                </a:ext>
              </a:extLst>
            </p:cNvPr>
            <p:cNvSpPr txBox="1">
              <a:spLocks noChangeArrowheads="1"/>
            </p:cNvSpPr>
            <p:nvPr/>
          </p:nvSpPr>
          <p:spPr bwMode="auto">
            <a:xfrm>
              <a:off x="2064" y="1056"/>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i="1"/>
                <a:t>n</a:t>
              </a:r>
            </a:p>
          </p:txBody>
        </p:sp>
        <p:sp>
          <p:nvSpPr>
            <p:cNvPr id="80909" name="Text Box 21">
              <a:extLst>
                <a:ext uri="{FF2B5EF4-FFF2-40B4-BE49-F238E27FC236}">
                  <a16:creationId xmlns:a16="http://schemas.microsoft.com/office/drawing/2014/main" id="{B3A4F64C-5124-49D1-8192-E675BF880828}"/>
                </a:ext>
              </a:extLst>
            </p:cNvPr>
            <p:cNvSpPr txBox="1">
              <a:spLocks noChangeArrowheads="1"/>
            </p:cNvSpPr>
            <p:nvPr/>
          </p:nvSpPr>
          <p:spPr bwMode="auto">
            <a:xfrm>
              <a:off x="2568" y="1056"/>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i="1">
                  <a:latin typeface="Times New Roman" panose="02020603050405020304" pitchFamily="18" charset="0"/>
                </a:rPr>
                <a:t>l</a:t>
              </a:r>
              <a:endParaRPr lang="en-US" altLang="en-US" sz="2000"/>
            </a:p>
          </p:txBody>
        </p:sp>
        <p:sp>
          <p:nvSpPr>
            <p:cNvPr id="80910" name="Text Box 22">
              <a:extLst>
                <a:ext uri="{FF2B5EF4-FFF2-40B4-BE49-F238E27FC236}">
                  <a16:creationId xmlns:a16="http://schemas.microsoft.com/office/drawing/2014/main" id="{EEEB1E06-4A4D-4178-84F3-B9040450E716}"/>
                </a:ext>
              </a:extLst>
            </p:cNvPr>
            <p:cNvSpPr txBox="1">
              <a:spLocks noChangeArrowheads="1"/>
            </p:cNvSpPr>
            <p:nvPr/>
          </p:nvSpPr>
          <p:spPr bwMode="auto">
            <a:xfrm>
              <a:off x="3072" y="1056"/>
              <a:ext cx="3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i="1"/>
                <a:t>m</a:t>
              </a:r>
              <a:r>
                <a:rPr lang="en-US" altLang="en-US" sz="2000" i="1" baseline="-25000">
                  <a:latin typeface="Times New Roman" panose="02020603050405020304" pitchFamily="18" charset="0"/>
                </a:rPr>
                <a:t>l</a:t>
              </a:r>
              <a:endParaRPr lang="en-US" altLang="en-US" sz="2000" i="1">
                <a:latin typeface="Times New Roman" panose="02020603050405020304" pitchFamily="18" charset="0"/>
              </a:endParaRPr>
            </a:p>
          </p:txBody>
        </p:sp>
        <p:sp>
          <p:nvSpPr>
            <p:cNvPr id="80911" name="Text Box 23">
              <a:extLst>
                <a:ext uri="{FF2B5EF4-FFF2-40B4-BE49-F238E27FC236}">
                  <a16:creationId xmlns:a16="http://schemas.microsoft.com/office/drawing/2014/main" id="{698E361D-BB15-4252-B7FF-6249E849B848}"/>
                </a:ext>
              </a:extLst>
            </p:cNvPr>
            <p:cNvSpPr txBox="1">
              <a:spLocks noChangeArrowheads="1"/>
            </p:cNvSpPr>
            <p:nvPr/>
          </p:nvSpPr>
          <p:spPr bwMode="auto">
            <a:xfrm>
              <a:off x="3552" y="1056"/>
              <a:ext cx="4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Name</a:t>
              </a:r>
            </a:p>
          </p:txBody>
        </p:sp>
        <p:sp>
          <p:nvSpPr>
            <p:cNvPr id="80912" name="Line 25">
              <a:extLst>
                <a:ext uri="{FF2B5EF4-FFF2-40B4-BE49-F238E27FC236}">
                  <a16:creationId xmlns:a16="http://schemas.microsoft.com/office/drawing/2014/main" id="{7A3D2BFC-7DF4-49A2-9DDC-FEEB2FCAD8FA}"/>
                </a:ext>
              </a:extLst>
            </p:cNvPr>
            <p:cNvSpPr>
              <a:spLocks noChangeShapeType="1"/>
            </p:cNvSpPr>
            <p:nvPr/>
          </p:nvSpPr>
          <p:spPr bwMode="auto">
            <a:xfrm>
              <a:off x="1968" y="1344"/>
              <a:ext cx="20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80913" name="Text Box 26">
              <a:extLst>
                <a:ext uri="{FF2B5EF4-FFF2-40B4-BE49-F238E27FC236}">
                  <a16:creationId xmlns:a16="http://schemas.microsoft.com/office/drawing/2014/main" id="{DAB005B6-3809-4F33-AD1F-96E649185B8A}"/>
                </a:ext>
              </a:extLst>
            </p:cNvPr>
            <p:cNvSpPr txBox="1">
              <a:spLocks noChangeArrowheads="1"/>
            </p:cNvSpPr>
            <p:nvPr/>
          </p:nvSpPr>
          <p:spPr bwMode="auto">
            <a:xfrm>
              <a:off x="1560" y="144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(a)</a:t>
              </a:r>
            </a:p>
          </p:txBody>
        </p:sp>
        <p:sp>
          <p:nvSpPr>
            <p:cNvPr id="80914" name="Text Box 27">
              <a:extLst>
                <a:ext uri="{FF2B5EF4-FFF2-40B4-BE49-F238E27FC236}">
                  <a16:creationId xmlns:a16="http://schemas.microsoft.com/office/drawing/2014/main" id="{C134F566-4F54-4055-BC6C-3DF728028F08}"/>
                </a:ext>
              </a:extLst>
            </p:cNvPr>
            <p:cNvSpPr txBox="1">
              <a:spLocks noChangeArrowheads="1"/>
            </p:cNvSpPr>
            <p:nvPr/>
          </p:nvSpPr>
          <p:spPr bwMode="auto">
            <a:xfrm>
              <a:off x="1560" y="1728"/>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(b)</a:t>
              </a:r>
            </a:p>
          </p:txBody>
        </p:sp>
        <p:sp>
          <p:nvSpPr>
            <p:cNvPr id="80915" name="Text Box 28">
              <a:extLst>
                <a:ext uri="{FF2B5EF4-FFF2-40B4-BE49-F238E27FC236}">
                  <a16:creationId xmlns:a16="http://schemas.microsoft.com/office/drawing/2014/main" id="{93D2DD18-D8D2-47A1-BC68-8EA891DED0A0}"/>
                </a:ext>
              </a:extLst>
            </p:cNvPr>
            <p:cNvSpPr txBox="1">
              <a:spLocks noChangeArrowheads="1"/>
            </p:cNvSpPr>
            <p:nvPr/>
          </p:nvSpPr>
          <p:spPr bwMode="auto">
            <a:xfrm>
              <a:off x="1560" y="201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(c)</a:t>
              </a:r>
            </a:p>
          </p:txBody>
        </p:sp>
        <p:sp>
          <p:nvSpPr>
            <p:cNvPr id="80916" name="Text Box 30">
              <a:extLst>
                <a:ext uri="{FF2B5EF4-FFF2-40B4-BE49-F238E27FC236}">
                  <a16:creationId xmlns:a16="http://schemas.microsoft.com/office/drawing/2014/main" id="{A151C1FA-C806-44AF-A90F-1BC75A7A4B12}"/>
                </a:ext>
              </a:extLst>
            </p:cNvPr>
            <p:cNvSpPr txBox="1">
              <a:spLocks noChangeArrowheads="1"/>
            </p:cNvSpPr>
            <p:nvPr/>
          </p:nvSpPr>
          <p:spPr bwMode="auto">
            <a:xfrm>
              <a:off x="2088" y="1448"/>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1</a:t>
              </a:r>
            </a:p>
          </p:txBody>
        </p:sp>
        <p:sp>
          <p:nvSpPr>
            <p:cNvPr id="80917" name="Text Box 31">
              <a:extLst>
                <a:ext uri="{FF2B5EF4-FFF2-40B4-BE49-F238E27FC236}">
                  <a16:creationId xmlns:a16="http://schemas.microsoft.com/office/drawing/2014/main" id="{481A1B77-57F3-44C8-BB86-1713C3E9F338}"/>
                </a:ext>
              </a:extLst>
            </p:cNvPr>
            <p:cNvSpPr txBox="1">
              <a:spLocks noChangeArrowheads="1"/>
            </p:cNvSpPr>
            <p:nvPr/>
          </p:nvSpPr>
          <p:spPr bwMode="auto">
            <a:xfrm>
              <a:off x="2088" y="1728"/>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4</a:t>
              </a:r>
            </a:p>
          </p:txBody>
        </p:sp>
        <p:sp>
          <p:nvSpPr>
            <p:cNvPr id="80918" name="Text Box 32">
              <a:extLst>
                <a:ext uri="{FF2B5EF4-FFF2-40B4-BE49-F238E27FC236}">
                  <a16:creationId xmlns:a16="http://schemas.microsoft.com/office/drawing/2014/main" id="{5F6FE5D0-5220-42A4-9FB1-CC0814554D35}"/>
                </a:ext>
              </a:extLst>
            </p:cNvPr>
            <p:cNvSpPr txBox="1">
              <a:spLocks noChangeArrowheads="1"/>
            </p:cNvSpPr>
            <p:nvPr/>
          </p:nvSpPr>
          <p:spPr bwMode="auto">
            <a:xfrm>
              <a:off x="2088" y="2016"/>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3</a:t>
              </a:r>
            </a:p>
          </p:txBody>
        </p:sp>
        <p:sp>
          <p:nvSpPr>
            <p:cNvPr id="80919" name="Text Box 34">
              <a:extLst>
                <a:ext uri="{FF2B5EF4-FFF2-40B4-BE49-F238E27FC236}">
                  <a16:creationId xmlns:a16="http://schemas.microsoft.com/office/drawing/2014/main" id="{5A8BD8B1-4BB1-4722-AA05-FB63C0E0B817}"/>
                </a:ext>
              </a:extLst>
            </p:cNvPr>
            <p:cNvSpPr txBox="1">
              <a:spLocks noChangeArrowheads="1"/>
            </p:cNvSpPr>
            <p:nvPr/>
          </p:nvSpPr>
          <p:spPr bwMode="auto">
            <a:xfrm>
              <a:off x="2592" y="1440"/>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1</a:t>
              </a:r>
            </a:p>
          </p:txBody>
        </p:sp>
        <p:sp>
          <p:nvSpPr>
            <p:cNvPr id="80920" name="Text Box 35">
              <a:extLst>
                <a:ext uri="{FF2B5EF4-FFF2-40B4-BE49-F238E27FC236}">
                  <a16:creationId xmlns:a16="http://schemas.microsoft.com/office/drawing/2014/main" id="{9E98233E-5752-4803-8D04-9A25BB2FFC0E}"/>
                </a:ext>
              </a:extLst>
            </p:cNvPr>
            <p:cNvSpPr txBox="1">
              <a:spLocks noChangeArrowheads="1"/>
            </p:cNvSpPr>
            <p:nvPr/>
          </p:nvSpPr>
          <p:spPr bwMode="auto">
            <a:xfrm>
              <a:off x="2592" y="1728"/>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3</a:t>
              </a:r>
            </a:p>
          </p:txBody>
        </p:sp>
        <p:sp>
          <p:nvSpPr>
            <p:cNvPr id="80921" name="Text Box 36">
              <a:extLst>
                <a:ext uri="{FF2B5EF4-FFF2-40B4-BE49-F238E27FC236}">
                  <a16:creationId xmlns:a16="http://schemas.microsoft.com/office/drawing/2014/main" id="{A6E21164-9F87-4138-BF40-AEA122179CE6}"/>
                </a:ext>
              </a:extLst>
            </p:cNvPr>
            <p:cNvSpPr txBox="1">
              <a:spLocks noChangeArrowheads="1"/>
            </p:cNvSpPr>
            <p:nvPr/>
          </p:nvSpPr>
          <p:spPr bwMode="auto">
            <a:xfrm>
              <a:off x="2592" y="2016"/>
              <a:ext cx="1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1</a:t>
              </a:r>
            </a:p>
          </p:txBody>
        </p:sp>
        <p:sp>
          <p:nvSpPr>
            <p:cNvPr id="80922" name="Text Box 38">
              <a:extLst>
                <a:ext uri="{FF2B5EF4-FFF2-40B4-BE49-F238E27FC236}">
                  <a16:creationId xmlns:a16="http://schemas.microsoft.com/office/drawing/2014/main" id="{D38EEAB4-91DA-4149-AA20-45B5CB7C4F7F}"/>
                </a:ext>
              </a:extLst>
            </p:cNvPr>
            <p:cNvSpPr txBox="1">
              <a:spLocks noChangeArrowheads="1"/>
            </p:cNvSpPr>
            <p:nvPr/>
          </p:nvSpPr>
          <p:spPr bwMode="auto">
            <a:xfrm>
              <a:off x="3024" y="1440"/>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0</a:t>
              </a:r>
            </a:p>
          </p:txBody>
        </p:sp>
        <p:sp>
          <p:nvSpPr>
            <p:cNvPr id="80923" name="Text Box 39">
              <a:extLst>
                <a:ext uri="{FF2B5EF4-FFF2-40B4-BE49-F238E27FC236}">
                  <a16:creationId xmlns:a16="http://schemas.microsoft.com/office/drawing/2014/main" id="{D5D973D8-4A4A-4613-9AA3-C336EED53021}"/>
                </a:ext>
              </a:extLst>
            </p:cNvPr>
            <p:cNvSpPr txBox="1">
              <a:spLocks noChangeArrowheads="1"/>
            </p:cNvSpPr>
            <p:nvPr/>
          </p:nvSpPr>
          <p:spPr bwMode="auto">
            <a:xfrm>
              <a:off x="3024" y="172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+1</a:t>
              </a:r>
            </a:p>
          </p:txBody>
        </p:sp>
        <p:sp>
          <p:nvSpPr>
            <p:cNvPr id="80924" name="Text Box 40">
              <a:extLst>
                <a:ext uri="{FF2B5EF4-FFF2-40B4-BE49-F238E27FC236}">
                  <a16:creationId xmlns:a16="http://schemas.microsoft.com/office/drawing/2014/main" id="{4101F9E7-AF3E-45A1-A808-5CBA4E91BED6}"/>
                </a:ext>
              </a:extLst>
            </p:cNvPr>
            <p:cNvSpPr txBox="1">
              <a:spLocks noChangeArrowheads="1"/>
            </p:cNvSpPr>
            <p:nvPr/>
          </p:nvSpPr>
          <p:spPr bwMode="auto">
            <a:xfrm>
              <a:off x="3024" y="201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-2</a:t>
              </a:r>
            </a:p>
          </p:txBody>
        </p:sp>
        <p:sp>
          <p:nvSpPr>
            <p:cNvPr id="80925" name="Text Box 50">
              <a:extLst>
                <a:ext uri="{FF2B5EF4-FFF2-40B4-BE49-F238E27FC236}">
                  <a16:creationId xmlns:a16="http://schemas.microsoft.com/office/drawing/2014/main" id="{E999A17D-72B5-42EA-83BF-E02485E31C81}"/>
                </a:ext>
              </a:extLst>
            </p:cNvPr>
            <p:cNvSpPr txBox="1">
              <a:spLocks noChangeArrowheads="1"/>
            </p:cNvSpPr>
            <p:nvPr/>
          </p:nvSpPr>
          <p:spPr bwMode="auto">
            <a:xfrm>
              <a:off x="3600" y="1440"/>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1</a:t>
              </a:r>
              <a:r>
                <a:rPr lang="en-US" altLang="en-US" sz="2000" i="1"/>
                <a:t>p</a:t>
              </a:r>
            </a:p>
          </p:txBody>
        </p:sp>
        <p:sp>
          <p:nvSpPr>
            <p:cNvPr id="80926" name="Text Box 51">
              <a:extLst>
                <a:ext uri="{FF2B5EF4-FFF2-40B4-BE49-F238E27FC236}">
                  <a16:creationId xmlns:a16="http://schemas.microsoft.com/office/drawing/2014/main" id="{64CE5BB0-7EED-44C6-94B3-0ADBEA467829}"/>
                </a:ext>
              </a:extLst>
            </p:cNvPr>
            <p:cNvSpPr txBox="1">
              <a:spLocks noChangeArrowheads="1"/>
            </p:cNvSpPr>
            <p:nvPr/>
          </p:nvSpPr>
          <p:spPr bwMode="auto">
            <a:xfrm>
              <a:off x="3600" y="1728"/>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4</a:t>
              </a:r>
              <a:r>
                <a:rPr lang="en-US" altLang="en-US" sz="2000" i="1"/>
                <a:t>d</a:t>
              </a:r>
            </a:p>
          </p:txBody>
        </p:sp>
        <p:sp>
          <p:nvSpPr>
            <p:cNvPr id="80927" name="Text Box 52">
              <a:extLst>
                <a:ext uri="{FF2B5EF4-FFF2-40B4-BE49-F238E27FC236}">
                  <a16:creationId xmlns:a16="http://schemas.microsoft.com/office/drawing/2014/main" id="{B30BC7ED-8870-4143-8DC7-2E189CBB3A07}"/>
                </a:ext>
              </a:extLst>
            </p:cNvPr>
            <p:cNvSpPr txBox="1">
              <a:spLocks noChangeArrowheads="1"/>
            </p:cNvSpPr>
            <p:nvPr/>
          </p:nvSpPr>
          <p:spPr bwMode="auto">
            <a:xfrm>
              <a:off x="3600" y="2016"/>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3</a:t>
              </a:r>
              <a:r>
                <a:rPr lang="en-US" altLang="en-US" sz="2000" i="1"/>
                <a:t>p</a:t>
              </a:r>
            </a:p>
          </p:txBody>
        </p:sp>
      </p:grpSp>
      <p:sp>
        <p:nvSpPr>
          <p:cNvPr id="2" name="Text Box 15">
            <a:extLst>
              <a:ext uri="{FF2B5EF4-FFF2-40B4-BE49-F238E27FC236}">
                <a16:creationId xmlns:a16="http://schemas.microsoft.com/office/drawing/2014/main" id="{426F4BF8-27DB-425A-B13C-4720B11300F6}"/>
              </a:ext>
            </a:extLst>
          </p:cNvPr>
          <p:cNvSpPr txBox="1">
            <a:spLocks noChangeArrowheads="1"/>
          </p:cNvSpPr>
          <p:nvPr/>
        </p:nvSpPr>
        <p:spPr bwMode="auto">
          <a:xfrm>
            <a:off x="609600" y="4876800"/>
            <a:ext cx="8229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marL="463550" indent="-463550">
              <a:tabLst>
                <a:tab pos="288925" algn="l"/>
                <a:tab pos="463550" algn="l"/>
              </a:tabLst>
              <a:defRPr sz="2400">
                <a:solidFill>
                  <a:schemeClr val="tx1"/>
                </a:solidFill>
                <a:latin typeface="Arial" panose="020B0604020202020204" pitchFamily="34" charset="0"/>
              </a:defRPr>
            </a:lvl1pPr>
            <a:lvl2pPr marL="742950" indent="-285750">
              <a:tabLst>
                <a:tab pos="288925" algn="l"/>
                <a:tab pos="463550" algn="l"/>
              </a:tabLst>
              <a:defRPr sz="2400">
                <a:solidFill>
                  <a:schemeClr val="tx1"/>
                </a:solidFill>
                <a:latin typeface="Arial" panose="020B0604020202020204" pitchFamily="34" charset="0"/>
              </a:defRPr>
            </a:lvl2pPr>
            <a:lvl3pPr marL="1143000" indent="-228600">
              <a:tabLst>
                <a:tab pos="288925" algn="l"/>
                <a:tab pos="463550" algn="l"/>
              </a:tabLst>
              <a:defRPr sz="2400">
                <a:solidFill>
                  <a:schemeClr val="tx1"/>
                </a:solidFill>
                <a:latin typeface="Arial" panose="020B0604020202020204" pitchFamily="34" charset="0"/>
              </a:defRPr>
            </a:lvl3pPr>
            <a:lvl4pPr marL="1600200" indent="-228600">
              <a:tabLst>
                <a:tab pos="288925" algn="l"/>
                <a:tab pos="463550" algn="l"/>
              </a:tabLst>
              <a:defRPr sz="2400">
                <a:solidFill>
                  <a:schemeClr val="tx1"/>
                </a:solidFill>
                <a:latin typeface="Arial" panose="020B0604020202020204" pitchFamily="34" charset="0"/>
              </a:defRPr>
            </a:lvl4pPr>
            <a:lvl5pPr marL="2057400" indent="-228600">
              <a:tabLst>
                <a:tab pos="288925" algn="l"/>
                <a:tab pos="46355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288925" algn="l"/>
                <a:tab pos="46355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288925" algn="l"/>
                <a:tab pos="46355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288925" algn="l"/>
                <a:tab pos="46355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288925" algn="l"/>
                <a:tab pos="463550" algn="l"/>
              </a:tabLst>
              <a:defRPr sz="2400">
                <a:solidFill>
                  <a:schemeClr val="tx1"/>
                </a:solidFill>
                <a:latin typeface="Arial" panose="020B0604020202020204" pitchFamily="34" charset="0"/>
              </a:defRPr>
            </a:lvl9pPr>
          </a:lstStyle>
          <a:p>
            <a:pPr>
              <a:spcBef>
                <a:spcPct val="50000"/>
              </a:spcBef>
            </a:pPr>
            <a:r>
              <a:rPr lang="en-US" altLang="en-US" sz="2000" b="1"/>
              <a:t>(b)</a:t>
            </a:r>
            <a:r>
              <a:rPr lang="en-US" altLang="en-US" sz="2000"/>
              <a:t>	A sublevel with </a:t>
            </a:r>
            <a:r>
              <a:rPr lang="en-US" altLang="en-US" sz="2000" i="1">
                <a:latin typeface="Times New Roman" panose="02020603050405020304" pitchFamily="18" charset="0"/>
              </a:rPr>
              <a:t>l</a:t>
            </a:r>
            <a:r>
              <a:rPr lang="en-US" altLang="en-US" sz="2000"/>
              <a:t> = 3 is an </a:t>
            </a:r>
            <a:r>
              <a:rPr lang="en-US" altLang="en-US" sz="2000" i="1"/>
              <a:t>f</a:t>
            </a:r>
            <a:r>
              <a:rPr lang="en-US" altLang="en-US" sz="2000"/>
              <a:t> sublevel, to a </a:t>
            </a:r>
            <a:r>
              <a:rPr lang="en-US" altLang="en-US" sz="2000" i="1"/>
              <a:t>d</a:t>
            </a:r>
            <a:r>
              <a:rPr lang="en-US" altLang="en-US" sz="2000"/>
              <a:t> sublevel. The name should be 4</a:t>
            </a:r>
            <a:r>
              <a:rPr lang="en-US" altLang="en-US" sz="2000" i="1"/>
              <a:t>f</a:t>
            </a:r>
            <a:r>
              <a:rPr lang="en-US" altLang="en-US" sz="2000"/>
              <a:t>.</a:t>
            </a:r>
            <a:endParaRPr lang="en-US" altLang="en-US" sz="2000" b="1"/>
          </a:p>
        </p:txBody>
      </p:sp>
      <p:sp>
        <p:nvSpPr>
          <p:cNvPr id="3" name="Text Box 15">
            <a:extLst>
              <a:ext uri="{FF2B5EF4-FFF2-40B4-BE49-F238E27FC236}">
                <a16:creationId xmlns:a16="http://schemas.microsoft.com/office/drawing/2014/main" id="{1B16E2BF-0C46-4D4B-A17F-333F99EF0937}"/>
              </a:ext>
            </a:extLst>
          </p:cNvPr>
          <p:cNvSpPr txBox="1">
            <a:spLocks noChangeArrowheads="1"/>
          </p:cNvSpPr>
          <p:nvPr/>
        </p:nvSpPr>
        <p:spPr bwMode="auto">
          <a:xfrm>
            <a:off x="609600" y="5562600"/>
            <a:ext cx="822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marL="463550" indent="-463550">
              <a:tabLst>
                <a:tab pos="288925" algn="l"/>
                <a:tab pos="463550" algn="l"/>
              </a:tabLst>
              <a:defRPr sz="2400">
                <a:solidFill>
                  <a:schemeClr val="tx1"/>
                </a:solidFill>
                <a:latin typeface="Arial" panose="020B0604020202020204" pitchFamily="34" charset="0"/>
              </a:defRPr>
            </a:lvl1pPr>
            <a:lvl2pPr marL="742950" indent="-285750">
              <a:tabLst>
                <a:tab pos="288925" algn="l"/>
                <a:tab pos="463550" algn="l"/>
              </a:tabLst>
              <a:defRPr sz="2400">
                <a:solidFill>
                  <a:schemeClr val="tx1"/>
                </a:solidFill>
                <a:latin typeface="Arial" panose="020B0604020202020204" pitchFamily="34" charset="0"/>
              </a:defRPr>
            </a:lvl2pPr>
            <a:lvl3pPr marL="1143000" indent="-228600">
              <a:tabLst>
                <a:tab pos="288925" algn="l"/>
                <a:tab pos="463550" algn="l"/>
              </a:tabLst>
              <a:defRPr sz="2400">
                <a:solidFill>
                  <a:schemeClr val="tx1"/>
                </a:solidFill>
                <a:latin typeface="Arial" panose="020B0604020202020204" pitchFamily="34" charset="0"/>
              </a:defRPr>
            </a:lvl3pPr>
            <a:lvl4pPr marL="1600200" indent="-228600">
              <a:tabLst>
                <a:tab pos="288925" algn="l"/>
                <a:tab pos="463550" algn="l"/>
              </a:tabLst>
              <a:defRPr sz="2400">
                <a:solidFill>
                  <a:schemeClr val="tx1"/>
                </a:solidFill>
                <a:latin typeface="Arial" panose="020B0604020202020204" pitchFamily="34" charset="0"/>
              </a:defRPr>
            </a:lvl4pPr>
            <a:lvl5pPr marL="2057400" indent="-228600">
              <a:tabLst>
                <a:tab pos="288925" algn="l"/>
                <a:tab pos="463550" algn="l"/>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288925" algn="l"/>
                <a:tab pos="463550" algn="l"/>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288925" algn="l"/>
                <a:tab pos="463550" algn="l"/>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288925" algn="l"/>
                <a:tab pos="463550" algn="l"/>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288925" algn="l"/>
                <a:tab pos="463550" algn="l"/>
              </a:tabLst>
              <a:defRPr sz="2400">
                <a:solidFill>
                  <a:schemeClr val="tx1"/>
                </a:solidFill>
                <a:latin typeface="Arial" panose="020B0604020202020204" pitchFamily="34" charset="0"/>
              </a:defRPr>
            </a:lvl9pPr>
          </a:lstStyle>
          <a:p>
            <a:pPr>
              <a:spcBef>
                <a:spcPct val="50000"/>
              </a:spcBef>
            </a:pPr>
            <a:r>
              <a:rPr lang="en-US" altLang="en-US" sz="2000" b="1"/>
              <a:t>(c)</a:t>
            </a:r>
            <a:r>
              <a:rPr lang="en-US" altLang="en-US" sz="2000"/>
              <a:t>	A sublevel with </a:t>
            </a:r>
            <a:r>
              <a:rPr lang="en-US" altLang="en-US" sz="2000" i="1">
                <a:latin typeface="Times New Roman" panose="02020603050405020304" pitchFamily="18" charset="0"/>
              </a:rPr>
              <a:t>l</a:t>
            </a:r>
            <a:r>
              <a:rPr lang="en-US" altLang="en-US" sz="2000"/>
              <a:t> = 1 can only have </a:t>
            </a:r>
            <a:r>
              <a:rPr lang="en-US" altLang="en-US" sz="2000" i="1"/>
              <a:t>m</a:t>
            </a:r>
            <a:r>
              <a:rPr lang="en-US" altLang="en-US" sz="2000" i="1" baseline="-25000">
                <a:latin typeface="Times New Roman" panose="02020603050405020304" pitchFamily="18" charset="0"/>
              </a:rPr>
              <a:t>l</a:t>
            </a:r>
            <a:r>
              <a:rPr lang="en-US" altLang="en-US" sz="2000" i="1" baseline="-25000"/>
              <a:t> </a:t>
            </a:r>
            <a:r>
              <a:rPr lang="en-US" altLang="en-US" sz="2000"/>
              <a:t>values of -1, 0, or +1, not -2.</a:t>
            </a:r>
            <a:endParaRPr lang="en-US" altLang="en-US" sz="2000" b="1">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704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05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9" grpId="0" build="p" autoUpdateAnimBg="0"/>
      <p:bldP spid="87055" grpId="0" autoUpdateAnimBg="0"/>
      <p:bldP spid="2" grpId="0" autoUpdateAnimBg="0"/>
      <p:bldP spid="3"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6">
            <a:extLst>
              <a:ext uri="{FF2B5EF4-FFF2-40B4-BE49-F238E27FC236}">
                <a16:creationId xmlns:a16="http://schemas.microsoft.com/office/drawing/2014/main" id="{6637C9B9-5197-4CF8-B10A-E41AE55F5B9B}"/>
              </a:ext>
            </a:extLst>
          </p:cNvPr>
          <p:cNvSpPr txBox="1">
            <a:spLocks noChangeArrowheads="1"/>
          </p:cNvSpPr>
          <p:nvPr/>
        </p:nvSpPr>
        <p:spPr bwMode="auto">
          <a:xfrm>
            <a:off x="228600" y="381000"/>
            <a:ext cx="198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Figure 7.17</a:t>
            </a:r>
          </a:p>
        </p:txBody>
      </p:sp>
      <p:pic>
        <p:nvPicPr>
          <p:cNvPr id="81923" name="Picture 5" descr="siL48593_07_17.jpg">
            <a:extLst>
              <a:ext uri="{FF2B5EF4-FFF2-40B4-BE49-F238E27FC236}">
                <a16:creationId xmlns:a16="http://schemas.microsoft.com/office/drawing/2014/main" id="{BCEDD3D4-29A5-4384-8BC2-1E228E944B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914400"/>
            <a:ext cx="6629400" cy="559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4" name="Text Box 6">
            <a:extLst>
              <a:ext uri="{FF2B5EF4-FFF2-40B4-BE49-F238E27FC236}">
                <a16:creationId xmlns:a16="http://schemas.microsoft.com/office/drawing/2014/main" id="{6590CA7D-A907-40C1-BB2F-4352169E0455}"/>
              </a:ext>
            </a:extLst>
          </p:cNvPr>
          <p:cNvSpPr txBox="1">
            <a:spLocks noChangeArrowheads="1"/>
          </p:cNvSpPr>
          <p:nvPr/>
        </p:nvSpPr>
        <p:spPr bwMode="auto">
          <a:xfrm>
            <a:off x="3048000" y="381000"/>
            <a:ext cx="34115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b="1"/>
              <a:t>The 1</a:t>
            </a:r>
            <a:r>
              <a:rPr lang="en-US" altLang="en-US" sz="2000" b="1" i="1"/>
              <a:t>s</a:t>
            </a:r>
            <a:r>
              <a:rPr lang="en-US" altLang="en-US" sz="2000" b="1"/>
              <a:t>, 2</a:t>
            </a:r>
            <a:r>
              <a:rPr lang="en-US" altLang="en-US" sz="2000" b="1" i="1"/>
              <a:t>s</a:t>
            </a:r>
            <a:r>
              <a:rPr lang="en-US" altLang="en-US" sz="2000" b="1"/>
              <a:t>, and 3</a:t>
            </a:r>
            <a:r>
              <a:rPr lang="en-US" altLang="en-US" sz="2000" b="1" i="1"/>
              <a:t>s</a:t>
            </a:r>
            <a:r>
              <a:rPr lang="en-US" altLang="en-US" sz="2000" b="1"/>
              <a:t> orbitals.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6">
            <a:extLst>
              <a:ext uri="{FF2B5EF4-FFF2-40B4-BE49-F238E27FC236}">
                <a16:creationId xmlns:a16="http://schemas.microsoft.com/office/drawing/2014/main" id="{A6D5A713-4A2A-419C-AB1E-5C3C4D55EC93}"/>
              </a:ext>
            </a:extLst>
          </p:cNvPr>
          <p:cNvSpPr txBox="1">
            <a:spLocks noChangeArrowheads="1"/>
          </p:cNvSpPr>
          <p:nvPr/>
        </p:nvSpPr>
        <p:spPr bwMode="auto">
          <a:xfrm>
            <a:off x="838200" y="304800"/>
            <a:ext cx="213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Figure 7.18</a:t>
            </a:r>
          </a:p>
        </p:txBody>
      </p:sp>
      <p:sp>
        <p:nvSpPr>
          <p:cNvPr id="83971" name="Text Box 7">
            <a:extLst>
              <a:ext uri="{FF2B5EF4-FFF2-40B4-BE49-F238E27FC236}">
                <a16:creationId xmlns:a16="http://schemas.microsoft.com/office/drawing/2014/main" id="{A28ACDD2-B427-4028-9CC9-DD358B1B98AB}"/>
              </a:ext>
            </a:extLst>
          </p:cNvPr>
          <p:cNvSpPr txBox="1">
            <a:spLocks noChangeArrowheads="1"/>
          </p:cNvSpPr>
          <p:nvPr/>
        </p:nvSpPr>
        <p:spPr bwMode="auto">
          <a:xfrm>
            <a:off x="2667000" y="304800"/>
            <a:ext cx="281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The 2</a:t>
            </a:r>
            <a:r>
              <a:rPr lang="en-US" altLang="en-US" sz="2000" b="1" i="1"/>
              <a:t>p</a:t>
            </a:r>
            <a:r>
              <a:rPr lang="en-US" altLang="en-US" sz="2000" b="1"/>
              <a:t> orbitals.</a:t>
            </a:r>
          </a:p>
        </p:txBody>
      </p:sp>
      <p:pic>
        <p:nvPicPr>
          <p:cNvPr id="83972" name="Picture 6">
            <a:extLst>
              <a:ext uri="{FF2B5EF4-FFF2-40B4-BE49-F238E27FC236}">
                <a16:creationId xmlns:a16="http://schemas.microsoft.com/office/drawing/2014/main" id="{3E3DBE84-1F52-42F6-AE0A-D55CE6E6F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938213"/>
            <a:ext cx="8420100" cy="498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3">
            <a:extLst>
              <a:ext uri="{FF2B5EF4-FFF2-40B4-BE49-F238E27FC236}">
                <a16:creationId xmlns:a16="http://schemas.microsoft.com/office/drawing/2014/main" id="{23164C3C-CAA7-4775-B52D-D8CDEB7BC65E}"/>
              </a:ext>
            </a:extLst>
          </p:cNvPr>
          <p:cNvSpPr txBox="1">
            <a:spLocks noChangeArrowheads="1"/>
          </p:cNvSpPr>
          <p:nvPr/>
        </p:nvSpPr>
        <p:spPr bwMode="auto">
          <a:xfrm>
            <a:off x="457200" y="563563"/>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Figure 7.19</a:t>
            </a:r>
          </a:p>
        </p:txBody>
      </p:sp>
      <p:sp>
        <p:nvSpPr>
          <p:cNvPr id="86019" name="Text Box 4">
            <a:extLst>
              <a:ext uri="{FF2B5EF4-FFF2-40B4-BE49-F238E27FC236}">
                <a16:creationId xmlns:a16="http://schemas.microsoft.com/office/drawing/2014/main" id="{68A2EB57-AE51-4A54-8753-CFE505C93DF9}"/>
              </a:ext>
            </a:extLst>
          </p:cNvPr>
          <p:cNvSpPr txBox="1">
            <a:spLocks noChangeArrowheads="1"/>
          </p:cNvSpPr>
          <p:nvPr/>
        </p:nvSpPr>
        <p:spPr bwMode="auto">
          <a:xfrm>
            <a:off x="2057400" y="563563"/>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The 3</a:t>
            </a:r>
            <a:r>
              <a:rPr lang="en-US" altLang="en-US" sz="2000" b="1" i="1"/>
              <a:t>d</a:t>
            </a:r>
            <a:r>
              <a:rPr lang="en-US" altLang="en-US" sz="2000" b="1"/>
              <a:t> orbitals.</a:t>
            </a:r>
          </a:p>
        </p:txBody>
      </p:sp>
      <p:pic>
        <p:nvPicPr>
          <p:cNvPr id="86020" name="Picture 6" descr="01.jpg">
            <a:extLst>
              <a:ext uri="{FF2B5EF4-FFF2-40B4-BE49-F238E27FC236}">
                <a16:creationId xmlns:a16="http://schemas.microsoft.com/office/drawing/2014/main" id="{A4634713-1102-4A8B-9742-AE41B7C5C2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23975"/>
            <a:ext cx="8229600"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6802" name="Picture 3" descr="Sci circus sparks.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0"/>
            <a:ext cx="457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9">
            <a:extLst>
              <a:ext uri="{FF2B5EF4-FFF2-40B4-BE49-F238E27FC236}">
                <a16:creationId xmlns:a16="http://schemas.microsoft.com/office/drawing/2014/main" id="{D11F3196-D2CA-4C8A-AD3F-6A1CF21A585C}"/>
              </a:ext>
            </a:extLst>
          </p:cNvPr>
          <p:cNvSpPr txBox="1">
            <a:spLocks noChangeArrowheads="1"/>
          </p:cNvSpPr>
          <p:nvPr/>
        </p:nvSpPr>
        <p:spPr bwMode="auto">
          <a:xfrm>
            <a:off x="457200" y="609600"/>
            <a:ext cx="487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Figure 7.19</a:t>
            </a:r>
          </a:p>
        </p:txBody>
      </p:sp>
      <p:pic>
        <p:nvPicPr>
          <p:cNvPr id="88067" name="Picture 4" descr="02.jpg">
            <a:extLst>
              <a:ext uri="{FF2B5EF4-FFF2-40B4-BE49-F238E27FC236}">
                <a16:creationId xmlns:a16="http://schemas.microsoft.com/office/drawing/2014/main" id="{DCCE540A-52C0-4FF5-A498-611A11FFC3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9113" y="2047875"/>
            <a:ext cx="8105775" cy="223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3">
            <a:extLst>
              <a:ext uri="{FF2B5EF4-FFF2-40B4-BE49-F238E27FC236}">
                <a16:creationId xmlns:a16="http://schemas.microsoft.com/office/drawing/2014/main" id="{BF3B90E1-A806-4B9B-A677-0F25F018F8BE}"/>
              </a:ext>
            </a:extLst>
          </p:cNvPr>
          <p:cNvSpPr txBox="1">
            <a:spLocks noChangeArrowheads="1"/>
          </p:cNvSpPr>
          <p:nvPr/>
        </p:nvSpPr>
        <p:spPr bwMode="auto">
          <a:xfrm>
            <a:off x="609600" y="457200"/>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Figure 7.20</a:t>
            </a:r>
          </a:p>
        </p:txBody>
      </p:sp>
      <p:sp>
        <p:nvSpPr>
          <p:cNvPr id="90115" name="Text Box 4">
            <a:extLst>
              <a:ext uri="{FF2B5EF4-FFF2-40B4-BE49-F238E27FC236}">
                <a16:creationId xmlns:a16="http://schemas.microsoft.com/office/drawing/2014/main" id="{ED02C441-41FE-44FD-B48C-4024CEB3489E}"/>
              </a:ext>
            </a:extLst>
          </p:cNvPr>
          <p:cNvSpPr txBox="1">
            <a:spLocks noChangeArrowheads="1"/>
          </p:cNvSpPr>
          <p:nvPr/>
        </p:nvSpPr>
        <p:spPr bwMode="auto">
          <a:xfrm>
            <a:off x="2590800" y="457200"/>
            <a:ext cx="586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b="1"/>
              <a:t>The 4</a:t>
            </a:r>
            <a:r>
              <a:rPr lang="en-US" altLang="en-US" sz="1800" b="1" i="1"/>
              <a:t>f</a:t>
            </a:r>
            <a:r>
              <a:rPr lang="en-US" altLang="en-US" sz="1800" b="1" baseline="-25000"/>
              <a:t>xyz</a:t>
            </a:r>
            <a:r>
              <a:rPr lang="en-US" altLang="en-US" sz="1800" b="1"/>
              <a:t> orbital, one of the seven 4</a:t>
            </a:r>
            <a:r>
              <a:rPr lang="en-US" altLang="en-US" sz="1800" b="1" i="1"/>
              <a:t>f</a:t>
            </a:r>
            <a:r>
              <a:rPr lang="en-US" altLang="en-US" sz="1800" b="1"/>
              <a:t> orbitals.</a:t>
            </a:r>
          </a:p>
        </p:txBody>
      </p:sp>
      <p:pic>
        <p:nvPicPr>
          <p:cNvPr id="90116" name="Picture 5">
            <a:extLst>
              <a:ext uri="{FF2B5EF4-FFF2-40B4-BE49-F238E27FC236}">
                <a16:creationId xmlns:a16="http://schemas.microsoft.com/office/drawing/2014/main" id="{E1F0FE7A-B6D3-4C84-8D2E-433E637E6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438" y="1349375"/>
            <a:ext cx="4867275"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4">
            <a:extLst>
              <a:ext uri="{FF2B5EF4-FFF2-40B4-BE49-F238E27FC236}">
                <a16:creationId xmlns:a16="http://schemas.microsoft.com/office/drawing/2014/main" id="{E000174A-5AF1-4099-B30F-265BC188152C}"/>
              </a:ext>
            </a:extLst>
          </p:cNvPr>
          <p:cNvSpPr txBox="1">
            <a:spLocks noChangeArrowheads="1"/>
          </p:cNvSpPr>
          <p:nvPr/>
        </p:nvSpPr>
        <p:spPr bwMode="auto">
          <a:xfrm>
            <a:off x="609600" y="457200"/>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Figure 7.21</a:t>
            </a:r>
          </a:p>
        </p:txBody>
      </p:sp>
      <p:sp>
        <p:nvSpPr>
          <p:cNvPr id="92163" name="Text Box 5">
            <a:extLst>
              <a:ext uri="{FF2B5EF4-FFF2-40B4-BE49-F238E27FC236}">
                <a16:creationId xmlns:a16="http://schemas.microsoft.com/office/drawing/2014/main" id="{E2461CBE-DA72-4D9B-8834-50783D97A9E4}"/>
              </a:ext>
            </a:extLst>
          </p:cNvPr>
          <p:cNvSpPr txBox="1">
            <a:spLocks noChangeArrowheads="1"/>
          </p:cNvSpPr>
          <p:nvPr/>
        </p:nvSpPr>
        <p:spPr bwMode="auto">
          <a:xfrm>
            <a:off x="2362200" y="457200"/>
            <a:ext cx="472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b="1"/>
              <a:t>Energy levels of the H atom.</a:t>
            </a:r>
          </a:p>
        </p:txBody>
      </p:sp>
      <p:pic>
        <p:nvPicPr>
          <p:cNvPr id="92164" name="Picture 5" descr="siL48593_07_21.jpg">
            <a:extLst>
              <a:ext uri="{FF2B5EF4-FFF2-40B4-BE49-F238E27FC236}">
                <a16:creationId xmlns:a16="http://schemas.microsoft.com/office/drawing/2014/main" id="{3C7401BE-C6A9-4FB7-993D-DF0A9F203C6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447800"/>
            <a:ext cx="472440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5" name="Rectangle 6">
            <a:extLst>
              <a:ext uri="{FF2B5EF4-FFF2-40B4-BE49-F238E27FC236}">
                <a16:creationId xmlns:a16="http://schemas.microsoft.com/office/drawing/2014/main" id="{2C0E4902-1E41-4FAE-BBF4-885C09CB4108}"/>
              </a:ext>
            </a:extLst>
          </p:cNvPr>
          <p:cNvSpPr>
            <a:spLocks noChangeArrowheads="1"/>
          </p:cNvSpPr>
          <p:nvPr/>
        </p:nvSpPr>
        <p:spPr bwMode="auto">
          <a:xfrm>
            <a:off x="8382000" y="6096000"/>
            <a:ext cx="5334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7826"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55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Fireworks!</a:t>
            </a:r>
          </a:p>
        </p:txBody>
      </p:sp>
      <p:sp>
        <p:nvSpPr>
          <p:cNvPr id="362499" name="Rectangle 3"/>
          <p:cNvSpPr>
            <a:spLocks noGrp="1" noChangeArrowheads="1"/>
          </p:cNvSpPr>
          <p:nvPr>
            <p:ph type="body" idx="4294967295"/>
          </p:nvPr>
        </p:nvSpPr>
        <p:spPr/>
        <p:txBody>
          <a:bodyPr/>
          <a:lstStyle/>
          <a:p>
            <a:r>
              <a:rPr lang="en-US" altLang="en-US">
                <a:solidFill>
                  <a:schemeClr val="accent2"/>
                </a:solidFill>
              </a:rPr>
              <a:t>Sodium	-  yellow-orange (NaCl)</a:t>
            </a:r>
          </a:p>
          <a:p>
            <a:r>
              <a:rPr lang="en-US" altLang="en-US">
                <a:solidFill>
                  <a:srgbClr val="00FF00"/>
                </a:solidFill>
              </a:rPr>
              <a:t>Copper – green (CuCH</a:t>
            </a:r>
            <a:r>
              <a:rPr lang="en-US" altLang="en-US" baseline="-25000">
                <a:solidFill>
                  <a:srgbClr val="00FF00"/>
                </a:solidFill>
              </a:rPr>
              <a:t>3</a:t>
            </a:r>
            <a:r>
              <a:rPr lang="en-US" altLang="en-US">
                <a:solidFill>
                  <a:srgbClr val="00FF00"/>
                </a:solidFill>
              </a:rPr>
              <a:t>COO)</a:t>
            </a:r>
          </a:p>
          <a:p>
            <a:r>
              <a:rPr lang="en-US" altLang="en-US">
                <a:solidFill>
                  <a:srgbClr val="FF00FF"/>
                </a:solidFill>
              </a:rPr>
              <a:t>Lithium – magenta (Li</a:t>
            </a:r>
            <a:r>
              <a:rPr lang="en-US" altLang="en-US" baseline="-25000">
                <a:solidFill>
                  <a:srgbClr val="FF00FF"/>
                </a:solidFill>
              </a:rPr>
              <a:t>2</a:t>
            </a:r>
            <a:r>
              <a:rPr lang="en-US" altLang="en-US">
                <a:solidFill>
                  <a:srgbClr val="FF00FF"/>
                </a:solidFill>
              </a:rPr>
              <a:t>C</a:t>
            </a:r>
            <a:r>
              <a:rPr lang="en-US" altLang="en-US" baseline="-25000">
                <a:solidFill>
                  <a:srgbClr val="FF00FF"/>
                </a:solidFill>
              </a:rPr>
              <a:t>2</a:t>
            </a:r>
            <a:r>
              <a:rPr lang="en-US" altLang="en-US">
                <a:solidFill>
                  <a:srgbClr val="FF00FF"/>
                </a:solidFill>
              </a:rPr>
              <a:t>O</a:t>
            </a:r>
            <a:r>
              <a:rPr lang="en-US" altLang="en-US" baseline="-25000">
                <a:solidFill>
                  <a:srgbClr val="FF00FF"/>
                </a:solidFill>
              </a:rPr>
              <a:t>4</a:t>
            </a:r>
            <a:r>
              <a:rPr lang="en-US" altLang="en-US">
                <a:solidFill>
                  <a:srgbClr val="FF00FF"/>
                </a:solidFill>
              </a:rPr>
              <a:t>)</a:t>
            </a:r>
          </a:p>
          <a:p>
            <a:r>
              <a:rPr lang="en-US" altLang="en-US">
                <a:solidFill>
                  <a:schemeClr val="tx2"/>
                </a:solidFill>
              </a:rPr>
              <a:t>Powdered iron - gold sparks (Fe)</a:t>
            </a:r>
          </a:p>
          <a:p>
            <a:r>
              <a:rPr lang="en-US" altLang="en-US"/>
              <a:t>Powdered magnesium - silver sparks (Mg)</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2499">
                                            <p:txEl>
                                              <p:pRg st="0" end="0"/>
                                            </p:txEl>
                                          </p:spTgt>
                                        </p:tgtEl>
                                        <p:attrNameLst>
                                          <p:attrName>style.visibility</p:attrName>
                                        </p:attrNameLst>
                                      </p:cBhvr>
                                      <p:to>
                                        <p:strVal val="visible"/>
                                      </p:to>
                                    </p:set>
                                    <p:animEffect transition="in" filter="dissolve">
                                      <p:cBhvr>
                                        <p:cTn id="7" dur="500"/>
                                        <p:tgtEl>
                                          <p:spTgt spid="3624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62499">
                                            <p:txEl>
                                              <p:pRg st="1" end="1"/>
                                            </p:txEl>
                                          </p:spTgt>
                                        </p:tgtEl>
                                        <p:attrNameLst>
                                          <p:attrName>style.visibility</p:attrName>
                                        </p:attrNameLst>
                                      </p:cBhvr>
                                      <p:to>
                                        <p:strVal val="visible"/>
                                      </p:to>
                                    </p:set>
                                    <p:animEffect transition="in" filter="dissolve">
                                      <p:cBhvr>
                                        <p:cTn id="12" dur="500"/>
                                        <p:tgtEl>
                                          <p:spTgt spid="3624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62499">
                                            <p:txEl>
                                              <p:pRg st="2" end="2"/>
                                            </p:txEl>
                                          </p:spTgt>
                                        </p:tgtEl>
                                        <p:attrNameLst>
                                          <p:attrName>style.visibility</p:attrName>
                                        </p:attrNameLst>
                                      </p:cBhvr>
                                      <p:to>
                                        <p:strVal val="visible"/>
                                      </p:to>
                                    </p:set>
                                    <p:animEffect transition="in" filter="dissolve">
                                      <p:cBhvr>
                                        <p:cTn id="17" dur="500"/>
                                        <p:tgtEl>
                                          <p:spTgt spid="3624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62499">
                                            <p:txEl>
                                              <p:pRg st="3" end="3"/>
                                            </p:txEl>
                                          </p:spTgt>
                                        </p:tgtEl>
                                        <p:attrNameLst>
                                          <p:attrName>style.visibility</p:attrName>
                                        </p:attrNameLst>
                                      </p:cBhvr>
                                      <p:to>
                                        <p:strVal val="visible"/>
                                      </p:to>
                                    </p:set>
                                    <p:animEffect transition="in" filter="dissolve">
                                      <p:cBhvr>
                                        <p:cTn id="22" dur="500"/>
                                        <p:tgtEl>
                                          <p:spTgt spid="36249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62499">
                                            <p:txEl>
                                              <p:pRg st="4" end="4"/>
                                            </p:txEl>
                                          </p:spTgt>
                                        </p:tgtEl>
                                        <p:attrNameLst>
                                          <p:attrName>style.visibility</p:attrName>
                                        </p:attrNameLst>
                                      </p:cBhvr>
                                      <p:to>
                                        <p:strVal val="visible"/>
                                      </p:to>
                                    </p:set>
                                    <p:animEffect transition="in" filter="dissolve">
                                      <p:cBhvr>
                                        <p:cTn id="27" dur="500"/>
                                        <p:tgtEl>
                                          <p:spTgt spid="3624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9"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9874" name="Picture 5" descr="C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788" y="2057400"/>
            <a:ext cx="72104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5" name="Picture 7" descr="N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788" y="609600"/>
            <a:ext cx="72104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6" name="Picture 9" descr="L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88" y="3657600"/>
            <a:ext cx="72104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7" name="Text Box 10"/>
          <p:cNvSpPr txBox="1">
            <a:spLocks noChangeArrowheads="1"/>
          </p:cNvSpPr>
          <p:nvPr/>
        </p:nvSpPr>
        <p:spPr bwMode="auto">
          <a:xfrm>
            <a:off x="3429000" y="228600"/>
            <a:ext cx="228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Arial" charset="0"/>
                <a:ea typeface="+mn-ea"/>
                <a:cs typeface="+mn-cs"/>
              </a:rPr>
              <a:t>Sodium</a:t>
            </a:r>
          </a:p>
        </p:txBody>
      </p:sp>
      <p:sp>
        <p:nvSpPr>
          <p:cNvPr id="79878" name="Text Box 11"/>
          <p:cNvSpPr txBox="1">
            <a:spLocks noChangeArrowheads="1"/>
          </p:cNvSpPr>
          <p:nvPr/>
        </p:nvSpPr>
        <p:spPr bwMode="auto">
          <a:xfrm>
            <a:off x="3429000" y="1676400"/>
            <a:ext cx="228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Arial" charset="0"/>
                <a:ea typeface="+mn-ea"/>
                <a:cs typeface="+mn-cs"/>
              </a:rPr>
              <a:t>Copper</a:t>
            </a:r>
          </a:p>
        </p:txBody>
      </p:sp>
      <p:sp>
        <p:nvSpPr>
          <p:cNvPr id="79879" name="Text Box 12"/>
          <p:cNvSpPr txBox="1">
            <a:spLocks noChangeArrowheads="1"/>
          </p:cNvSpPr>
          <p:nvPr/>
        </p:nvSpPr>
        <p:spPr bwMode="auto">
          <a:xfrm>
            <a:off x="3429000" y="3200400"/>
            <a:ext cx="228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Arial" charset="0"/>
                <a:ea typeface="+mn-ea"/>
                <a:cs typeface="+mn-cs"/>
              </a:rPr>
              <a:t>Lithium</a:t>
            </a:r>
          </a:p>
        </p:txBody>
      </p:sp>
      <p:pic>
        <p:nvPicPr>
          <p:cNvPr id="79880" name="Picture 14" descr="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788" y="5229225"/>
            <a:ext cx="72104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1" name="Text Box 15"/>
          <p:cNvSpPr txBox="1">
            <a:spLocks noChangeArrowheads="1"/>
          </p:cNvSpPr>
          <p:nvPr/>
        </p:nvSpPr>
        <p:spPr bwMode="auto">
          <a:xfrm>
            <a:off x="3429000" y="4814888"/>
            <a:ext cx="2286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Arial" charset="0"/>
                <a:ea typeface="+mn-ea"/>
                <a:cs typeface="+mn-cs"/>
              </a:rPr>
              <a:t>Potassium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B58B35-CC43-404D-8D3B-D1FA86E45155}"/>
              </a:ext>
            </a:extLst>
          </p:cNvPr>
          <p:cNvSpPr txBox="1"/>
          <p:nvPr/>
        </p:nvSpPr>
        <p:spPr>
          <a:xfrm>
            <a:off x="304800" y="3016070"/>
            <a:ext cx="8382000"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hlinkClick r:id="rId2"/>
              </a:rPr>
              <a:t>Neon Lights &amp; Other Discharge Lamps (colorado.edu)</a:t>
            </a:r>
            <a:endPar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717587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a:xfrm>
            <a:off x="685800" y="0"/>
            <a:ext cx="7772400" cy="11430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Spectral Lines</a:t>
            </a:r>
          </a:p>
        </p:txBody>
      </p:sp>
      <p:sp>
        <p:nvSpPr>
          <p:cNvPr id="82947" name="Line 3"/>
          <p:cNvSpPr>
            <a:spLocks noChangeShapeType="1"/>
          </p:cNvSpPr>
          <p:nvPr/>
        </p:nvSpPr>
        <p:spPr bwMode="auto">
          <a:xfrm>
            <a:off x="1066800" y="5867400"/>
            <a:ext cx="350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2948" name="Line 4"/>
          <p:cNvSpPr>
            <a:spLocks noChangeShapeType="1"/>
          </p:cNvSpPr>
          <p:nvPr/>
        </p:nvSpPr>
        <p:spPr bwMode="auto">
          <a:xfrm>
            <a:off x="1066800" y="4114800"/>
            <a:ext cx="350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2949" name="Text Box 5"/>
          <p:cNvSpPr txBox="1">
            <a:spLocks noChangeArrowheads="1"/>
          </p:cNvSpPr>
          <p:nvPr/>
        </p:nvSpPr>
        <p:spPr bwMode="auto">
          <a:xfrm>
            <a:off x="533400" y="6019800"/>
            <a:ext cx="4495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dirty="0">
                <a:ln>
                  <a:noFill/>
                </a:ln>
                <a:solidFill>
                  <a:srgbClr val="FFFFFF"/>
                </a:solidFill>
                <a:effectLst/>
                <a:uLnTx/>
                <a:uFillTx/>
                <a:latin typeface="Times New Roman" pitchFamily="18" charset="0"/>
                <a:ea typeface="+mn-ea"/>
                <a:cs typeface="+mn-cs"/>
              </a:rPr>
              <a:t>atom energy levels</a:t>
            </a:r>
          </a:p>
        </p:txBody>
      </p:sp>
    </p:spTree>
    <p:custDataLst>
      <p:tags r:id="rId1"/>
    </p:custDataLst>
    <p:extLst>
      <p:ext uri="{BB962C8B-B14F-4D97-AF65-F5344CB8AC3E}">
        <p14:creationId xmlns:p14="http://schemas.microsoft.com/office/powerpoint/2010/main" val="390886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70" name="Rectangle 2"/>
          <p:cNvSpPr>
            <a:spLocks noGrp="1" noChangeArrowheads="1"/>
          </p:cNvSpPr>
          <p:nvPr>
            <p:ph type="title" idx="4294967295"/>
          </p:nvPr>
        </p:nvSpPr>
        <p:spPr>
          <a:xfrm>
            <a:off x="685800" y="0"/>
            <a:ext cx="7772400" cy="11430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Spectral Lines</a:t>
            </a:r>
          </a:p>
        </p:txBody>
      </p:sp>
      <p:sp>
        <p:nvSpPr>
          <p:cNvPr id="83971" name="Line 3"/>
          <p:cNvSpPr>
            <a:spLocks noChangeShapeType="1"/>
          </p:cNvSpPr>
          <p:nvPr/>
        </p:nvSpPr>
        <p:spPr bwMode="auto">
          <a:xfrm>
            <a:off x="1066800" y="5867400"/>
            <a:ext cx="350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3972" name="Line 4"/>
          <p:cNvSpPr>
            <a:spLocks noChangeShapeType="1"/>
          </p:cNvSpPr>
          <p:nvPr/>
        </p:nvSpPr>
        <p:spPr bwMode="auto">
          <a:xfrm>
            <a:off x="1066800" y="4114800"/>
            <a:ext cx="350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3973" name="Text Box 5"/>
          <p:cNvSpPr txBox="1">
            <a:spLocks noChangeArrowheads="1"/>
          </p:cNvSpPr>
          <p:nvPr/>
        </p:nvSpPr>
        <p:spPr bwMode="auto">
          <a:xfrm>
            <a:off x="533400" y="6019800"/>
            <a:ext cx="4495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FFFFFF"/>
                </a:solidFill>
                <a:effectLst/>
                <a:uLnTx/>
                <a:uFillTx/>
                <a:latin typeface="Times New Roman" pitchFamily="18" charset="0"/>
                <a:ea typeface="+mn-ea"/>
                <a:cs typeface="+mn-cs"/>
              </a:rPr>
              <a:t>atom energy levels</a:t>
            </a:r>
          </a:p>
        </p:txBody>
      </p:sp>
      <p:sp>
        <p:nvSpPr>
          <p:cNvPr id="83974" name="Line 6"/>
          <p:cNvSpPr>
            <a:spLocks noChangeShapeType="1"/>
          </p:cNvSpPr>
          <p:nvPr/>
        </p:nvSpPr>
        <p:spPr bwMode="auto">
          <a:xfrm flipV="1">
            <a:off x="1600200" y="5334000"/>
            <a:ext cx="0" cy="533400"/>
          </a:xfrm>
          <a:prstGeom prst="line">
            <a:avLst/>
          </a:prstGeom>
          <a:noFill/>
          <a:ln w="76200">
            <a:solidFill>
              <a:srgbClr val="66FF33"/>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3975" name="Text Box 7"/>
          <p:cNvSpPr txBox="1">
            <a:spLocks noChangeArrowheads="1"/>
          </p:cNvSpPr>
          <p:nvPr/>
        </p:nvSpPr>
        <p:spPr bwMode="auto">
          <a:xfrm>
            <a:off x="1676400" y="5287963"/>
            <a:ext cx="685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rPr>
              <a:t>e</a:t>
            </a:r>
            <a:r>
              <a:rPr kumimoji="0" lang="en-US" altLang="en-US" sz="3200" b="0" i="0" u="none" strike="noStrike" kern="1200" cap="none" spc="0" normalizeH="0" baseline="30000" noProof="0">
                <a:ln>
                  <a:noFill/>
                </a:ln>
                <a:solidFill>
                  <a:srgbClr val="66FF33"/>
                </a:solidFill>
                <a:effectLst/>
                <a:uLnTx/>
                <a:uFillTx/>
                <a:latin typeface="Times New Roman" pitchFamily="18" charset="0"/>
                <a:ea typeface="+mn-ea"/>
                <a:cs typeface="+mn-cs"/>
              </a:rPr>
              <a:t>-</a:t>
            </a:r>
            <a:endPar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endParaRPr>
          </a:p>
        </p:txBody>
      </p:sp>
      <p:sp>
        <p:nvSpPr>
          <p:cNvPr id="83976" name="Line 8"/>
          <p:cNvSpPr>
            <a:spLocks noChangeShapeType="1"/>
          </p:cNvSpPr>
          <p:nvPr/>
        </p:nvSpPr>
        <p:spPr bwMode="auto">
          <a:xfrm flipV="1">
            <a:off x="1600200" y="3581400"/>
            <a:ext cx="0" cy="533400"/>
          </a:xfrm>
          <a:prstGeom prst="line">
            <a:avLst/>
          </a:prstGeom>
          <a:noFill/>
          <a:ln w="76200">
            <a:solidFill>
              <a:srgbClr val="66FF33"/>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3977" name="Text Box 9"/>
          <p:cNvSpPr txBox="1">
            <a:spLocks noChangeArrowheads="1"/>
          </p:cNvSpPr>
          <p:nvPr/>
        </p:nvSpPr>
        <p:spPr bwMode="auto">
          <a:xfrm>
            <a:off x="1676400" y="3535363"/>
            <a:ext cx="685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rPr>
              <a:t>e</a:t>
            </a:r>
            <a:r>
              <a:rPr kumimoji="0" lang="en-US" altLang="en-US" sz="3200" b="0" i="0" u="none" strike="noStrike" kern="1200" cap="none" spc="0" normalizeH="0" baseline="30000" noProof="0">
                <a:ln>
                  <a:noFill/>
                </a:ln>
                <a:solidFill>
                  <a:srgbClr val="66FF33"/>
                </a:solidFill>
                <a:effectLst/>
                <a:uLnTx/>
                <a:uFillTx/>
                <a:latin typeface="Times New Roman" pitchFamily="18" charset="0"/>
                <a:ea typeface="+mn-ea"/>
                <a:cs typeface="+mn-cs"/>
              </a:rPr>
              <a:t>-</a:t>
            </a:r>
            <a:endPar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endParaRPr>
          </a:p>
        </p:txBody>
      </p:sp>
      <p:sp>
        <p:nvSpPr>
          <p:cNvPr id="83978" name="Line 10"/>
          <p:cNvSpPr>
            <a:spLocks noChangeShapeType="1"/>
          </p:cNvSpPr>
          <p:nvPr/>
        </p:nvSpPr>
        <p:spPr bwMode="auto">
          <a:xfrm>
            <a:off x="2133600" y="5303838"/>
            <a:ext cx="0" cy="533400"/>
          </a:xfrm>
          <a:prstGeom prst="line">
            <a:avLst/>
          </a:prstGeom>
          <a:noFill/>
          <a:ln w="76200">
            <a:solidFill>
              <a:srgbClr val="66FF33"/>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3979" name="Text Box 11"/>
          <p:cNvSpPr txBox="1">
            <a:spLocks noChangeArrowheads="1"/>
          </p:cNvSpPr>
          <p:nvPr/>
        </p:nvSpPr>
        <p:spPr bwMode="auto">
          <a:xfrm>
            <a:off x="2209800" y="5287963"/>
            <a:ext cx="685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rPr>
              <a:t>e</a:t>
            </a:r>
            <a:r>
              <a:rPr kumimoji="0" lang="en-US" altLang="en-US" sz="3200" b="0" i="0" u="none" strike="noStrike" kern="1200" cap="none" spc="0" normalizeH="0" baseline="30000" noProof="0">
                <a:ln>
                  <a:noFill/>
                </a:ln>
                <a:solidFill>
                  <a:srgbClr val="66FF33"/>
                </a:solidFill>
                <a:effectLst/>
                <a:uLnTx/>
                <a:uFillTx/>
                <a:latin typeface="Times New Roman" pitchFamily="18" charset="0"/>
                <a:ea typeface="+mn-ea"/>
                <a:cs typeface="+mn-cs"/>
              </a:rPr>
              <a:t>-</a:t>
            </a:r>
            <a:endPar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endParaRPr>
          </a:p>
        </p:txBody>
      </p:sp>
    </p:spTree>
    <p:custDataLst>
      <p:tags r:id="rId1"/>
    </p:custDataLst>
    <p:extLst>
      <p:ext uri="{BB962C8B-B14F-4D97-AF65-F5344CB8AC3E}">
        <p14:creationId xmlns:p14="http://schemas.microsoft.com/office/powerpoint/2010/main" val="1358283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4" name="Rectangle 2"/>
          <p:cNvSpPr>
            <a:spLocks noGrp="1" noChangeArrowheads="1"/>
          </p:cNvSpPr>
          <p:nvPr>
            <p:ph type="title" idx="4294967295"/>
          </p:nvPr>
        </p:nvSpPr>
        <p:spPr>
          <a:xfrm>
            <a:off x="685800" y="0"/>
            <a:ext cx="7772400" cy="11430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Spectral Lines</a:t>
            </a:r>
          </a:p>
        </p:txBody>
      </p:sp>
      <p:sp>
        <p:nvSpPr>
          <p:cNvPr id="84995" name="Line 3"/>
          <p:cNvSpPr>
            <a:spLocks noChangeShapeType="1"/>
          </p:cNvSpPr>
          <p:nvPr/>
        </p:nvSpPr>
        <p:spPr bwMode="auto">
          <a:xfrm>
            <a:off x="1066800" y="5867400"/>
            <a:ext cx="350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4996" name="Line 4"/>
          <p:cNvSpPr>
            <a:spLocks noChangeShapeType="1"/>
          </p:cNvSpPr>
          <p:nvPr/>
        </p:nvSpPr>
        <p:spPr bwMode="auto">
          <a:xfrm>
            <a:off x="1066800" y="4114800"/>
            <a:ext cx="350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4997" name="Text Box 5"/>
          <p:cNvSpPr txBox="1">
            <a:spLocks noChangeArrowheads="1"/>
          </p:cNvSpPr>
          <p:nvPr/>
        </p:nvSpPr>
        <p:spPr bwMode="auto">
          <a:xfrm>
            <a:off x="533400" y="6019800"/>
            <a:ext cx="4495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FFFFFF"/>
                </a:solidFill>
                <a:effectLst/>
                <a:uLnTx/>
                <a:uFillTx/>
                <a:latin typeface="Times New Roman" pitchFamily="18" charset="0"/>
                <a:ea typeface="+mn-ea"/>
                <a:cs typeface="+mn-cs"/>
              </a:rPr>
              <a:t>atom energy levels</a:t>
            </a:r>
          </a:p>
        </p:txBody>
      </p:sp>
      <p:sp>
        <p:nvSpPr>
          <p:cNvPr id="84998" name="Text Box 6"/>
          <p:cNvSpPr txBox="1">
            <a:spLocks noChangeArrowheads="1"/>
          </p:cNvSpPr>
          <p:nvPr/>
        </p:nvSpPr>
        <p:spPr bwMode="auto">
          <a:xfrm>
            <a:off x="5029200" y="2819400"/>
            <a:ext cx="41148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FAFD00"/>
                </a:solidFill>
                <a:effectLst/>
                <a:uLnTx/>
                <a:uFillTx/>
                <a:latin typeface="Times New Roman" pitchFamily="18" charset="0"/>
                <a:ea typeface="+mn-ea"/>
                <a:cs typeface="+mn-cs"/>
              </a:rPr>
              <a:t>Heat from the flaming alcohol provides energy to move electrons to higher energy levels, or even to escape entirely (ionization)…</a:t>
            </a:r>
          </a:p>
        </p:txBody>
      </p:sp>
      <p:sp>
        <p:nvSpPr>
          <p:cNvPr id="84999" name="Line 7"/>
          <p:cNvSpPr>
            <a:spLocks noChangeShapeType="1"/>
          </p:cNvSpPr>
          <p:nvPr/>
        </p:nvSpPr>
        <p:spPr bwMode="auto">
          <a:xfrm flipV="1">
            <a:off x="1600200" y="5334000"/>
            <a:ext cx="0" cy="533400"/>
          </a:xfrm>
          <a:prstGeom prst="line">
            <a:avLst/>
          </a:prstGeom>
          <a:noFill/>
          <a:ln w="76200">
            <a:solidFill>
              <a:srgbClr val="66FF33"/>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5000" name="Text Box 8"/>
          <p:cNvSpPr txBox="1">
            <a:spLocks noChangeArrowheads="1"/>
          </p:cNvSpPr>
          <p:nvPr/>
        </p:nvSpPr>
        <p:spPr bwMode="auto">
          <a:xfrm>
            <a:off x="1676400" y="5287963"/>
            <a:ext cx="685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rPr>
              <a:t>e</a:t>
            </a:r>
            <a:r>
              <a:rPr kumimoji="0" lang="en-US" altLang="en-US" sz="3200" b="0" i="0" u="none" strike="noStrike" kern="1200" cap="none" spc="0" normalizeH="0" baseline="30000" noProof="0">
                <a:ln>
                  <a:noFill/>
                </a:ln>
                <a:solidFill>
                  <a:srgbClr val="66FF33"/>
                </a:solidFill>
                <a:effectLst/>
                <a:uLnTx/>
                <a:uFillTx/>
                <a:latin typeface="Times New Roman" pitchFamily="18" charset="0"/>
                <a:ea typeface="+mn-ea"/>
                <a:cs typeface="+mn-cs"/>
              </a:rPr>
              <a:t>-</a:t>
            </a:r>
            <a:endPar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endParaRPr>
          </a:p>
        </p:txBody>
      </p:sp>
      <p:sp>
        <p:nvSpPr>
          <p:cNvPr id="85001" name="Line 9"/>
          <p:cNvSpPr>
            <a:spLocks noChangeShapeType="1"/>
          </p:cNvSpPr>
          <p:nvPr/>
        </p:nvSpPr>
        <p:spPr bwMode="auto">
          <a:xfrm flipV="1">
            <a:off x="1600200" y="3581400"/>
            <a:ext cx="0" cy="533400"/>
          </a:xfrm>
          <a:prstGeom prst="line">
            <a:avLst/>
          </a:prstGeom>
          <a:noFill/>
          <a:ln w="76200">
            <a:solidFill>
              <a:srgbClr val="66FF33"/>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5002" name="Text Box 10"/>
          <p:cNvSpPr txBox="1">
            <a:spLocks noChangeArrowheads="1"/>
          </p:cNvSpPr>
          <p:nvPr/>
        </p:nvSpPr>
        <p:spPr bwMode="auto">
          <a:xfrm>
            <a:off x="1676400" y="3535363"/>
            <a:ext cx="685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rPr>
              <a:t>e</a:t>
            </a:r>
            <a:r>
              <a:rPr kumimoji="0" lang="en-US" altLang="en-US" sz="3200" b="0" i="0" u="none" strike="noStrike" kern="1200" cap="none" spc="0" normalizeH="0" baseline="30000" noProof="0">
                <a:ln>
                  <a:noFill/>
                </a:ln>
                <a:solidFill>
                  <a:srgbClr val="66FF33"/>
                </a:solidFill>
                <a:effectLst/>
                <a:uLnTx/>
                <a:uFillTx/>
                <a:latin typeface="Times New Roman" pitchFamily="18" charset="0"/>
                <a:ea typeface="+mn-ea"/>
                <a:cs typeface="+mn-cs"/>
              </a:rPr>
              <a:t>-</a:t>
            </a:r>
            <a:endPar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endParaRPr>
          </a:p>
        </p:txBody>
      </p:sp>
      <p:sp>
        <p:nvSpPr>
          <p:cNvPr id="85003" name="Line 11"/>
          <p:cNvSpPr>
            <a:spLocks noChangeShapeType="1"/>
          </p:cNvSpPr>
          <p:nvPr/>
        </p:nvSpPr>
        <p:spPr bwMode="auto">
          <a:xfrm>
            <a:off x="2133600" y="5303838"/>
            <a:ext cx="0" cy="533400"/>
          </a:xfrm>
          <a:prstGeom prst="line">
            <a:avLst/>
          </a:prstGeom>
          <a:noFill/>
          <a:ln w="76200">
            <a:solidFill>
              <a:srgbClr val="66FF33"/>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5004" name="Text Box 12"/>
          <p:cNvSpPr txBox="1">
            <a:spLocks noChangeArrowheads="1"/>
          </p:cNvSpPr>
          <p:nvPr/>
        </p:nvSpPr>
        <p:spPr bwMode="auto">
          <a:xfrm>
            <a:off x="2209800" y="5287963"/>
            <a:ext cx="685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rPr>
              <a:t>e</a:t>
            </a:r>
            <a:r>
              <a:rPr kumimoji="0" lang="en-US" altLang="en-US" sz="3200" b="0" i="0" u="none" strike="noStrike" kern="1200" cap="none" spc="0" normalizeH="0" baseline="30000" noProof="0">
                <a:ln>
                  <a:noFill/>
                </a:ln>
                <a:solidFill>
                  <a:srgbClr val="66FF33"/>
                </a:solidFill>
                <a:effectLst/>
                <a:uLnTx/>
                <a:uFillTx/>
                <a:latin typeface="Times New Roman" pitchFamily="18" charset="0"/>
                <a:ea typeface="+mn-ea"/>
                <a:cs typeface="+mn-cs"/>
              </a:rPr>
              <a:t>-</a:t>
            </a:r>
            <a:endPar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endParaRPr>
          </a:p>
        </p:txBody>
      </p:sp>
      <p:sp>
        <p:nvSpPr>
          <p:cNvPr id="85005" name="Rectangle 13"/>
          <p:cNvSpPr>
            <a:spLocks noChangeArrowheads="1"/>
          </p:cNvSpPr>
          <p:nvPr/>
        </p:nvSpPr>
        <p:spPr bwMode="auto">
          <a:xfrm>
            <a:off x="1066800" y="3124200"/>
            <a:ext cx="1219200" cy="1295400"/>
          </a:xfrm>
          <a:prstGeom prst="rect">
            <a:avLst/>
          </a:prstGeom>
          <a:noFill/>
          <a:ln w="5715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5006" name="AutoShape 14"/>
          <p:cNvSpPr>
            <a:spLocks noChangeArrowheads="1"/>
          </p:cNvSpPr>
          <p:nvPr/>
        </p:nvSpPr>
        <p:spPr bwMode="auto">
          <a:xfrm rot="-5400000">
            <a:off x="914400" y="2133600"/>
            <a:ext cx="1524000" cy="457200"/>
          </a:xfrm>
          <a:prstGeom prst="rightArrow">
            <a:avLst>
              <a:gd name="adj1" fmla="val 50000"/>
              <a:gd name="adj2" fmla="val 83333"/>
            </a:avLst>
          </a:prstGeom>
          <a:noFill/>
          <a:ln w="3810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custDataLst>
      <p:tags r:id="rId1"/>
    </p:custDataLst>
    <p:extLst>
      <p:ext uri="{BB962C8B-B14F-4D97-AF65-F5344CB8AC3E}">
        <p14:creationId xmlns:p14="http://schemas.microsoft.com/office/powerpoint/2010/main" val="1836584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a:xfrm>
            <a:off x="685800" y="0"/>
            <a:ext cx="7772400" cy="11430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Spectral Lines</a:t>
            </a:r>
          </a:p>
        </p:txBody>
      </p:sp>
      <p:sp>
        <p:nvSpPr>
          <p:cNvPr id="86019" name="Line 3"/>
          <p:cNvSpPr>
            <a:spLocks noChangeShapeType="1"/>
          </p:cNvSpPr>
          <p:nvPr/>
        </p:nvSpPr>
        <p:spPr bwMode="auto">
          <a:xfrm>
            <a:off x="1066800" y="5867400"/>
            <a:ext cx="350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6020" name="Line 4"/>
          <p:cNvSpPr>
            <a:spLocks noChangeShapeType="1"/>
          </p:cNvSpPr>
          <p:nvPr/>
        </p:nvSpPr>
        <p:spPr bwMode="auto">
          <a:xfrm>
            <a:off x="1066800" y="4114800"/>
            <a:ext cx="350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6021" name="Text Box 5"/>
          <p:cNvSpPr txBox="1">
            <a:spLocks noChangeArrowheads="1"/>
          </p:cNvSpPr>
          <p:nvPr/>
        </p:nvSpPr>
        <p:spPr bwMode="auto">
          <a:xfrm>
            <a:off x="533400" y="6019800"/>
            <a:ext cx="4495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FFFFFF"/>
                </a:solidFill>
                <a:effectLst/>
                <a:uLnTx/>
                <a:uFillTx/>
                <a:latin typeface="Times New Roman" pitchFamily="18" charset="0"/>
                <a:ea typeface="+mn-ea"/>
                <a:cs typeface="+mn-cs"/>
              </a:rPr>
              <a:t>atom energy levels</a:t>
            </a:r>
          </a:p>
        </p:txBody>
      </p:sp>
      <p:sp>
        <p:nvSpPr>
          <p:cNvPr id="86022" name="Text Box 6"/>
          <p:cNvSpPr txBox="1">
            <a:spLocks noChangeArrowheads="1"/>
          </p:cNvSpPr>
          <p:nvPr/>
        </p:nvSpPr>
        <p:spPr bwMode="auto">
          <a:xfrm>
            <a:off x="5029200" y="2819400"/>
            <a:ext cx="411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dirty="0">
                <a:ln>
                  <a:noFill/>
                </a:ln>
                <a:solidFill>
                  <a:srgbClr val="00FFFF"/>
                </a:solidFill>
                <a:effectLst/>
                <a:uLnTx/>
                <a:uFillTx/>
                <a:latin typeface="Times New Roman" pitchFamily="18" charset="0"/>
                <a:ea typeface="+mn-ea"/>
                <a:cs typeface="+mn-cs"/>
              </a:rPr>
              <a:t>A vacancy now exists…</a:t>
            </a:r>
          </a:p>
        </p:txBody>
      </p:sp>
      <p:sp>
        <p:nvSpPr>
          <p:cNvPr id="86023" name="Line 7"/>
          <p:cNvSpPr>
            <a:spLocks noChangeShapeType="1"/>
          </p:cNvSpPr>
          <p:nvPr/>
        </p:nvSpPr>
        <p:spPr bwMode="auto">
          <a:xfrm flipV="1">
            <a:off x="1600200" y="5334000"/>
            <a:ext cx="0" cy="533400"/>
          </a:xfrm>
          <a:prstGeom prst="line">
            <a:avLst/>
          </a:prstGeom>
          <a:noFill/>
          <a:ln w="76200">
            <a:solidFill>
              <a:srgbClr val="66FF33"/>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6024" name="Text Box 8"/>
          <p:cNvSpPr txBox="1">
            <a:spLocks noChangeArrowheads="1"/>
          </p:cNvSpPr>
          <p:nvPr/>
        </p:nvSpPr>
        <p:spPr bwMode="auto">
          <a:xfrm>
            <a:off x="1676400" y="5287963"/>
            <a:ext cx="685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rPr>
              <a:t>e</a:t>
            </a:r>
            <a:r>
              <a:rPr kumimoji="0" lang="en-US" altLang="en-US" sz="3200" b="0" i="0" u="none" strike="noStrike" kern="1200" cap="none" spc="0" normalizeH="0" baseline="30000" noProof="0">
                <a:ln>
                  <a:noFill/>
                </a:ln>
                <a:solidFill>
                  <a:srgbClr val="66FF33"/>
                </a:solidFill>
                <a:effectLst/>
                <a:uLnTx/>
                <a:uFillTx/>
                <a:latin typeface="Times New Roman" pitchFamily="18" charset="0"/>
                <a:ea typeface="+mn-ea"/>
                <a:cs typeface="+mn-cs"/>
              </a:rPr>
              <a:t>-</a:t>
            </a:r>
            <a:endPar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endParaRPr>
          </a:p>
        </p:txBody>
      </p:sp>
      <p:sp>
        <p:nvSpPr>
          <p:cNvPr id="86025" name="Line 9"/>
          <p:cNvSpPr>
            <a:spLocks noChangeShapeType="1"/>
          </p:cNvSpPr>
          <p:nvPr/>
        </p:nvSpPr>
        <p:spPr bwMode="auto">
          <a:xfrm>
            <a:off x="2133600" y="5303838"/>
            <a:ext cx="0" cy="533400"/>
          </a:xfrm>
          <a:prstGeom prst="line">
            <a:avLst/>
          </a:prstGeom>
          <a:noFill/>
          <a:ln w="76200">
            <a:solidFill>
              <a:srgbClr val="66FF33"/>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6026" name="Text Box 10"/>
          <p:cNvSpPr txBox="1">
            <a:spLocks noChangeArrowheads="1"/>
          </p:cNvSpPr>
          <p:nvPr/>
        </p:nvSpPr>
        <p:spPr bwMode="auto">
          <a:xfrm>
            <a:off x="2209800" y="5287963"/>
            <a:ext cx="685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rPr>
              <a:t>e</a:t>
            </a:r>
            <a:r>
              <a:rPr kumimoji="0" lang="en-US" altLang="en-US" sz="3200" b="0" i="0" u="none" strike="noStrike" kern="1200" cap="none" spc="0" normalizeH="0" baseline="30000" noProof="0">
                <a:ln>
                  <a:noFill/>
                </a:ln>
                <a:solidFill>
                  <a:srgbClr val="66FF33"/>
                </a:solidFill>
                <a:effectLst/>
                <a:uLnTx/>
                <a:uFillTx/>
                <a:latin typeface="Times New Roman" pitchFamily="18" charset="0"/>
                <a:ea typeface="+mn-ea"/>
                <a:cs typeface="+mn-cs"/>
              </a:rPr>
              <a:t>-</a:t>
            </a:r>
            <a:endPar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endParaRPr>
          </a:p>
        </p:txBody>
      </p:sp>
      <p:sp>
        <p:nvSpPr>
          <p:cNvPr id="86027" name="Line 11"/>
          <p:cNvSpPr>
            <a:spLocks noChangeShapeType="1"/>
          </p:cNvSpPr>
          <p:nvPr/>
        </p:nvSpPr>
        <p:spPr bwMode="auto">
          <a:xfrm flipH="1">
            <a:off x="2133600" y="3657600"/>
            <a:ext cx="2743200" cy="228600"/>
          </a:xfrm>
          <a:prstGeom prst="line">
            <a:avLst/>
          </a:prstGeom>
          <a:noFill/>
          <a:ln w="76200">
            <a:solidFill>
              <a:schemeClr val="accent1"/>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custDataLst>
      <p:tags r:id="rId1"/>
    </p:custDataLst>
    <p:extLst>
      <p:ext uri="{BB962C8B-B14F-4D97-AF65-F5344CB8AC3E}">
        <p14:creationId xmlns:p14="http://schemas.microsoft.com/office/powerpoint/2010/main" val="2365636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a:extLst>
              <a:ext uri="{FF2B5EF4-FFF2-40B4-BE49-F238E27FC236}">
                <a16:creationId xmlns:a16="http://schemas.microsoft.com/office/drawing/2014/main" id="{3D7A71D8-6B38-4C89-8323-ECEA31081B06}"/>
              </a:ext>
            </a:extLst>
          </p:cNvPr>
          <p:cNvSpPr txBox="1">
            <a:spLocks noChangeArrowheads="1"/>
          </p:cNvSpPr>
          <p:nvPr/>
        </p:nvSpPr>
        <p:spPr bwMode="auto">
          <a:xfrm>
            <a:off x="1524000" y="60960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b="1"/>
              <a:t>Quantum Theory and Atomic Structure</a:t>
            </a:r>
          </a:p>
        </p:txBody>
      </p:sp>
      <p:sp>
        <p:nvSpPr>
          <p:cNvPr id="6147" name="Text Box 3">
            <a:extLst>
              <a:ext uri="{FF2B5EF4-FFF2-40B4-BE49-F238E27FC236}">
                <a16:creationId xmlns:a16="http://schemas.microsoft.com/office/drawing/2014/main" id="{7794B54C-ECC9-4C11-86EA-C8EBA9FF48EA}"/>
              </a:ext>
            </a:extLst>
          </p:cNvPr>
          <p:cNvSpPr txBox="1">
            <a:spLocks noChangeArrowheads="1"/>
          </p:cNvSpPr>
          <p:nvPr/>
        </p:nvSpPr>
        <p:spPr bwMode="auto">
          <a:xfrm>
            <a:off x="762000" y="1625600"/>
            <a:ext cx="457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7.1  The Nature of Light</a:t>
            </a:r>
          </a:p>
        </p:txBody>
      </p:sp>
      <p:sp>
        <p:nvSpPr>
          <p:cNvPr id="6148" name="Text Box 4">
            <a:extLst>
              <a:ext uri="{FF2B5EF4-FFF2-40B4-BE49-F238E27FC236}">
                <a16:creationId xmlns:a16="http://schemas.microsoft.com/office/drawing/2014/main" id="{3E1AFDEF-9404-4F36-A945-B5C127DED04B}"/>
              </a:ext>
            </a:extLst>
          </p:cNvPr>
          <p:cNvSpPr txBox="1">
            <a:spLocks noChangeArrowheads="1"/>
          </p:cNvSpPr>
          <p:nvPr/>
        </p:nvSpPr>
        <p:spPr bwMode="auto">
          <a:xfrm>
            <a:off x="762000" y="2717800"/>
            <a:ext cx="3429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7.2  Atomic Spectra</a:t>
            </a:r>
          </a:p>
        </p:txBody>
      </p:sp>
      <p:sp>
        <p:nvSpPr>
          <p:cNvPr id="6149" name="Text Box 5">
            <a:extLst>
              <a:ext uri="{FF2B5EF4-FFF2-40B4-BE49-F238E27FC236}">
                <a16:creationId xmlns:a16="http://schemas.microsoft.com/office/drawing/2014/main" id="{2DD646B7-F466-4FC9-8543-1117E25415BF}"/>
              </a:ext>
            </a:extLst>
          </p:cNvPr>
          <p:cNvSpPr txBox="1">
            <a:spLocks noChangeArrowheads="1"/>
          </p:cNvSpPr>
          <p:nvPr/>
        </p:nvSpPr>
        <p:spPr bwMode="auto">
          <a:xfrm>
            <a:off x="762000" y="3810000"/>
            <a:ext cx="77930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7.3  The Wave-Particle Duality of Matter and Energy</a:t>
            </a:r>
          </a:p>
        </p:txBody>
      </p:sp>
      <p:sp>
        <p:nvSpPr>
          <p:cNvPr id="6150" name="Text Box 6">
            <a:extLst>
              <a:ext uri="{FF2B5EF4-FFF2-40B4-BE49-F238E27FC236}">
                <a16:creationId xmlns:a16="http://schemas.microsoft.com/office/drawing/2014/main" id="{BC25DC5D-19B8-4342-977C-8B3AF9876AB3}"/>
              </a:ext>
            </a:extLst>
          </p:cNvPr>
          <p:cNvSpPr txBox="1">
            <a:spLocks noChangeArrowheads="1"/>
          </p:cNvSpPr>
          <p:nvPr/>
        </p:nvSpPr>
        <p:spPr bwMode="auto">
          <a:xfrm>
            <a:off x="762000" y="4876800"/>
            <a:ext cx="7326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7.4  The Quantum-Mechanical Model of the Atom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685800" y="7939"/>
            <a:ext cx="7772400" cy="11430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Spectral Lines</a:t>
            </a:r>
          </a:p>
        </p:txBody>
      </p:sp>
      <p:sp>
        <p:nvSpPr>
          <p:cNvPr id="87043" name="Line 3"/>
          <p:cNvSpPr>
            <a:spLocks noChangeShapeType="1"/>
          </p:cNvSpPr>
          <p:nvPr/>
        </p:nvSpPr>
        <p:spPr bwMode="auto">
          <a:xfrm>
            <a:off x="1066800" y="5867400"/>
            <a:ext cx="350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7044" name="Line 4"/>
          <p:cNvSpPr>
            <a:spLocks noChangeShapeType="1"/>
          </p:cNvSpPr>
          <p:nvPr/>
        </p:nvSpPr>
        <p:spPr bwMode="auto">
          <a:xfrm>
            <a:off x="1066800" y="4114800"/>
            <a:ext cx="350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7045" name="Text Box 5"/>
          <p:cNvSpPr txBox="1">
            <a:spLocks noChangeArrowheads="1"/>
          </p:cNvSpPr>
          <p:nvPr/>
        </p:nvSpPr>
        <p:spPr bwMode="auto">
          <a:xfrm>
            <a:off x="533400" y="6019800"/>
            <a:ext cx="4495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FFFFFF"/>
                </a:solidFill>
                <a:effectLst/>
                <a:uLnTx/>
                <a:uFillTx/>
                <a:latin typeface="Times New Roman" pitchFamily="18" charset="0"/>
                <a:ea typeface="+mn-ea"/>
                <a:cs typeface="+mn-cs"/>
              </a:rPr>
              <a:t>atom energy levels</a:t>
            </a:r>
          </a:p>
        </p:txBody>
      </p:sp>
      <p:sp>
        <p:nvSpPr>
          <p:cNvPr id="87046" name="Text Box 6"/>
          <p:cNvSpPr txBox="1">
            <a:spLocks noChangeArrowheads="1"/>
          </p:cNvSpPr>
          <p:nvPr/>
        </p:nvSpPr>
        <p:spPr bwMode="auto">
          <a:xfrm>
            <a:off x="5029200" y="2819400"/>
            <a:ext cx="41148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FFFF00"/>
                </a:solidFill>
                <a:effectLst/>
                <a:uLnTx/>
                <a:uFillTx/>
                <a:latin typeface="Times New Roman" pitchFamily="18" charset="0"/>
                <a:ea typeface="+mn-ea"/>
                <a:cs typeface="+mn-cs"/>
              </a:rPr>
              <a:t>As an electron drops into the vacancy in a cooler region, energy is released in the form of light</a:t>
            </a:r>
          </a:p>
        </p:txBody>
      </p:sp>
      <p:sp>
        <p:nvSpPr>
          <p:cNvPr id="87047" name="Line 7"/>
          <p:cNvSpPr>
            <a:spLocks noChangeShapeType="1"/>
          </p:cNvSpPr>
          <p:nvPr/>
        </p:nvSpPr>
        <p:spPr bwMode="auto">
          <a:xfrm flipV="1">
            <a:off x="1600200" y="5334000"/>
            <a:ext cx="0" cy="533400"/>
          </a:xfrm>
          <a:prstGeom prst="line">
            <a:avLst/>
          </a:prstGeom>
          <a:noFill/>
          <a:ln w="76200">
            <a:solidFill>
              <a:srgbClr val="66FF33"/>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7048" name="Text Box 8"/>
          <p:cNvSpPr txBox="1">
            <a:spLocks noChangeArrowheads="1"/>
          </p:cNvSpPr>
          <p:nvPr/>
        </p:nvSpPr>
        <p:spPr bwMode="auto">
          <a:xfrm>
            <a:off x="1676400" y="5287963"/>
            <a:ext cx="685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rPr>
              <a:t>e</a:t>
            </a:r>
            <a:r>
              <a:rPr kumimoji="0" lang="en-US" altLang="en-US" sz="3200" b="0" i="0" u="none" strike="noStrike" kern="1200" cap="none" spc="0" normalizeH="0" baseline="30000" noProof="0">
                <a:ln>
                  <a:noFill/>
                </a:ln>
                <a:solidFill>
                  <a:srgbClr val="66FF33"/>
                </a:solidFill>
                <a:effectLst/>
                <a:uLnTx/>
                <a:uFillTx/>
                <a:latin typeface="Times New Roman" pitchFamily="18" charset="0"/>
                <a:ea typeface="+mn-ea"/>
                <a:cs typeface="+mn-cs"/>
              </a:rPr>
              <a:t>-</a:t>
            </a:r>
            <a:endPar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endParaRPr>
          </a:p>
        </p:txBody>
      </p:sp>
      <p:sp>
        <p:nvSpPr>
          <p:cNvPr id="87049" name="Line 9"/>
          <p:cNvSpPr>
            <a:spLocks noChangeShapeType="1"/>
          </p:cNvSpPr>
          <p:nvPr/>
        </p:nvSpPr>
        <p:spPr bwMode="auto">
          <a:xfrm>
            <a:off x="2133600" y="5303838"/>
            <a:ext cx="0" cy="533400"/>
          </a:xfrm>
          <a:prstGeom prst="line">
            <a:avLst/>
          </a:prstGeom>
          <a:noFill/>
          <a:ln w="76200">
            <a:solidFill>
              <a:srgbClr val="66FF33"/>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7050" name="Text Box 10"/>
          <p:cNvSpPr txBox="1">
            <a:spLocks noChangeArrowheads="1"/>
          </p:cNvSpPr>
          <p:nvPr/>
        </p:nvSpPr>
        <p:spPr bwMode="auto">
          <a:xfrm>
            <a:off x="2209800" y="5287963"/>
            <a:ext cx="685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rPr>
              <a:t>e</a:t>
            </a:r>
            <a:r>
              <a:rPr kumimoji="0" lang="en-US" altLang="en-US" sz="3200" b="0" i="0" u="none" strike="noStrike" kern="1200" cap="none" spc="0" normalizeH="0" baseline="30000" noProof="0">
                <a:ln>
                  <a:noFill/>
                </a:ln>
                <a:solidFill>
                  <a:srgbClr val="66FF33"/>
                </a:solidFill>
                <a:effectLst/>
                <a:uLnTx/>
                <a:uFillTx/>
                <a:latin typeface="Times New Roman" pitchFamily="18" charset="0"/>
                <a:ea typeface="+mn-ea"/>
                <a:cs typeface="+mn-cs"/>
              </a:rPr>
              <a:t>-</a:t>
            </a:r>
            <a:endPar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endParaRPr>
          </a:p>
        </p:txBody>
      </p:sp>
      <p:sp>
        <p:nvSpPr>
          <p:cNvPr id="87051" name="Line 11"/>
          <p:cNvSpPr>
            <a:spLocks noChangeShapeType="1"/>
          </p:cNvSpPr>
          <p:nvPr/>
        </p:nvSpPr>
        <p:spPr bwMode="auto">
          <a:xfrm flipV="1">
            <a:off x="1676400" y="1798638"/>
            <a:ext cx="0" cy="533400"/>
          </a:xfrm>
          <a:prstGeom prst="line">
            <a:avLst/>
          </a:prstGeom>
          <a:noFill/>
          <a:ln w="76200">
            <a:solidFill>
              <a:srgbClr val="66FF33"/>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7052" name="Text Box 12"/>
          <p:cNvSpPr txBox="1">
            <a:spLocks noChangeArrowheads="1"/>
          </p:cNvSpPr>
          <p:nvPr/>
        </p:nvSpPr>
        <p:spPr bwMode="auto">
          <a:xfrm>
            <a:off x="1752600" y="1752600"/>
            <a:ext cx="685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rPr>
              <a:t>e</a:t>
            </a:r>
            <a:r>
              <a:rPr kumimoji="0" lang="en-US" altLang="en-US" sz="3200" b="0" i="0" u="none" strike="noStrike" kern="1200" cap="none" spc="0" normalizeH="0" baseline="30000" noProof="0">
                <a:ln>
                  <a:noFill/>
                </a:ln>
                <a:solidFill>
                  <a:srgbClr val="66FF33"/>
                </a:solidFill>
                <a:effectLst/>
                <a:uLnTx/>
                <a:uFillTx/>
                <a:latin typeface="Times New Roman" pitchFamily="18" charset="0"/>
                <a:ea typeface="+mn-ea"/>
                <a:cs typeface="+mn-cs"/>
              </a:rPr>
              <a:t>-</a:t>
            </a:r>
            <a:endPar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endParaRPr>
          </a:p>
        </p:txBody>
      </p:sp>
      <p:sp>
        <p:nvSpPr>
          <p:cNvPr id="87053" name="Rectangle 13"/>
          <p:cNvSpPr>
            <a:spLocks noChangeArrowheads="1"/>
          </p:cNvSpPr>
          <p:nvPr/>
        </p:nvSpPr>
        <p:spPr bwMode="auto">
          <a:xfrm>
            <a:off x="1219200" y="1676400"/>
            <a:ext cx="1066800" cy="838200"/>
          </a:xfrm>
          <a:prstGeom prst="rect">
            <a:avLst/>
          </a:prstGeom>
          <a:noFill/>
          <a:ln w="38100">
            <a:solidFill>
              <a:srgbClr val="FF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200" b="0" i="0" u="none" strike="noStrike" kern="1200" cap="none" spc="0" normalizeH="0" baseline="0" noProof="0">
              <a:ln>
                <a:noFill/>
              </a:ln>
              <a:solidFill>
                <a:srgbClr val="FFFF00"/>
              </a:solidFill>
              <a:effectLst/>
              <a:uLnTx/>
              <a:uFillTx/>
              <a:latin typeface="Times New Roman" pitchFamily="18" charset="0"/>
              <a:ea typeface="+mn-ea"/>
              <a:cs typeface="+mn-cs"/>
            </a:endParaRPr>
          </a:p>
        </p:txBody>
      </p:sp>
      <p:sp>
        <p:nvSpPr>
          <p:cNvPr id="87054" name="AutoShape 14"/>
          <p:cNvSpPr>
            <a:spLocks noChangeArrowheads="1"/>
          </p:cNvSpPr>
          <p:nvPr/>
        </p:nvSpPr>
        <p:spPr bwMode="auto">
          <a:xfrm>
            <a:off x="1447800" y="2514600"/>
            <a:ext cx="533400" cy="1066800"/>
          </a:xfrm>
          <a:prstGeom prst="downArrow">
            <a:avLst>
              <a:gd name="adj1" fmla="val 50000"/>
              <a:gd name="adj2" fmla="val 50000"/>
            </a:avLst>
          </a:prstGeom>
          <a:noFill/>
          <a:ln w="38100">
            <a:solidFill>
              <a:srgbClr val="FF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custDataLst>
      <p:tags r:id="rId1"/>
    </p:custDataLst>
    <p:extLst>
      <p:ext uri="{BB962C8B-B14F-4D97-AF65-F5344CB8AC3E}">
        <p14:creationId xmlns:p14="http://schemas.microsoft.com/office/powerpoint/2010/main" val="438002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a:xfrm>
            <a:off x="685800" y="9638"/>
            <a:ext cx="7772400" cy="11430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Spectral Lines</a:t>
            </a:r>
          </a:p>
        </p:txBody>
      </p:sp>
      <p:sp>
        <p:nvSpPr>
          <p:cNvPr id="88067" name="Line 3"/>
          <p:cNvSpPr>
            <a:spLocks noChangeShapeType="1"/>
          </p:cNvSpPr>
          <p:nvPr/>
        </p:nvSpPr>
        <p:spPr bwMode="auto">
          <a:xfrm>
            <a:off x="1066800" y="5867400"/>
            <a:ext cx="350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8068" name="Line 4"/>
          <p:cNvSpPr>
            <a:spLocks noChangeShapeType="1"/>
          </p:cNvSpPr>
          <p:nvPr/>
        </p:nvSpPr>
        <p:spPr bwMode="auto">
          <a:xfrm>
            <a:off x="1066800" y="4114800"/>
            <a:ext cx="350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8069" name="Text Box 5"/>
          <p:cNvSpPr txBox="1">
            <a:spLocks noChangeArrowheads="1"/>
          </p:cNvSpPr>
          <p:nvPr/>
        </p:nvSpPr>
        <p:spPr bwMode="auto">
          <a:xfrm>
            <a:off x="533400" y="6019800"/>
            <a:ext cx="4495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FFFFFF"/>
                </a:solidFill>
                <a:effectLst/>
                <a:uLnTx/>
                <a:uFillTx/>
                <a:latin typeface="Times New Roman" pitchFamily="18" charset="0"/>
                <a:ea typeface="+mn-ea"/>
                <a:cs typeface="+mn-cs"/>
              </a:rPr>
              <a:t>atom energy levels</a:t>
            </a:r>
          </a:p>
        </p:txBody>
      </p:sp>
      <p:sp>
        <p:nvSpPr>
          <p:cNvPr id="88070" name="Text Box 6"/>
          <p:cNvSpPr txBox="1">
            <a:spLocks noChangeArrowheads="1"/>
          </p:cNvSpPr>
          <p:nvPr/>
        </p:nvSpPr>
        <p:spPr bwMode="auto">
          <a:xfrm>
            <a:off x="5029200" y="2819400"/>
            <a:ext cx="411480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FFFF00"/>
                </a:solidFill>
                <a:effectLst/>
                <a:uLnTx/>
                <a:uFillTx/>
                <a:latin typeface="Times New Roman" pitchFamily="18" charset="0"/>
                <a:ea typeface="+mn-ea"/>
                <a:cs typeface="+mn-cs"/>
              </a:rPr>
              <a:t>As an electron drops into the vacancy in a cooler region, energy is released in the form of light</a:t>
            </a:r>
          </a:p>
        </p:txBody>
      </p:sp>
      <p:sp>
        <p:nvSpPr>
          <p:cNvPr id="88071" name="Line 7"/>
          <p:cNvSpPr>
            <a:spLocks noChangeShapeType="1"/>
          </p:cNvSpPr>
          <p:nvPr/>
        </p:nvSpPr>
        <p:spPr bwMode="auto">
          <a:xfrm flipV="1">
            <a:off x="1600200" y="5334000"/>
            <a:ext cx="0" cy="533400"/>
          </a:xfrm>
          <a:prstGeom prst="line">
            <a:avLst/>
          </a:prstGeom>
          <a:noFill/>
          <a:ln w="76200">
            <a:solidFill>
              <a:srgbClr val="66FF33"/>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8072" name="Text Box 8"/>
          <p:cNvSpPr txBox="1">
            <a:spLocks noChangeArrowheads="1"/>
          </p:cNvSpPr>
          <p:nvPr/>
        </p:nvSpPr>
        <p:spPr bwMode="auto">
          <a:xfrm>
            <a:off x="1676400" y="5287963"/>
            <a:ext cx="685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rPr>
              <a:t>e</a:t>
            </a:r>
            <a:r>
              <a:rPr kumimoji="0" lang="en-US" altLang="en-US" sz="3200" b="0" i="0" u="none" strike="noStrike" kern="1200" cap="none" spc="0" normalizeH="0" baseline="30000" noProof="0">
                <a:ln>
                  <a:noFill/>
                </a:ln>
                <a:solidFill>
                  <a:srgbClr val="66FF33"/>
                </a:solidFill>
                <a:effectLst/>
                <a:uLnTx/>
                <a:uFillTx/>
                <a:latin typeface="Times New Roman" pitchFamily="18" charset="0"/>
                <a:ea typeface="+mn-ea"/>
                <a:cs typeface="+mn-cs"/>
              </a:rPr>
              <a:t>-</a:t>
            </a:r>
            <a:endPar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endParaRPr>
          </a:p>
        </p:txBody>
      </p:sp>
      <p:sp>
        <p:nvSpPr>
          <p:cNvPr id="88073" name="Line 9"/>
          <p:cNvSpPr>
            <a:spLocks noChangeShapeType="1"/>
          </p:cNvSpPr>
          <p:nvPr/>
        </p:nvSpPr>
        <p:spPr bwMode="auto">
          <a:xfrm>
            <a:off x="2133600" y="5303838"/>
            <a:ext cx="0" cy="533400"/>
          </a:xfrm>
          <a:prstGeom prst="line">
            <a:avLst/>
          </a:prstGeom>
          <a:noFill/>
          <a:ln w="76200">
            <a:solidFill>
              <a:srgbClr val="66FF33"/>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8074" name="Text Box 10"/>
          <p:cNvSpPr txBox="1">
            <a:spLocks noChangeArrowheads="1"/>
          </p:cNvSpPr>
          <p:nvPr/>
        </p:nvSpPr>
        <p:spPr bwMode="auto">
          <a:xfrm>
            <a:off x="2209800" y="5287963"/>
            <a:ext cx="685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rPr>
              <a:t>e</a:t>
            </a:r>
            <a:r>
              <a:rPr kumimoji="0" lang="en-US" altLang="en-US" sz="3200" b="0" i="0" u="none" strike="noStrike" kern="1200" cap="none" spc="0" normalizeH="0" baseline="30000" noProof="0">
                <a:ln>
                  <a:noFill/>
                </a:ln>
                <a:solidFill>
                  <a:srgbClr val="66FF33"/>
                </a:solidFill>
                <a:effectLst/>
                <a:uLnTx/>
                <a:uFillTx/>
                <a:latin typeface="Times New Roman" pitchFamily="18" charset="0"/>
                <a:ea typeface="+mn-ea"/>
                <a:cs typeface="+mn-cs"/>
              </a:rPr>
              <a:t>-</a:t>
            </a:r>
            <a:endPar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endParaRPr>
          </a:p>
        </p:txBody>
      </p:sp>
      <p:sp>
        <p:nvSpPr>
          <p:cNvPr id="88075" name="AutoShape 11"/>
          <p:cNvSpPr>
            <a:spLocks noChangeArrowheads="1"/>
          </p:cNvSpPr>
          <p:nvPr/>
        </p:nvSpPr>
        <p:spPr bwMode="auto">
          <a:xfrm>
            <a:off x="0" y="1524000"/>
            <a:ext cx="1447800" cy="1524000"/>
          </a:xfrm>
          <a:prstGeom prst="lightningBolt">
            <a:avLst/>
          </a:prstGeom>
          <a:solidFill>
            <a:srgbClr val="FF00FF"/>
          </a:solidFill>
          <a:ln w="12700">
            <a:solidFill>
              <a:schemeClr val="tx1"/>
            </a:solidFill>
            <a:miter lim="800000"/>
            <a:headEnd type="none" w="sm" len="sm"/>
            <a:tailEnd type="none" w="sm" len="sm"/>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8076" name="Line 12"/>
          <p:cNvSpPr>
            <a:spLocks noChangeShapeType="1"/>
          </p:cNvSpPr>
          <p:nvPr/>
        </p:nvSpPr>
        <p:spPr bwMode="auto">
          <a:xfrm flipV="1">
            <a:off x="1676400" y="1798638"/>
            <a:ext cx="0" cy="533400"/>
          </a:xfrm>
          <a:prstGeom prst="line">
            <a:avLst/>
          </a:prstGeom>
          <a:noFill/>
          <a:ln w="76200">
            <a:solidFill>
              <a:srgbClr val="66FF33"/>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8077" name="Text Box 13"/>
          <p:cNvSpPr txBox="1">
            <a:spLocks noChangeArrowheads="1"/>
          </p:cNvSpPr>
          <p:nvPr/>
        </p:nvSpPr>
        <p:spPr bwMode="auto">
          <a:xfrm>
            <a:off x="1752600" y="1752600"/>
            <a:ext cx="685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rPr>
              <a:t>e</a:t>
            </a:r>
            <a:r>
              <a:rPr kumimoji="0" lang="en-US" altLang="en-US" sz="3200" b="0" i="0" u="none" strike="noStrike" kern="1200" cap="none" spc="0" normalizeH="0" baseline="30000" noProof="0">
                <a:ln>
                  <a:noFill/>
                </a:ln>
                <a:solidFill>
                  <a:srgbClr val="66FF33"/>
                </a:solidFill>
                <a:effectLst/>
                <a:uLnTx/>
                <a:uFillTx/>
                <a:latin typeface="Times New Roman" pitchFamily="18" charset="0"/>
                <a:ea typeface="+mn-ea"/>
                <a:cs typeface="+mn-cs"/>
              </a:rPr>
              <a:t>-</a:t>
            </a:r>
            <a:endPar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endParaRPr>
          </a:p>
        </p:txBody>
      </p:sp>
      <p:sp>
        <p:nvSpPr>
          <p:cNvPr id="88078" name="Rectangle 14"/>
          <p:cNvSpPr>
            <a:spLocks noChangeArrowheads="1"/>
          </p:cNvSpPr>
          <p:nvPr/>
        </p:nvSpPr>
        <p:spPr bwMode="auto">
          <a:xfrm>
            <a:off x="1219200" y="1676400"/>
            <a:ext cx="1066800" cy="838200"/>
          </a:xfrm>
          <a:prstGeom prst="rect">
            <a:avLst/>
          </a:prstGeom>
          <a:noFill/>
          <a:ln w="38100">
            <a:solidFill>
              <a:srgbClr val="FF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200" b="0" i="0" u="none" strike="noStrike" kern="1200" cap="none" spc="0" normalizeH="0" baseline="0" noProof="0">
              <a:ln>
                <a:noFill/>
              </a:ln>
              <a:solidFill>
                <a:srgbClr val="FFFF00"/>
              </a:solidFill>
              <a:effectLst/>
              <a:uLnTx/>
              <a:uFillTx/>
              <a:latin typeface="Times New Roman" pitchFamily="18" charset="0"/>
              <a:ea typeface="+mn-ea"/>
              <a:cs typeface="+mn-cs"/>
            </a:endParaRPr>
          </a:p>
        </p:txBody>
      </p:sp>
      <p:sp>
        <p:nvSpPr>
          <p:cNvPr id="88079" name="AutoShape 15"/>
          <p:cNvSpPr>
            <a:spLocks noChangeArrowheads="1"/>
          </p:cNvSpPr>
          <p:nvPr/>
        </p:nvSpPr>
        <p:spPr bwMode="auto">
          <a:xfrm>
            <a:off x="1447800" y="2514600"/>
            <a:ext cx="533400" cy="1066800"/>
          </a:xfrm>
          <a:prstGeom prst="downArrow">
            <a:avLst>
              <a:gd name="adj1" fmla="val 50000"/>
              <a:gd name="adj2" fmla="val 50000"/>
            </a:avLst>
          </a:prstGeom>
          <a:noFill/>
          <a:ln w="38100">
            <a:solidFill>
              <a:srgbClr val="FF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custDataLst>
      <p:tags r:id="rId1"/>
    </p:custDataLst>
    <p:extLst>
      <p:ext uri="{BB962C8B-B14F-4D97-AF65-F5344CB8AC3E}">
        <p14:creationId xmlns:p14="http://schemas.microsoft.com/office/powerpoint/2010/main" val="156621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0" name="Rectangle 2"/>
          <p:cNvSpPr>
            <a:spLocks noGrp="1" noChangeArrowheads="1"/>
          </p:cNvSpPr>
          <p:nvPr>
            <p:ph type="title" idx="4294967295"/>
          </p:nvPr>
        </p:nvSpPr>
        <p:spPr>
          <a:xfrm>
            <a:off x="685800" y="0"/>
            <a:ext cx="7772400" cy="11430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Spectral Lines</a:t>
            </a:r>
          </a:p>
        </p:txBody>
      </p:sp>
      <p:sp>
        <p:nvSpPr>
          <p:cNvPr id="89091" name="Line 3"/>
          <p:cNvSpPr>
            <a:spLocks noChangeShapeType="1"/>
          </p:cNvSpPr>
          <p:nvPr/>
        </p:nvSpPr>
        <p:spPr bwMode="auto">
          <a:xfrm>
            <a:off x="1066800" y="5867400"/>
            <a:ext cx="350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9092" name="Line 4"/>
          <p:cNvSpPr>
            <a:spLocks noChangeShapeType="1"/>
          </p:cNvSpPr>
          <p:nvPr/>
        </p:nvSpPr>
        <p:spPr bwMode="auto">
          <a:xfrm>
            <a:off x="1066800" y="4114800"/>
            <a:ext cx="350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9093" name="Text Box 5"/>
          <p:cNvSpPr txBox="1">
            <a:spLocks noChangeArrowheads="1"/>
          </p:cNvSpPr>
          <p:nvPr/>
        </p:nvSpPr>
        <p:spPr bwMode="auto">
          <a:xfrm>
            <a:off x="533400" y="6019800"/>
            <a:ext cx="4495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FFFFFF"/>
                </a:solidFill>
                <a:effectLst/>
                <a:uLnTx/>
                <a:uFillTx/>
                <a:latin typeface="Times New Roman" pitchFamily="18" charset="0"/>
                <a:ea typeface="+mn-ea"/>
                <a:cs typeface="+mn-cs"/>
              </a:rPr>
              <a:t>atom energy levels</a:t>
            </a:r>
          </a:p>
        </p:txBody>
      </p:sp>
      <p:sp>
        <p:nvSpPr>
          <p:cNvPr id="89094" name="Text Box 6"/>
          <p:cNvSpPr txBox="1">
            <a:spLocks noChangeArrowheads="1"/>
          </p:cNvSpPr>
          <p:nvPr/>
        </p:nvSpPr>
        <p:spPr bwMode="auto">
          <a:xfrm>
            <a:off x="5029200" y="2819400"/>
            <a:ext cx="4114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FFFFFF"/>
                </a:solidFill>
                <a:effectLst/>
                <a:uLnTx/>
                <a:uFillTx/>
                <a:latin typeface="Times New Roman" pitchFamily="18" charset="0"/>
                <a:ea typeface="+mn-ea"/>
                <a:cs typeface="+mn-cs"/>
              </a:rPr>
              <a:t>The atom is now back to its </a:t>
            </a:r>
            <a:r>
              <a:rPr kumimoji="0" lang="en-US" altLang="en-US" sz="3200" b="0" i="0" u="none" strike="noStrike" kern="1200" cap="none" spc="0" normalizeH="0" baseline="0" noProof="0">
                <a:ln>
                  <a:noFill/>
                </a:ln>
                <a:solidFill>
                  <a:srgbClr val="00FFFF"/>
                </a:solidFill>
                <a:effectLst/>
                <a:uLnTx/>
                <a:uFillTx/>
                <a:latin typeface="Times New Roman" pitchFamily="18" charset="0"/>
                <a:ea typeface="+mn-ea"/>
                <a:cs typeface="+mn-cs"/>
              </a:rPr>
              <a:t>ground state</a:t>
            </a:r>
          </a:p>
        </p:txBody>
      </p:sp>
      <p:sp>
        <p:nvSpPr>
          <p:cNvPr id="89095" name="Line 7"/>
          <p:cNvSpPr>
            <a:spLocks noChangeShapeType="1"/>
          </p:cNvSpPr>
          <p:nvPr/>
        </p:nvSpPr>
        <p:spPr bwMode="auto">
          <a:xfrm flipV="1">
            <a:off x="1600200" y="5334000"/>
            <a:ext cx="0" cy="533400"/>
          </a:xfrm>
          <a:prstGeom prst="line">
            <a:avLst/>
          </a:prstGeom>
          <a:noFill/>
          <a:ln w="76200">
            <a:solidFill>
              <a:srgbClr val="66FF33"/>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9096" name="Text Box 8"/>
          <p:cNvSpPr txBox="1">
            <a:spLocks noChangeArrowheads="1"/>
          </p:cNvSpPr>
          <p:nvPr/>
        </p:nvSpPr>
        <p:spPr bwMode="auto">
          <a:xfrm>
            <a:off x="1676400" y="5287963"/>
            <a:ext cx="685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rPr>
              <a:t>e</a:t>
            </a:r>
            <a:r>
              <a:rPr kumimoji="0" lang="en-US" altLang="en-US" sz="3200" b="0" i="0" u="none" strike="noStrike" kern="1200" cap="none" spc="0" normalizeH="0" baseline="30000" noProof="0">
                <a:ln>
                  <a:noFill/>
                </a:ln>
                <a:solidFill>
                  <a:srgbClr val="66FF33"/>
                </a:solidFill>
                <a:effectLst/>
                <a:uLnTx/>
                <a:uFillTx/>
                <a:latin typeface="Times New Roman" pitchFamily="18" charset="0"/>
                <a:ea typeface="+mn-ea"/>
                <a:cs typeface="+mn-cs"/>
              </a:rPr>
              <a:t>-</a:t>
            </a:r>
            <a:endPar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endParaRPr>
          </a:p>
        </p:txBody>
      </p:sp>
      <p:sp>
        <p:nvSpPr>
          <p:cNvPr id="89097" name="Line 9"/>
          <p:cNvSpPr>
            <a:spLocks noChangeShapeType="1"/>
          </p:cNvSpPr>
          <p:nvPr/>
        </p:nvSpPr>
        <p:spPr bwMode="auto">
          <a:xfrm flipV="1">
            <a:off x="1600200" y="3581400"/>
            <a:ext cx="0" cy="533400"/>
          </a:xfrm>
          <a:prstGeom prst="line">
            <a:avLst/>
          </a:prstGeom>
          <a:noFill/>
          <a:ln w="76200">
            <a:solidFill>
              <a:srgbClr val="66FF33"/>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9098" name="Text Box 10"/>
          <p:cNvSpPr txBox="1">
            <a:spLocks noChangeArrowheads="1"/>
          </p:cNvSpPr>
          <p:nvPr/>
        </p:nvSpPr>
        <p:spPr bwMode="auto">
          <a:xfrm>
            <a:off x="1676400" y="3535363"/>
            <a:ext cx="685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rPr>
              <a:t>e</a:t>
            </a:r>
            <a:r>
              <a:rPr kumimoji="0" lang="en-US" altLang="en-US" sz="3200" b="0" i="0" u="none" strike="noStrike" kern="1200" cap="none" spc="0" normalizeH="0" baseline="30000" noProof="0">
                <a:ln>
                  <a:noFill/>
                </a:ln>
                <a:solidFill>
                  <a:srgbClr val="66FF33"/>
                </a:solidFill>
                <a:effectLst/>
                <a:uLnTx/>
                <a:uFillTx/>
                <a:latin typeface="Times New Roman" pitchFamily="18" charset="0"/>
                <a:ea typeface="+mn-ea"/>
                <a:cs typeface="+mn-cs"/>
              </a:rPr>
              <a:t>-</a:t>
            </a:r>
            <a:endPar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endParaRPr>
          </a:p>
        </p:txBody>
      </p:sp>
      <p:sp>
        <p:nvSpPr>
          <p:cNvPr id="89099" name="Line 11"/>
          <p:cNvSpPr>
            <a:spLocks noChangeShapeType="1"/>
          </p:cNvSpPr>
          <p:nvPr/>
        </p:nvSpPr>
        <p:spPr bwMode="auto">
          <a:xfrm>
            <a:off x="2133600" y="5303838"/>
            <a:ext cx="0" cy="533400"/>
          </a:xfrm>
          <a:prstGeom prst="line">
            <a:avLst/>
          </a:prstGeom>
          <a:noFill/>
          <a:ln w="76200">
            <a:solidFill>
              <a:srgbClr val="66FF33"/>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9100" name="Text Box 12"/>
          <p:cNvSpPr txBox="1">
            <a:spLocks noChangeArrowheads="1"/>
          </p:cNvSpPr>
          <p:nvPr/>
        </p:nvSpPr>
        <p:spPr bwMode="auto">
          <a:xfrm>
            <a:off x="2209800" y="5287963"/>
            <a:ext cx="685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rPr>
              <a:t>e</a:t>
            </a:r>
            <a:r>
              <a:rPr kumimoji="0" lang="en-US" altLang="en-US" sz="3200" b="0" i="0" u="none" strike="noStrike" kern="1200" cap="none" spc="0" normalizeH="0" baseline="30000" noProof="0">
                <a:ln>
                  <a:noFill/>
                </a:ln>
                <a:solidFill>
                  <a:srgbClr val="66FF33"/>
                </a:solidFill>
                <a:effectLst/>
                <a:uLnTx/>
                <a:uFillTx/>
                <a:latin typeface="Times New Roman" pitchFamily="18" charset="0"/>
                <a:ea typeface="+mn-ea"/>
                <a:cs typeface="+mn-cs"/>
              </a:rPr>
              <a:t>-</a:t>
            </a:r>
            <a:endParaRPr kumimoji="0" lang="en-US" altLang="en-US" sz="3200" b="0" i="0" u="none" strike="noStrike" kern="1200" cap="none" spc="0" normalizeH="0" baseline="0" noProof="0">
              <a:ln>
                <a:noFill/>
              </a:ln>
              <a:solidFill>
                <a:srgbClr val="66FF33"/>
              </a:solidFill>
              <a:effectLst/>
              <a:uLnTx/>
              <a:uFillTx/>
              <a:latin typeface="Times New Roman" pitchFamily="18" charset="0"/>
              <a:ea typeface="+mn-ea"/>
              <a:cs typeface="+mn-cs"/>
            </a:endParaRPr>
          </a:p>
        </p:txBody>
      </p:sp>
    </p:spTree>
    <p:custDataLst>
      <p:tags r:id="rId1"/>
    </p:custDataLst>
    <p:extLst>
      <p:ext uri="{BB962C8B-B14F-4D97-AF65-F5344CB8AC3E}">
        <p14:creationId xmlns:p14="http://schemas.microsoft.com/office/powerpoint/2010/main" val="2936879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4294967295"/>
          </p:nvPr>
        </p:nvSpPr>
        <p:spPr>
          <a:xfrm>
            <a:off x="6553200" y="6356350"/>
            <a:ext cx="2133600" cy="365125"/>
          </a:xfrm>
          <a:prstGeom prst="rect">
            <a:avLst/>
          </a:prstGeom>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F3C5D71B-E15F-40CE-8495-C09B9FB03463}" type="slidenum">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pic>
        <p:nvPicPr>
          <p:cNvPr id="1843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0" y="4179888"/>
            <a:ext cx="9144000" cy="2678112"/>
            <a:chOff x="336" y="2633"/>
            <a:chExt cx="4992" cy="1315"/>
          </a:xfrm>
        </p:grpSpPr>
        <p:sp>
          <p:nvSpPr>
            <p:cNvPr id="18437" name="Text Box 7"/>
            <p:cNvSpPr txBox="1">
              <a:spLocks noChangeArrowheads="1"/>
            </p:cNvSpPr>
            <p:nvPr/>
          </p:nvSpPr>
          <p:spPr bwMode="auto">
            <a:xfrm>
              <a:off x="631" y="2633"/>
              <a:ext cx="451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Line Emission Spectrum of Hydrogen Atoms</a:t>
              </a:r>
            </a:p>
          </p:txBody>
        </p:sp>
        <p:pic>
          <p:nvPicPr>
            <p:cNvPr id="1843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 y="2928"/>
              <a:ext cx="4992" cy="1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645047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Rectangle 2"/>
          <p:cNvSpPr>
            <a:spLocks noGrp="1" noChangeArrowheads="1"/>
          </p:cNvSpPr>
          <p:nvPr>
            <p:ph type="title" idx="4294967295"/>
          </p:nvPr>
        </p:nvSpPr>
        <p:spPr>
          <a:xfrm>
            <a:off x="685800" y="-228600"/>
            <a:ext cx="7772400" cy="11430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Spectral Lines</a:t>
            </a:r>
          </a:p>
        </p:txBody>
      </p:sp>
      <p:sp>
        <p:nvSpPr>
          <p:cNvPr id="91139" name="Rectangle 3"/>
          <p:cNvSpPr>
            <a:spLocks noGrp="1" noChangeArrowheads="1"/>
          </p:cNvSpPr>
          <p:nvPr>
            <p:ph type="body" idx="4294967295"/>
          </p:nvPr>
        </p:nvSpPr>
        <p:spPr>
          <a:xfrm>
            <a:off x="685800" y="762000"/>
            <a:ext cx="7772400" cy="4114800"/>
          </a:xfrm>
        </p:spPr>
        <p:txBody>
          <a:bodyPr/>
          <a:lstStyle/>
          <a:p>
            <a:r>
              <a:rPr lang="en-US" altLang="en-US" dirty="0"/>
              <a:t>Lithium’s fuchsia flame emission spectrum</a:t>
            </a:r>
          </a:p>
        </p:txBody>
      </p:sp>
      <p:grpSp>
        <p:nvGrpSpPr>
          <p:cNvPr id="2" name="Group 1">
            <a:extLst>
              <a:ext uri="{FF2B5EF4-FFF2-40B4-BE49-F238E27FC236}">
                <a16:creationId xmlns:a16="http://schemas.microsoft.com/office/drawing/2014/main" id="{437360D6-CE98-4C6F-850F-60391B555F12}"/>
              </a:ext>
            </a:extLst>
          </p:cNvPr>
          <p:cNvGrpSpPr/>
          <p:nvPr/>
        </p:nvGrpSpPr>
        <p:grpSpPr>
          <a:xfrm>
            <a:off x="966788" y="4924425"/>
            <a:ext cx="7210425" cy="1400175"/>
            <a:chOff x="966788" y="4924425"/>
            <a:chExt cx="7210425" cy="1400175"/>
          </a:xfrm>
        </p:grpSpPr>
        <p:pic>
          <p:nvPicPr>
            <p:cNvPr id="91140" name="Picture 9" descr="L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788" y="5381625"/>
              <a:ext cx="72104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Text Box 12"/>
            <p:cNvSpPr txBox="1">
              <a:spLocks noChangeArrowheads="1"/>
            </p:cNvSpPr>
            <p:nvPr/>
          </p:nvSpPr>
          <p:spPr bwMode="auto">
            <a:xfrm>
              <a:off x="3429000" y="4924425"/>
              <a:ext cx="228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dirty="0">
                  <a:ln>
                    <a:noFill/>
                  </a:ln>
                  <a:solidFill>
                    <a:srgbClr val="FFFFFF"/>
                  </a:solidFill>
                  <a:effectLst/>
                  <a:uLnTx/>
                  <a:uFillTx/>
                  <a:latin typeface="Arial" charset="0"/>
                  <a:ea typeface="+mn-ea"/>
                  <a:cs typeface="+mn-cs"/>
                </a:rPr>
                <a:t>Lithium</a:t>
              </a:r>
            </a:p>
          </p:txBody>
        </p:sp>
      </p:grpSp>
    </p:spTree>
    <p:extLst>
      <p:ext uri="{BB962C8B-B14F-4D97-AF65-F5344CB8AC3E}">
        <p14:creationId xmlns:p14="http://schemas.microsoft.com/office/powerpoint/2010/main" val="350456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685800" y="-228600"/>
            <a:ext cx="7772400" cy="11430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Spectral Lines</a:t>
            </a:r>
          </a:p>
        </p:txBody>
      </p:sp>
      <p:sp>
        <p:nvSpPr>
          <p:cNvPr id="92163" name="Rectangle 3"/>
          <p:cNvSpPr>
            <a:spLocks noGrp="1" noChangeArrowheads="1"/>
          </p:cNvSpPr>
          <p:nvPr>
            <p:ph type="body" idx="4294967295"/>
          </p:nvPr>
        </p:nvSpPr>
        <p:spPr>
          <a:xfrm>
            <a:off x="685800" y="762000"/>
            <a:ext cx="7772400" cy="4114800"/>
          </a:xfrm>
        </p:spPr>
        <p:txBody>
          <a:bodyPr/>
          <a:lstStyle/>
          <a:p>
            <a:r>
              <a:rPr lang="en-US" altLang="en-US" dirty="0"/>
              <a:t>Lithium’s fuchsia flame emission spectrum</a:t>
            </a:r>
          </a:p>
          <a:p>
            <a:r>
              <a:rPr lang="en-US" altLang="en-US" dirty="0"/>
              <a:t>Sharp lines at </a:t>
            </a:r>
            <a:r>
              <a:rPr lang="en-US" altLang="en-US" dirty="0">
                <a:solidFill>
                  <a:srgbClr val="0066FF"/>
                </a:solidFill>
              </a:rPr>
              <a:t>427</a:t>
            </a:r>
            <a:r>
              <a:rPr lang="en-US" altLang="en-US" dirty="0"/>
              <a:t> and </a:t>
            </a:r>
            <a:r>
              <a:rPr lang="en-US" altLang="en-US" dirty="0">
                <a:solidFill>
                  <a:srgbClr val="66FF33"/>
                </a:solidFill>
              </a:rPr>
              <a:t>497</a:t>
            </a:r>
            <a:r>
              <a:rPr lang="en-US" altLang="en-US" dirty="0"/>
              <a:t> nm</a:t>
            </a:r>
          </a:p>
        </p:txBody>
      </p:sp>
      <p:pic>
        <p:nvPicPr>
          <p:cNvPr id="92164" name="Picture 9" descr="L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788" y="5381625"/>
            <a:ext cx="72104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5" name="Text Box 12"/>
          <p:cNvSpPr txBox="1">
            <a:spLocks noChangeArrowheads="1"/>
          </p:cNvSpPr>
          <p:nvPr/>
        </p:nvSpPr>
        <p:spPr bwMode="auto">
          <a:xfrm>
            <a:off x="3429000" y="4924425"/>
            <a:ext cx="228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Arial" charset="0"/>
                <a:ea typeface="+mn-ea"/>
                <a:cs typeface="+mn-cs"/>
              </a:rPr>
              <a:t>Lithium</a:t>
            </a:r>
          </a:p>
        </p:txBody>
      </p:sp>
      <p:sp>
        <p:nvSpPr>
          <p:cNvPr id="92166" name="Line 6"/>
          <p:cNvSpPr>
            <a:spLocks noChangeShapeType="1"/>
          </p:cNvSpPr>
          <p:nvPr/>
        </p:nvSpPr>
        <p:spPr bwMode="auto">
          <a:xfrm flipH="1">
            <a:off x="1676400" y="1828800"/>
            <a:ext cx="2133600" cy="3429000"/>
          </a:xfrm>
          <a:prstGeom prst="line">
            <a:avLst/>
          </a:prstGeom>
          <a:noFill/>
          <a:ln w="38100">
            <a:solidFill>
              <a:srgbClr val="0066FF"/>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92167" name="Line 7"/>
          <p:cNvSpPr>
            <a:spLocks noChangeShapeType="1"/>
          </p:cNvSpPr>
          <p:nvPr/>
        </p:nvSpPr>
        <p:spPr bwMode="auto">
          <a:xfrm flipH="1">
            <a:off x="3352800" y="1828800"/>
            <a:ext cx="1828800" cy="3352800"/>
          </a:xfrm>
          <a:prstGeom prst="line">
            <a:avLst/>
          </a:prstGeom>
          <a:noFill/>
          <a:ln w="38100">
            <a:solidFill>
              <a:srgbClr val="66FF33"/>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92168" name="Text Box 8"/>
          <p:cNvSpPr txBox="1">
            <a:spLocks noChangeArrowheads="1"/>
          </p:cNvSpPr>
          <p:nvPr/>
        </p:nvSpPr>
        <p:spPr bwMode="auto">
          <a:xfrm>
            <a:off x="1371600" y="64008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0066FF"/>
                </a:solidFill>
                <a:effectLst/>
                <a:uLnTx/>
                <a:uFillTx/>
                <a:latin typeface="Times New Roman" pitchFamily="18" charset="0"/>
                <a:ea typeface="+mn-ea"/>
                <a:cs typeface="+mn-cs"/>
              </a:rPr>
              <a:t>427</a:t>
            </a:r>
          </a:p>
        </p:txBody>
      </p:sp>
      <p:sp>
        <p:nvSpPr>
          <p:cNvPr id="92169" name="Text Box 9"/>
          <p:cNvSpPr txBox="1">
            <a:spLocks noChangeArrowheads="1"/>
          </p:cNvSpPr>
          <p:nvPr/>
        </p:nvSpPr>
        <p:spPr bwMode="auto">
          <a:xfrm>
            <a:off x="3048000" y="64008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66FF33"/>
                </a:solidFill>
                <a:effectLst/>
                <a:uLnTx/>
                <a:uFillTx/>
                <a:latin typeface="Times New Roman" pitchFamily="18" charset="0"/>
                <a:ea typeface="+mn-ea"/>
                <a:cs typeface="+mn-cs"/>
              </a:rPr>
              <a:t>497</a:t>
            </a:r>
          </a:p>
        </p:txBody>
      </p:sp>
    </p:spTree>
    <p:extLst>
      <p:ext uri="{BB962C8B-B14F-4D97-AF65-F5344CB8AC3E}">
        <p14:creationId xmlns:p14="http://schemas.microsoft.com/office/powerpoint/2010/main" val="716092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Rectangle 2"/>
          <p:cNvSpPr>
            <a:spLocks noGrp="1" noChangeArrowheads="1"/>
          </p:cNvSpPr>
          <p:nvPr>
            <p:ph type="title" idx="4294967295"/>
          </p:nvPr>
        </p:nvSpPr>
        <p:spPr>
          <a:xfrm>
            <a:off x="685800" y="-228600"/>
            <a:ext cx="7772400" cy="11430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Spectral Lines</a:t>
            </a:r>
          </a:p>
        </p:txBody>
      </p:sp>
      <p:sp>
        <p:nvSpPr>
          <p:cNvPr id="93187" name="Rectangle 3"/>
          <p:cNvSpPr>
            <a:spLocks noGrp="1" noChangeArrowheads="1"/>
          </p:cNvSpPr>
          <p:nvPr>
            <p:ph type="body" idx="4294967295"/>
          </p:nvPr>
        </p:nvSpPr>
        <p:spPr>
          <a:xfrm>
            <a:off x="685800" y="762000"/>
            <a:ext cx="7772400" cy="4114800"/>
          </a:xfrm>
        </p:spPr>
        <p:txBody>
          <a:bodyPr/>
          <a:lstStyle/>
          <a:p>
            <a:r>
              <a:rPr lang="en-US" altLang="en-US" dirty="0"/>
              <a:t>Lithium’s fuchsia flame emission spectrum</a:t>
            </a:r>
          </a:p>
          <a:p>
            <a:r>
              <a:rPr lang="en-US" altLang="en-US" dirty="0"/>
              <a:t>Sharp lines at </a:t>
            </a:r>
            <a:r>
              <a:rPr lang="en-US" altLang="en-US" dirty="0">
                <a:solidFill>
                  <a:srgbClr val="0066FF"/>
                </a:solidFill>
              </a:rPr>
              <a:t>427</a:t>
            </a:r>
            <a:r>
              <a:rPr lang="en-US" altLang="en-US" dirty="0"/>
              <a:t> and </a:t>
            </a:r>
            <a:r>
              <a:rPr lang="en-US" altLang="en-US" dirty="0">
                <a:solidFill>
                  <a:srgbClr val="66FF33"/>
                </a:solidFill>
              </a:rPr>
              <a:t>497</a:t>
            </a:r>
            <a:r>
              <a:rPr lang="en-US" altLang="en-US" dirty="0"/>
              <a:t> nm</a:t>
            </a:r>
          </a:p>
          <a:p>
            <a:r>
              <a:rPr lang="en-US" altLang="en-US" dirty="0"/>
              <a:t>A principal line at </a:t>
            </a:r>
            <a:r>
              <a:rPr lang="en-US" altLang="en-US" dirty="0">
                <a:solidFill>
                  <a:srgbClr val="FF0000"/>
                </a:solidFill>
              </a:rPr>
              <a:t>671</a:t>
            </a:r>
            <a:r>
              <a:rPr lang="en-US" altLang="en-US" dirty="0"/>
              <a:t>nm</a:t>
            </a:r>
          </a:p>
        </p:txBody>
      </p:sp>
      <p:pic>
        <p:nvPicPr>
          <p:cNvPr id="93188" name="Picture 9" descr="L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788" y="5381625"/>
            <a:ext cx="72104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ext Box 12"/>
          <p:cNvSpPr txBox="1">
            <a:spLocks noChangeArrowheads="1"/>
          </p:cNvSpPr>
          <p:nvPr/>
        </p:nvSpPr>
        <p:spPr bwMode="auto">
          <a:xfrm>
            <a:off x="3429000" y="4924425"/>
            <a:ext cx="228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Arial" charset="0"/>
                <a:ea typeface="+mn-ea"/>
                <a:cs typeface="+mn-cs"/>
              </a:rPr>
              <a:t>Lithium</a:t>
            </a:r>
          </a:p>
        </p:txBody>
      </p:sp>
      <p:sp>
        <p:nvSpPr>
          <p:cNvPr id="93190" name="Line 6"/>
          <p:cNvSpPr>
            <a:spLocks noChangeShapeType="1"/>
          </p:cNvSpPr>
          <p:nvPr/>
        </p:nvSpPr>
        <p:spPr bwMode="auto">
          <a:xfrm>
            <a:off x="4572000" y="2514600"/>
            <a:ext cx="2819400" cy="2743200"/>
          </a:xfrm>
          <a:prstGeom prst="line">
            <a:avLst/>
          </a:prstGeom>
          <a:noFill/>
          <a:ln w="38100">
            <a:solidFill>
              <a:srgbClr val="FF0000"/>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93191" name="Text Box 7"/>
          <p:cNvSpPr txBox="1">
            <a:spLocks noChangeArrowheads="1"/>
          </p:cNvSpPr>
          <p:nvPr/>
        </p:nvSpPr>
        <p:spPr bwMode="auto">
          <a:xfrm>
            <a:off x="1371600" y="64008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0066FF"/>
                </a:solidFill>
                <a:effectLst/>
                <a:uLnTx/>
                <a:uFillTx/>
                <a:latin typeface="Times New Roman" pitchFamily="18" charset="0"/>
                <a:ea typeface="+mn-ea"/>
                <a:cs typeface="+mn-cs"/>
              </a:rPr>
              <a:t>427</a:t>
            </a:r>
          </a:p>
        </p:txBody>
      </p:sp>
      <p:sp>
        <p:nvSpPr>
          <p:cNvPr id="93192" name="Text Box 8"/>
          <p:cNvSpPr txBox="1">
            <a:spLocks noChangeArrowheads="1"/>
          </p:cNvSpPr>
          <p:nvPr/>
        </p:nvSpPr>
        <p:spPr bwMode="auto">
          <a:xfrm>
            <a:off x="3048000" y="64008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66FF33"/>
                </a:solidFill>
                <a:effectLst/>
                <a:uLnTx/>
                <a:uFillTx/>
                <a:latin typeface="Times New Roman" pitchFamily="18" charset="0"/>
                <a:ea typeface="+mn-ea"/>
                <a:cs typeface="+mn-cs"/>
              </a:rPr>
              <a:t>497</a:t>
            </a:r>
          </a:p>
        </p:txBody>
      </p:sp>
      <p:sp>
        <p:nvSpPr>
          <p:cNvPr id="93193" name="Text Box 9"/>
          <p:cNvSpPr txBox="1">
            <a:spLocks noChangeArrowheads="1"/>
          </p:cNvSpPr>
          <p:nvPr/>
        </p:nvSpPr>
        <p:spPr bwMode="auto">
          <a:xfrm>
            <a:off x="7315200" y="64008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0000"/>
                </a:solidFill>
                <a:effectLst/>
                <a:uLnTx/>
                <a:uFillTx/>
                <a:latin typeface="Times New Roman" pitchFamily="18" charset="0"/>
                <a:ea typeface="+mn-ea"/>
                <a:cs typeface="+mn-cs"/>
              </a:rPr>
              <a:t>671</a:t>
            </a:r>
          </a:p>
        </p:txBody>
      </p:sp>
    </p:spTree>
    <p:extLst>
      <p:ext uri="{BB962C8B-B14F-4D97-AF65-F5344CB8AC3E}">
        <p14:creationId xmlns:p14="http://schemas.microsoft.com/office/powerpoint/2010/main" val="1052591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Rectangle 2"/>
          <p:cNvSpPr>
            <a:spLocks noGrp="1" noChangeArrowheads="1"/>
          </p:cNvSpPr>
          <p:nvPr>
            <p:ph type="title" idx="4294967295"/>
          </p:nvPr>
        </p:nvSpPr>
        <p:spPr>
          <a:xfrm>
            <a:off x="685800" y="-228600"/>
            <a:ext cx="7772400" cy="11430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Spectral Lines</a:t>
            </a:r>
          </a:p>
        </p:txBody>
      </p:sp>
      <p:sp>
        <p:nvSpPr>
          <p:cNvPr id="94211" name="Rectangle 3"/>
          <p:cNvSpPr>
            <a:spLocks noGrp="1" noChangeArrowheads="1"/>
          </p:cNvSpPr>
          <p:nvPr>
            <p:ph type="body" idx="4294967295"/>
          </p:nvPr>
        </p:nvSpPr>
        <p:spPr>
          <a:xfrm>
            <a:off x="685800" y="762000"/>
            <a:ext cx="7772400" cy="4114800"/>
          </a:xfrm>
        </p:spPr>
        <p:txBody>
          <a:bodyPr/>
          <a:lstStyle/>
          <a:p>
            <a:r>
              <a:rPr lang="en-US" altLang="en-US" dirty="0"/>
              <a:t>Lithium’s fuchsia flame emission spectrum</a:t>
            </a:r>
          </a:p>
          <a:p>
            <a:r>
              <a:rPr lang="en-US" altLang="en-US" dirty="0"/>
              <a:t>Sharp lines at </a:t>
            </a:r>
            <a:r>
              <a:rPr lang="en-US" altLang="en-US" dirty="0">
                <a:solidFill>
                  <a:srgbClr val="0066FF"/>
                </a:solidFill>
              </a:rPr>
              <a:t>427</a:t>
            </a:r>
            <a:r>
              <a:rPr lang="en-US" altLang="en-US" dirty="0"/>
              <a:t> and </a:t>
            </a:r>
            <a:r>
              <a:rPr lang="en-US" altLang="en-US" dirty="0">
                <a:solidFill>
                  <a:srgbClr val="66FF33"/>
                </a:solidFill>
              </a:rPr>
              <a:t>497</a:t>
            </a:r>
            <a:r>
              <a:rPr lang="en-US" altLang="en-US" dirty="0"/>
              <a:t> nm</a:t>
            </a:r>
          </a:p>
          <a:p>
            <a:r>
              <a:rPr lang="en-US" altLang="en-US" dirty="0"/>
              <a:t>A principal line at </a:t>
            </a:r>
            <a:r>
              <a:rPr lang="en-US" altLang="en-US" dirty="0">
                <a:solidFill>
                  <a:srgbClr val="FF0000"/>
                </a:solidFill>
              </a:rPr>
              <a:t>671</a:t>
            </a:r>
            <a:r>
              <a:rPr lang="en-US" altLang="en-US" dirty="0"/>
              <a:t>nm</a:t>
            </a:r>
          </a:p>
          <a:p>
            <a:r>
              <a:rPr lang="en-US" altLang="en-US" dirty="0"/>
              <a:t>A diffuse line at </a:t>
            </a:r>
            <a:r>
              <a:rPr lang="en-US" altLang="en-US" dirty="0">
                <a:solidFill>
                  <a:srgbClr val="FF9900"/>
                </a:solidFill>
              </a:rPr>
              <a:t>610</a:t>
            </a:r>
            <a:r>
              <a:rPr lang="en-US" altLang="en-US" dirty="0"/>
              <a:t> nm</a:t>
            </a:r>
          </a:p>
        </p:txBody>
      </p:sp>
      <p:pic>
        <p:nvPicPr>
          <p:cNvPr id="94212" name="Picture 9" descr="L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788" y="5381625"/>
            <a:ext cx="72104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Text Box 12"/>
          <p:cNvSpPr txBox="1">
            <a:spLocks noChangeArrowheads="1"/>
          </p:cNvSpPr>
          <p:nvPr/>
        </p:nvSpPr>
        <p:spPr bwMode="auto">
          <a:xfrm>
            <a:off x="3429000" y="4924425"/>
            <a:ext cx="228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Arial" charset="0"/>
                <a:ea typeface="+mn-ea"/>
                <a:cs typeface="+mn-cs"/>
              </a:rPr>
              <a:t>Lithium</a:t>
            </a:r>
          </a:p>
        </p:txBody>
      </p:sp>
      <p:sp>
        <p:nvSpPr>
          <p:cNvPr id="94214" name="Line 6"/>
          <p:cNvSpPr>
            <a:spLocks noChangeShapeType="1"/>
          </p:cNvSpPr>
          <p:nvPr/>
        </p:nvSpPr>
        <p:spPr bwMode="auto">
          <a:xfrm>
            <a:off x="4267200" y="3124200"/>
            <a:ext cx="1676400" cy="2057400"/>
          </a:xfrm>
          <a:prstGeom prst="line">
            <a:avLst/>
          </a:prstGeom>
          <a:noFill/>
          <a:ln w="38100">
            <a:solidFill>
              <a:srgbClr val="FF9900"/>
            </a:solidFill>
            <a:round/>
            <a:headEnd type="none" w="sm" len="sm"/>
            <a:tailEnd type="triangle" w="sm" len="sm"/>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94215" name="Text Box 7"/>
          <p:cNvSpPr txBox="1">
            <a:spLocks noChangeArrowheads="1"/>
          </p:cNvSpPr>
          <p:nvPr/>
        </p:nvSpPr>
        <p:spPr bwMode="auto">
          <a:xfrm>
            <a:off x="1371600" y="64008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0066FF"/>
                </a:solidFill>
                <a:effectLst/>
                <a:uLnTx/>
                <a:uFillTx/>
                <a:latin typeface="Times New Roman" pitchFamily="18" charset="0"/>
                <a:ea typeface="+mn-ea"/>
                <a:cs typeface="+mn-cs"/>
              </a:rPr>
              <a:t>427</a:t>
            </a:r>
          </a:p>
        </p:txBody>
      </p:sp>
      <p:sp>
        <p:nvSpPr>
          <p:cNvPr id="94216" name="Text Box 8"/>
          <p:cNvSpPr txBox="1">
            <a:spLocks noChangeArrowheads="1"/>
          </p:cNvSpPr>
          <p:nvPr/>
        </p:nvSpPr>
        <p:spPr bwMode="auto">
          <a:xfrm>
            <a:off x="3048000" y="64008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66FF33"/>
                </a:solidFill>
                <a:effectLst/>
                <a:uLnTx/>
                <a:uFillTx/>
                <a:latin typeface="Times New Roman" pitchFamily="18" charset="0"/>
                <a:ea typeface="+mn-ea"/>
                <a:cs typeface="+mn-cs"/>
              </a:rPr>
              <a:t>497</a:t>
            </a:r>
          </a:p>
        </p:txBody>
      </p:sp>
      <p:sp>
        <p:nvSpPr>
          <p:cNvPr id="94217" name="Text Box 9"/>
          <p:cNvSpPr txBox="1">
            <a:spLocks noChangeArrowheads="1"/>
          </p:cNvSpPr>
          <p:nvPr/>
        </p:nvSpPr>
        <p:spPr bwMode="auto">
          <a:xfrm>
            <a:off x="7315200" y="64008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0000"/>
                </a:solidFill>
                <a:effectLst/>
                <a:uLnTx/>
                <a:uFillTx/>
                <a:latin typeface="Times New Roman" pitchFamily="18" charset="0"/>
                <a:ea typeface="+mn-ea"/>
                <a:cs typeface="+mn-cs"/>
              </a:rPr>
              <a:t>671</a:t>
            </a:r>
          </a:p>
        </p:txBody>
      </p:sp>
      <p:sp>
        <p:nvSpPr>
          <p:cNvPr id="94218" name="Text Box 10"/>
          <p:cNvSpPr txBox="1">
            <a:spLocks noChangeArrowheads="1"/>
          </p:cNvSpPr>
          <p:nvPr/>
        </p:nvSpPr>
        <p:spPr bwMode="auto">
          <a:xfrm>
            <a:off x="5791200" y="64008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9900"/>
                </a:solidFill>
                <a:effectLst/>
                <a:uLnTx/>
                <a:uFillTx/>
                <a:latin typeface="Times New Roman" pitchFamily="18" charset="0"/>
                <a:ea typeface="+mn-ea"/>
                <a:cs typeface="+mn-cs"/>
              </a:rPr>
              <a:t>610</a:t>
            </a:r>
          </a:p>
        </p:txBody>
      </p:sp>
    </p:spTree>
    <p:extLst>
      <p:ext uri="{BB962C8B-B14F-4D97-AF65-F5344CB8AC3E}">
        <p14:creationId xmlns:p14="http://schemas.microsoft.com/office/powerpoint/2010/main" val="2276182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p:cNvSpPr>
            <a:spLocks noGrp="1" noChangeArrowheads="1"/>
          </p:cNvSpPr>
          <p:nvPr>
            <p:ph type="title" idx="4294967295"/>
          </p:nvPr>
        </p:nvSpPr>
        <p:spPr>
          <a:xfrm>
            <a:off x="685800" y="-228600"/>
            <a:ext cx="7772400" cy="11430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Spectral Lines</a:t>
            </a:r>
          </a:p>
        </p:txBody>
      </p:sp>
      <p:sp>
        <p:nvSpPr>
          <p:cNvPr id="95235" name="Rectangle 3"/>
          <p:cNvSpPr>
            <a:spLocks noGrp="1" noChangeArrowheads="1"/>
          </p:cNvSpPr>
          <p:nvPr>
            <p:ph type="body" idx="4294967295"/>
          </p:nvPr>
        </p:nvSpPr>
        <p:spPr>
          <a:xfrm>
            <a:off x="685800" y="762000"/>
            <a:ext cx="7772400" cy="4648200"/>
          </a:xfrm>
        </p:spPr>
        <p:txBody>
          <a:bodyPr/>
          <a:lstStyle/>
          <a:p>
            <a:r>
              <a:rPr lang="en-US" altLang="en-US" dirty="0"/>
              <a:t>Lithium’s fuchsia flame emission spectrum</a:t>
            </a:r>
          </a:p>
          <a:p>
            <a:r>
              <a:rPr lang="en-US" altLang="en-US" dirty="0"/>
              <a:t>Sharp lines at </a:t>
            </a:r>
            <a:r>
              <a:rPr lang="en-US" altLang="en-US" dirty="0">
                <a:solidFill>
                  <a:srgbClr val="0066FF"/>
                </a:solidFill>
              </a:rPr>
              <a:t>427</a:t>
            </a:r>
            <a:r>
              <a:rPr lang="en-US" altLang="en-US" dirty="0"/>
              <a:t> and </a:t>
            </a:r>
            <a:r>
              <a:rPr lang="en-US" altLang="en-US" dirty="0">
                <a:solidFill>
                  <a:srgbClr val="66FF33"/>
                </a:solidFill>
              </a:rPr>
              <a:t>497</a:t>
            </a:r>
            <a:r>
              <a:rPr lang="en-US" altLang="en-US" dirty="0"/>
              <a:t> nm</a:t>
            </a:r>
          </a:p>
          <a:p>
            <a:r>
              <a:rPr lang="en-US" altLang="en-US" dirty="0"/>
              <a:t>A principal line at </a:t>
            </a:r>
            <a:r>
              <a:rPr lang="en-US" altLang="en-US" dirty="0">
                <a:solidFill>
                  <a:srgbClr val="FF0000"/>
                </a:solidFill>
              </a:rPr>
              <a:t>671</a:t>
            </a:r>
            <a:r>
              <a:rPr lang="en-US" altLang="en-US" dirty="0"/>
              <a:t>nm</a:t>
            </a:r>
          </a:p>
          <a:p>
            <a:r>
              <a:rPr lang="en-US" altLang="en-US" dirty="0"/>
              <a:t>A diffuse line at </a:t>
            </a:r>
            <a:r>
              <a:rPr lang="en-US" altLang="en-US" dirty="0">
                <a:solidFill>
                  <a:srgbClr val="FF9900"/>
                </a:solidFill>
              </a:rPr>
              <a:t>610</a:t>
            </a:r>
            <a:r>
              <a:rPr lang="en-US" altLang="en-US" dirty="0"/>
              <a:t> nm</a:t>
            </a:r>
          </a:p>
          <a:p>
            <a:r>
              <a:rPr lang="en-US" altLang="en-US" dirty="0"/>
              <a:t>Hmm…notice anything interesting about the spectral categories I listed?</a:t>
            </a:r>
          </a:p>
        </p:txBody>
      </p:sp>
      <p:pic>
        <p:nvPicPr>
          <p:cNvPr id="95236" name="Picture 9" descr="L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788" y="5381625"/>
            <a:ext cx="72104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Text Box 12"/>
          <p:cNvSpPr txBox="1">
            <a:spLocks noChangeArrowheads="1"/>
          </p:cNvSpPr>
          <p:nvPr/>
        </p:nvSpPr>
        <p:spPr bwMode="auto">
          <a:xfrm>
            <a:off x="3429000" y="4924425"/>
            <a:ext cx="228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Arial" charset="0"/>
                <a:ea typeface="+mn-ea"/>
                <a:cs typeface="+mn-cs"/>
              </a:rPr>
              <a:t>Lithium</a:t>
            </a:r>
          </a:p>
        </p:txBody>
      </p:sp>
      <p:sp>
        <p:nvSpPr>
          <p:cNvPr id="95238" name="Text Box 6"/>
          <p:cNvSpPr txBox="1">
            <a:spLocks noChangeArrowheads="1"/>
          </p:cNvSpPr>
          <p:nvPr/>
        </p:nvSpPr>
        <p:spPr bwMode="auto">
          <a:xfrm>
            <a:off x="1371600" y="64008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0066FF"/>
                </a:solidFill>
                <a:effectLst/>
                <a:uLnTx/>
                <a:uFillTx/>
                <a:latin typeface="Times New Roman" pitchFamily="18" charset="0"/>
                <a:ea typeface="+mn-ea"/>
                <a:cs typeface="+mn-cs"/>
              </a:rPr>
              <a:t>427</a:t>
            </a:r>
          </a:p>
        </p:txBody>
      </p:sp>
      <p:sp>
        <p:nvSpPr>
          <p:cNvPr id="95239" name="Text Box 7"/>
          <p:cNvSpPr txBox="1">
            <a:spLocks noChangeArrowheads="1"/>
          </p:cNvSpPr>
          <p:nvPr/>
        </p:nvSpPr>
        <p:spPr bwMode="auto">
          <a:xfrm>
            <a:off x="3048000" y="64008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66FF33"/>
                </a:solidFill>
                <a:effectLst/>
                <a:uLnTx/>
                <a:uFillTx/>
                <a:latin typeface="Times New Roman" pitchFamily="18" charset="0"/>
                <a:ea typeface="+mn-ea"/>
                <a:cs typeface="+mn-cs"/>
              </a:rPr>
              <a:t>497</a:t>
            </a:r>
          </a:p>
        </p:txBody>
      </p:sp>
      <p:sp>
        <p:nvSpPr>
          <p:cNvPr id="95240" name="Text Box 8"/>
          <p:cNvSpPr txBox="1">
            <a:spLocks noChangeArrowheads="1"/>
          </p:cNvSpPr>
          <p:nvPr/>
        </p:nvSpPr>
        <p:spPr bwMode="auto">
          <a:xfrm>
            <a:off x="7315200" y="64008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0000"/>
                </a:solidFill>
                <a:effectLst/>
                <a:uLnTx/>
                <a:uFillTx/>
                <a:latin typeface="Times New Roman" pitchFamily="18" charset="0"/>
                <a:ea typeface="+mn-ea"/>
                <a:cs typeface="+mn-cs"/>
              </a:rPr>
              <a:t>671</a:t>
            </a:r>
          </a:p>
        </p:txBody>
      </p:sp>
      <p:sp>
        <p:nvSpPr>
          <p:cNvPr id="95241" name="Text Box 9"/>
          <p:cNvSpPr txBox="1">
            <a:spLocks noChangeArrowheads="1"/>
          </p:cNvSpPr>
          <p:nvPr/>
        </p:nvSpPr>
        <p:spPr bwMode="auto">
          <a:xfrm>
            <a:off x="5791200" y="64008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9900"/>
                </a:solidFill>
                <a:effectLst/>
                <a:uLnTx/>
                <a:uFillTx/>
                <a:latin typeface="Times New Roman" pitchFamily="18" charset="0"/>
                <a:ea typeface="+mn-ea"/>
                <a:cs typeface="+mn-cs"/>
              </a:rPr>
              <a:t>610</a:t>
            </a:r>
          </a:p>
        </p:txBody>
      </p:sp>
    </p:spTree>
    <p:extLst>
      <p:ext uri="{BB962C8B-B14F-4D97-AF65-F5344CB8AC3E}">
        <p14:creationId xmlns:p14="http://schemas.microsoft.com/office/powerpoint/2010/main" val="1539317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685800" y="-228600"/>
            <a:ext cx="7772400" cy="11430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Spectral Lines</a:t>
            </a:r>
          </a:p>
        </p:txBody>
      </p:sp>
      <p:sp>
        <p:nvSpPr>
          <p:cNvPr id="96259" name="Rectangle 3"/>
          <p:cNvSpPr>
            <a:spLocks noGrp="1" noChangeArrowheads="1"/>
          </p:cNvSpPr>
          <p:nvPr>
            <p:ph type="body" idx="4294967295"/>
          </p:nvPr>
        </p:nvSpPr>
        <p:spPr>
          <a:xfrm>
            <a:off x="685800" y="762000"/>
            <a:ext cx="7772400" cy="4648200"/>
          </a:xfrm>
        </p:spPr>
        <p:txBody>
          <a:bodyPr/>
          <a:lstStyle/>
          <a:p>
            <a:r>
              <a:rPr lang="en-US" altLang="en-US" dirty="0"/>
              <a:t>Lithium’s fuchsia flame emission spectrum</a:t>
            </a:r>
          </a:p>
          <a:p>
            <a:r>
              <a:rPr lang="en-US" altLang="en-US" dirty="0"/>
              <a:t>Sharp lines at </a:t>
            </a:r>
            <a:r>
              <a:rPr lang="en-US" altLang="en-US" dirty="0">
                <a:solidFill>
                  <a:srgbClr val="0066FF"/>
                </a:solidFill>
              </a:rPr>
              <a:t>427</a:t>
            </a:r>
            <a:r>
              <a:rPr lang="en-US" altLang="en-US" dirty="0"/>
              <a:t> and </a:t>
            </a:r>
            <a:r>
              <a:rPr lang="en-US" altLang="en-US" dirty="0">
                <a:solidFill>
                  <a:srgbClr val="66FF33"/>
                </a:solidFill>
              </a:rPr>
              <a:t>497</a:t>
            </a:r>
            <a:r>
              <a:rPr lang="en-US" altLang="en-US" dirty="0"/>
              <a:t> nm</a:t>
            </a:r>
          </a:p>
          <a:p>
            <a:r>
              <a:rPr lang="en-US" altLang="en-US" dirty="0"/>
              <a:t>A principal line at </a:t>
            </a:r>
            <a:r>
              <a:rPr lang="en-US" altLang="en-US" dirty="0">
                <a:solidFill>
                  <a:srgbClr val="FF0000"/>
                </a:solidFill>
              </a:rPr>
              <a:t>671</a:t>
            </a:r>
            <a:r>
              <a:rPr lang="en-US" altLang="en-US" dirty="0"/>
              <a:t>nm</a:t>
            </a:r>
          </a:p>
          <a:p>
            <a:r>
              <a:rPr lang="en-US" altLang="en-US" dirty="0"/>
              <a:t>A diffuse line at </a:t>
            </a:r>
            <a:r>
              <a:rPr lang="en-US" altLang="en-US" dirty="0">
                <a:solidFill>
                  <a:srgbClr val="FF9900"/>
                </a:solidFill>
              </a:rPr>
              <a:t>610</a:t>
            </a:r>
            <a:r>
              <a:rPr lang="en-US" altLang="en-US" dirty="0"/>
              <a:t> nm</a:t>
            </a:r>
          </a:p>
          <a:p>
            <a:r>
              <a:rPr lang="en-US" altLang="en-US" dirty="0"/>
              <a:t>Hmm…notice anything interesting about the spectral categories I listed?</a:t>
            </a:r>
          </a:p>
          <a:p>
            <a:r>
              <a:rPr lang="en-US" altLang="en-US" dirty="0"/>
              <a:t>The next category is fundamental lines…</a:t>
            </a:r>
          </a:p>
        </p:txBody>
      </p:sp>
      <p:pic>
        <p:nvPicPr>
          <p:cNvPr id="96260" name="Picture 9" descr="L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788" y="5381625"/>
            <a:ext cx="72104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1" name="Text Box 12"/>
          <p:cNvSpPr txBox="1">
            <a:spLocks noChangeArrowheads="1"/>
          </p:cNvSpPr>
          <p:nvPr/>
        </p:nvSpPr>
        <p:spPr bwMode="auto">
          <a:xfrm>
            <a:off x="3429000" y="4924425"/>
            <a:ext cx="228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Arial" charset="0"/>
                <a:ea typeface="+mn-ea"/>
                <a:cs typeface="+mn-cs"/>
              </a:rPr>
              <a:t>Lithium</a:t>
            </a:r>
          </a:p>
        </p:txBody>
      </p:sp>
      <p:sp>
        <p:nvSpPr>
          <p:cNvPr id="96262" name="Text Box 6"/>
          <p:cNvSpPr txBox="1">
            <a:spLocks noChangeArrowheads="1"/>
          </p:cNvSpPr>
          <p:nvPr/>
        </p:nvSpPr>
        <p:spPr bwMode="auto">
          <a:xfrm>
            <a:off x="1371600" y="64008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0066FF"/>
                </a:solidFill>
                <a:effectLst/>
                <a:uLnTx/>
                <a:uFillTx/>
                <a:latin typeface="Times New Roman" pitchFamily="18" charset="0"/>
                <a:ea typeface="+mn-ea"/>
                <a:cs typeface="+mn-cs"/>
              </a:rPr>
              <a:t>427</a:t>
            </a:r>
          </a:p>
        </p:txBody>
      </p:sp>
      <p:sp>
        <p:nvSpPr>
          <p:cNvPr id="96263" name="Text Box 7"/>
          <p:cNvSpPr txBox="1">
            <a:spLocks noChangeArrowheads="1"/>
          </p:cNvSpPr>
          <p:nvPr/>
        </p:nvSpPr>
        <p:spPr bwMode="auto">
          <a:xfrm>
            <a:off x="3048000" y="64008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66FF33"/>
                </a:solidFill>
                <a:effectLst/>
                <a:uLnTx/>
                <a:uFillTx/>
                <a:latin typeface="Times New Roman" pitchFamily="18" charset="0"/>
                <a:ea typeface="+mn-ea"/>
                <a:cs typeface="+mn-cs"/>
              </a:rPr>
              <a:t>497</a:t>
            </a:r>
          </a:p>
        </p:txBody>
      </p:sp>
      <p:sp>
        <p:nvSpPr>
          <p:cNvPr id="96264" name="Text Box 8"/>
          <p:cNvSpPr txBox="1">
            <a:spLocks noChangeArrowheads="1"/>
          </p:cNvSpPr>
          <p:nvPr/>
        </p:nvSpPr>
        <p:spPr bwMode="auto">
          <a:xfrm>
            <a:off x="7315200" y="64008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0000"/>
                </a:solidFill>
                <a:effectLst/>
                <a:uLnTx/>
                <a:uFillTx/>
                <a:latin typeface="Times New Roman" pitchFamily="18" charset="0"/>
                <a:ea typeface="+mn-ea"/>
                <a:cs typeface="+mn-cs"/>
              </a:rPr>
              <a:t>671</a:t>
            </a:r>
          </a:p>
        </p:txBody>
      </p:sp>
      <p:sp>
        <p:nvSpPr>
          <p:cNvPr id="96265" name="Text Box 9"/>
          <p:cNvSpPr txBox="1">
            <a:spLocks noChangeArrowheads="1"/>
          </p:cNvSpPr>
          <p:nvPr/>
        </p:nvSpPr>
        <p:spPr bwMode="auto">
          <a:xfrm>
            <a:off x="5791200" y="64008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9900"/>
                </a:solidFill>
                <a:effectLst/>
                <a:uLnTx/>
                <a:uFillTx/>
                <a:latin typeface="Times New Roman" pitchFamily="18" charset="0"/>
                <a:ea typeface="+mn-ea"/>
                <a:cs typeface="+mn-cs"/>
              </a:rPr>
              <a:t>610</a:t>
            </a:r>
          </a:p>
        </p:txBody>
      </p:sp>
    </p:spTree>
    <p:extLst>
      <p:ext uri="{BB962C8B-B14F-4D97-AF65-F5344CB8AC3E}">
        <p14:creationId xmlns:p14="http://schemas.microsoft.com/office/powerpoint/2010/main" val="2587509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Slide Number Placeholder 4"/>
          <p:cNvSpPr>
            <a:spLocks noGrp="1"/>
          </p:cNvSpPr>
          <p:nvPr>
            <p:ph type="sldNum" sz="quarter" idx="4294967295"/>
          </p:nvPr>
        </p:nvSpPr>
        <p:spPr>
          <a:xfrm>
            <a:off x="7010400" y="6356350"/>
            <a:ext cx="2133600" cy="365125"/>
          </a:xfrm>
          <a:prstGeom prst="rect">
            <a:avLst/>
          </a:prstGeom>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8AD8D4EB-C20B-42F2-8653-A01C664C9B9F}" type="slidenum">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4100" name="Rectangle 8"/>
          <p:cNvSpPr>
            <a:spLocks noChangeArrowheads="1"/>
          </p:cNvSpPr>
          <p:nvPr/>
        </p:nvSpPr>
        <p:spPr bwMode="auto">
          <a:xfrm>
            <a:off x="1270000" y="6507163"/>
            <a:ext cx="6629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Arial" panose="020B0604020202020204" pitchFamily="34" charset="0"/>
                <a:ea typeface="+mn-ea"/>
                <a:cs typeface="Arial" panose="020B0604020202020204" pitchFamily="34" charset="0"/>
              </a:rPr>
              <a:t>Copyright © The McGraw-Hill Companies, Inc.  Permission required for reproduction or display.</a:t>
            </a:r>
            <a:endParaRPr kumimoji="0" lang="en-US" sz="12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pic>
        <p:nvPicPr>
          <p:cNvPr id="4101" name="Picture 10" descr="cha56011_cia0702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 y="3276600"/>
            <a:ext cx="9169400" cy="3581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 name="Rectangle 11"/>
          <p:cNvSpPr>
            <a:spLocks noChangeArrowheads="1"/>
          </p:cNvSpPr>
          <p:nvPr/>
        </p:nvSpPr>
        <p:spPr bwMode="auto">
          <a:xfrm>
            <a:off x="8153400" y="6096000"/>
            <a:ext cx="533400" cy="533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2" name="Rectangle 1"/>
          <p:cNvSpPr/>
          <p:nvPr/>
        </p:nvSpPr>
        <p:spPr>
          <a:xfrm>
            <a:off x="0" y="152400"/>
            <a:ext cx="9144000" cy="2862322"/>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F6BF69"/>
                </a:solidFill>
                <a:effectLst/>
                <a:uLnTx/>
                <a:uFillTx/>
                <a:latin typeface="Arial"/>
                <a:ea typeface="+mn-ea"/>
                <a:cs typeface="+mn-cs"/>
              </a:rPr>
              <a:t>Quantum Theory and the Electronic Structure of Atoms (7)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F6BF69"/>
                </a:solidFill>
                <a:effectLst/>
                <a:uLnTx/>
                <a:uFillTx/>
                <a:latin typeface="Arial"/>
                <a:ea typeface="+mn-ea"/>
                <a:cs typeface="+mn-cs"/>
              </a:rPr>
              <a:t>&amp;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F6BF69"/>
                </a:solidFill>
                <a:effectLst/>
                <a:uLnTx/>
                <a:uFillTx/>
                <a:latin typeface="Arial"/>
                <a:ea typeface="+mn-ea"/>
                <a:cs typeface="+mn-cs"/>
              </a:rPr>
              <a:t>Periodic Relationships Among the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1200" cap="none" spc="0" normalizeH="0" baseline="0" noProof="0" dirty="0">
                <a:ln>
                  <a:noFill/>
                </a:ln>
                <a:solidFill>
                  <a:srgbClr val="F6BF69"/>
                </a:solidFill>
                <a:effectLst/>
                <a:uLnTx/>
                <a:uFillTx/>
                <a:latin typeface="Arial"/>
                <a:ea typeface="+mn-ea"/>
                <a:cs typeface="+mn-cs"/>
              </a:rPr>
              <a:t>Elements (8) </a:t>
            </a:r>
          </a:p>
        </p:txBody>
      </p:sp>
    </p:spTree>
    <p:extLst>
      <p:ext uri="{BB962C8B-B14F-4D97-AF65-F5344CB8AC3E}">
        <p14:creationId xmlns:p14="http://schemas.microsoft.com/office/powerpoint/2010/main" val="407136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2" name="Rectangle 2"/>
          <p:cNvSpPr>
            <a:spLocks noGrp="1" noChangeArrowheads="1"/>
          </p:cNvSpPr>
          <p:nvPr>
            <p:ph type="title" idx="4294967295"/>
          </p:nvPr>
        </p:nvSpPr>
        <p:spPr>
          <a:xfrm>
            <a:off x="685800" y="-228600"/>
            <a:ext cx="7772400" cy="11430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Spectral Lines</a:t>
            </a:r>
          </a:p>
        </p:txBody>
      </p:sp>
      <p:sp>
        <p:nvSpPr>
          <p:cNvPr id="97283" name="Rectangle 3"/>
          <p:cNvSpPr>
            <a:spLocks noGrp="1" noChangeArrowheads="1"/>
          </p:cNvSpPr>
          <p:nvPr>
            <p:ph type="body" idx="4294967295"/>
          </p:nvPr>
        </p:nvSpPr>
        <p:spPr>
          <a:xfrm>
            <a:off x="685800" y="762000"/>
            <a:ext cx="7772400" cy="4648200"/>
          </a:xfrm>
        </p:spPr>
        <p:txBody>
          <a:bodyPr/>
          <a:lstStyle/>
          <a:p>
            <a:r>
              <a:rPr lang="en-US" altLang="en-US" dirty="0"/>
              <a:t>Lithium’s fuchsia flame emission spectrum</a:t>
            </a:r>
          </a:p>
          <a:p>
            <a:r>
              <a:rPr lang="en-US" altLang="en-US" dirty="0">
                <a:solidFill>
                  <a:srgbClr val="FFFF00"/>
                </a:solidFill>
              </a:rPr>
              <a:t>S</a:t>
            </a:r>
            <a:r>
              <a:rPr lang="en-US" altLang="en-US" dirty="0"/>
              <a:t>harp lines at </a:t>
            </a:r>
            <a:r>
              <a:rPr lang="en-US" altLang="en-US" dirty="0">
                <a:solidFill>
                  <a:srgbClr val="0066FF"/>
                </a:solidFill>
              </a:rPr>
              <a:t>427</a:t>
            </a:r>
            <a:r>
              <a:rPr lang="en-US" altLang="en-US" dirty="0"/>
              <a:t> and </a:t>
            </a:r>
            <a:r>
              <a:rPr lang="en-US" altLang="en-US" dirty="0">
                <a:solidFill>
                  <a:srgbClr val="66FF33"/>
                </a:solidFill>
              </a:rPr>
              <a:t>497</a:t>
            </a:r>
            <a:r>
              <a:rPr lang="en-US" altLang="en-US" dirty="0"/>
              <a:t> nm</a:t>
            </a:r>
          </a:p>
          <a:p>
            <a:r>
              <a:rPr lang="en-US" altLang="en-US" dirty="0"/>
              <a:t>A  </a:t>
            </a:r>
            <a:r>
              <a:rPr lang="en-US" altLang="en-US" dirty="0">
                <a:solidFill>
                  <a:srgbClr val="FFFF00"/>
                </a:solidFill>
              </a:rPr>
              <a:t>p</a:t>
            </a:r>
            <a:r>
              <a:rPr lang="en-US" altLang="en-US" dirty="0"/>
              <a:t>rincipal line at </a:t>
            </a:r>
            <a:r>
              <a:rPr lang="en-US" altLang="en-US" dirty="0">
                <a:solidFill>
                  <a:srgbClr val="FF0000"/>
                </a:solidFill>
              </a:rPr>
              <a:t>671</a:t>
            </a:r>
            <a:r>
              <a:rPr lang="en-US" altLang="en-US" dirty="0"/>
              <a:t>nm</a:t>
            </a:r>
          </a:p>
          <a:p>
            <a:r>
              <a:rPr lang="en-US" altLang="en-US" dirty="0"/>
              <a:t>A  </a:t>
            </a:r>
            <a:r>
              <a:rPr lang="en-US" altLang="en-US" dirty="0">
                <a:solidFill>
                  <a:srgbClr val="FFFF00"/>
                </a:solidFill>
              </a:rPr>
              <a:t>d</a:t>
            </a:r>
            <a:r>
              <a:rPr lang="en-US" altLang="en-US" dirty="0"/>
              <a:t>iffuse line at </a:t>
            </a:r>
            <a:r>
              <a:rPr lang="en-US" altLang="en-US" dirty="0">
                <a:solidFill>
                  <a:srgbClr val="FF9900"/>
                </a:solidFill>
              </a:rPr>
              <a:t>610</a:t>
            </a:r>
            <a:r>
              <a:rPr lang="en-US" altLang="en-US" dirty="0"/>
              <a:t> nm</a:t>
            </a:r>
          </a:p>
          <a:p>
            <a:r>
              <a:rPr lang="en-US" altLang="en-US" dirty="0"/>
              <a:t>Hmm…notice anything interesting about the spectral categories I listed?</a:t>
            </a:r>
          </a:p>
          <a:p>
            <a:r>
              <a:rPr lang="en-US" altLang="en-US" dirty="0"/>
              <a:t>The next category is  </a:t>
            </a:r>
            <a:r>
              <a:rPr lang="en-US" altLang="en-US" dirty="0">
                <a:solidFill>
                  <a:srgbClr val="FFFF00"/>
                </a:solidFill>
              </a:rPr>
              <a:t>f</a:t>
            </a:r>
            <a:r>
              <a:rPr lang="en-US" altLang="en-US" dirty="0"/>
              <a:t>undamental lines…</a:t>
            </a:r>
          </a:p>
        </p:txBody>
      </p:sp>
      <p:pic>
        <p:nvPicPr>
          <p:cNvPr id="97284" name="Picture 9" descr="L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788" y="5381625"/>
            <a:ext cx="721042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Text Box 12"/>
          <p:cNvSpPr txBox="1">
            <a:spLocks noChangeArrowheads="1"/>
          </p:cNvSpPr>
          <p:nvPr/>
        </p:nvSpPr>
        <p:spPr bwMode="auto">
          <a:xfrm>
            <a:off x="3429000" y="4924425"/>
            <a:ext cx="228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Arial" charset="0"/>
                <a:ea typeface="+mn-ea"/>
                <a:cs typeface="+mn-cs"/>
              </a:rPr>
              <a:t>Lithium</a:t>
            </a:r>
          </a:p>
        </p:txBody>
      </p:sp>
      <p:sp>
        <p:nvSpPr>
          <p:cNvPr id="97286" name="Text Box 6"/>
          <p:cNvSpPr txBox="1">
            <a:spLocks noChangeArrowheads="1"/>
          </p:cNvSpPr>
          <p:nvPr/>
        </p:nvSpPr>
        <p:spPr bwMode="auto">
          <a:xfrm>
            <a:off x="1371600" y="64008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0066FF"/>
                </a:solidFill>
                <a:effectLst/>
                <a:uLnTx/>
                <a:uFillTx/>
                <a:latin typeface="Times New Roman" pitchFamily="18" charset="0"/>
                <a:ea typeface="+mn-ea"/>
                <a:cs typeface="+mn-cs"/>
              </a:rPr>
              <a:t>427</a:t>
            </a:r>
          </a:p>
        </p:txBody>
      </p:sp>
      <p:sp>
        <p:nvSpPr>
          <p:cNvPr id="97287" name="Text Box 7"/>
          <p:cNvSpPr txBox="1">
            <a:spLocks noChangeArrowheads="1"/>
          </p:cNvSpPr>
          <p:nvPr/>
        </p:nvSpPr>
        <p:spPr bwMode="auto">
          <a:xfrm>
            <a:off x="3048000" y="64008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66FF33"/>
                </a:solidFill>
                <a:effectLst/>
                <a:uLnTx/>
                <a:uFillTx/>
                <a:latin typeface="Times New Roman" pitchFamily="18" charset="0"/>
                <a:ea typeface="+mn-ea"/>
                <a:cs typeface="+mn-cs"/>
              </a:rPr>
              <a:t>497</a:t>
            </a:r>
          </a:p>
        </p:txBody>
      </p:sp>
      <p:sp>
        <p:nvSpPr>
          <p:cNvPr id="97288" name="Text Box 8"/>
          <p:cNvSpPr txBox="1">
            <a:spLocks noChangeArrowheads="1"/>
          </p:cNvSpPr>
          <p:nvPr/>
        </p:nvSpPr>
        <p:spPr bwMode="auto">
          <a:xfrm>
            <a:off x="7315200" y="64008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0000"/>
                </a:solidFill>
                <a:effectLst/>
                <a:uLnTx/>
                <a:uFillTx/>
                <a:latin typeface="Times New Roman" pitchFamily="18" charset="0"/>
                <a:ea typeface="+mn-ea"/>
                <a:cs typeface="+mn-cs"/>
              </a:rPr>
              <a:t>671</a:t>
            </a:r>
          </a:p>
        </p:txBody>
      </p:sp>
      <p:sp>
        <p:nvSpPr>
          <p:cNvPr id="97289" name="Text Box 9"/>
          <p:cNvSpPr txBox="1">
            <a:spLocks noChangeArrowheads="1"/>
          </p:cNvSpPr>
          <p:nvPr/>
        </p:nvSpPr>
        <p:spPr bwMode="auto">
          <a:xfrm>
            <a:off x="5791200" y="64008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400" b="0" i="0" u="none" strike="noStrike" kern="1200" cap="none" spc="0" normalizeH="0" baseline="0" noProof="0">
                <a:ln>
                  <a:noFill/>
                </a:ln>
                <a:solidFill>
                  <a:srgbClr val="FF9900"/>
                </a:solidFill>
                <a:effectLst/>
                <a:uLnTx/>
                <a:uFillTx/>
                <a:latin typeface="Times New Roman" pitchFamily="18" charset="0"/>
                <a:ea typeface="+mn-ea"/>
                <a:cs typeface="+mn-cs"/>
              </a:rPr>
              <a:t>610</a:t>
            </a:r>
          </a:p>
        </p:txBody>
      </p:sp>
      <p:sp>
        <p:nvSpPr>
          <p:cNvPr id="97290" name="Rectangle 10"/>
          <p:cNvSpPr>
            <a:spLocks noChangeArrowheads="1"/>
          </p:cNvSpPr>
          <p:nvPr/>
        </p:nvSpPr>
        <p:spPr bwMode="auto">
          <a:xfrm>
            <a:off x="990600" y="1447800"/>
            <a:ext cx="381000" cy="457200"/>
          </a:xfrm>
          <a:prstGeom prst="rect">
            <a:avLst/>
          </a:prstGeom>
          <a:noFill/>
          <a:ln w="38100">
            <a:solidFill>
              <a:srgbClr val="FF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97291" name="Rectangle 11"/>
          <p:cNvSpPr>
            <a:spLocks noChangeArrowheads="1"/>
          </p:cNvSpPr>
          <p:nvPr/>
        </p:nvSpPr>
        <p:spPr bwMode="auto">
          <a:xfrm>
            <a:off x="1453243" y="2057400"/>
            <a:ext cx="381000" cy="457200"/>
          </a:xfrm>
          <a:prstGeom prst="rect">
            <a:avLst/>
          </a:prstGeom>
          <a:noFill/>
          <a:ln w="38100">
            <a:solidFill>
              <a:srgbClr val="FF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97292" name="Rectangle 12"/>
          <p:cNvSpPr>
            <a:spLocks noChangeArrowheads="1"/>
          </p:cNvSpPr>
          <p:nvPr/>
        </p:nvSpPr>
        <p:spPr bwMode="auto">
          <a:xfrm>
            <a:off x="1447800" y="2590800"/>
            <a:ext cx="381000" cy="457200"/>
          </a:xfrm>
          <a:prstGeom prst="rect">
            <a:avLst/>
          </a:prstGeom>
          <a:noFill/>
          <a:ln w="38100">
            <a:solidFill>
              <a:srgbClr val="FF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97293" name="Rectangle 13"/>
          <p:cNvSpPr>
            <a:spLocks noChangeArrowheads="1"/>
          </p:cNvSpPr>
          <p:nvPr/>
        </p:nvSpPr>
        <p:spPr bwMode="auto">
          <a:xfrm>
            <a:off x="4419600" y="4191000"/>
            <a:ext cx="381000" cy="457200"/>
          </a:xfrm>
          <a:prstGeom prst="rect">
            <a:avLst/>
          </a:prstGeom>
          <a:noFill/>
          <a:ln w="38100">
            <a:solidFill>
              <a:srgbClr val="FF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239529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685800" y="10886"/>
            <a:ext cx="7772400" cy="11430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The Rydberg Formula</a:t>
            </a:r>
          </a:p>
        </p:txBody>
      </p:sp>
      <p:sp>
        <p:nvSpPr>
          <p:cNvPr id="90115" name="Rectangle 3"/>
          <p:cNvSpPr>
            <a:spLocks noGrp="1" noChangeArrowheads="1"/>
          </p:cNvSpPr>
          <p:nvPr>
            <p:ph type="body" idx="4294967295"/>
          </p:nvPr>
        </p:nvSpPr>
        <p:spPr>
          <a:xfrm>
            <a:off x="152400" y="1371600"/>
            <a:ext cx="8991600" cy="1905000"/>
          </a:xfrm>
        </p:spPr>
        <p:txBody>
          <a:bodyPr/>
          <a:lstStyle/>
          <a:p>
            <a:pPr>
              <a:lnSpc>
                <a:spcPct val="90000"/>
              </a:lnSpc>
            </a:pPr>
            <a:r>
              <a:rPr lang="en-US" altLang="en-US" dirty="0"/>
              <a:t>The formula for the spacing of spectral lines in hydrogen-like atoms was derived by Swedish scientist Johannes Rydberg and presented on November 5, 1888</a:t>
            </a:r>
          </a:p>
        </p:txBody>
      </p:sp>
      <p:pic>
        <p:nvPicPr>
          <p:cNvPr id="90116" name="Picture 4" descr="Rydbergformu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1401"/>
            <a:ext cx="9144000" cy="3276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4416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828800"/>
            <a:ext cx="8991600" cy="4267200"/>
          </a:xfrm>
          <a:ln>
            <a:noFill/>
          </a:ln>
        </p:spPr>
        <p:txBody>
          <a:bodyPr/>
          <a:lstStyle/>
          <a:p>
            <a:pPr marL="0" indent="0" algn="ctr" eaLnBrk="1" hangingPunct="1">
              <a:spcBef>
                <a:spcPct val="0"/>
              </a:spcBef>
              <a:spcAft>
                <a:spcPts val="600"/>
              </a:spcAft>
              <a:buNone/>
            </a:pPr>
            <a:r>
              <a:rPr lang="en-US" dirty="0">
                <a:cs typeface="Arial" panose="020B0604020202020204" pitchFamily="34" charset="0"/>
              </a:rPr>
              <a:t>Studying atoms leads to the following questions:</a:t>
            </a:r>
          </a:p>
          <a:p>
            <a:pPr lvl="1" indent="-342900" eaLnBrk="1" hangingPunct="1">
              <a:spcBef>
                <a:spcPct val="0"/>
              </a:spcBef>
              <a:spcAft>
                <a:spcPts val="600"/>
              </a:spcAft>
              <a:buFont typeface="Arial" pitchFamily="34" charset="0"/>
              <a:buChar char="•"/>
            </a:pPr>
            <a:r>
              <a:rPr lang="en-US" sz="3200" dirty="0">
                <a:solidFill>
                  <a:srgbClr val="FF0000"/>
                </a:solidFill>
                <a:cs typeface="Arial" panose="020B0604020202020204" pitchFamily="34" charset="0"/>
              </a:rPr>
              <a:t>How many</a:t>
            </a:r>
            <a:r>
              <a:rPr lang="en-US" sz="3200" dirty="0">
                <a:cs typeface="Arial" panose="020B0604020202020204" pitchFamily="34" charset="0"/>
              </a:rPr>
              <a:t> electrons are present in a particular atom?</a:t>
            </a:r>
          </a:p>
          <a:p>
            <a:pPr lvl="1" indent="-342900" eaLnBrk="1" hangingPunct="1">
              <a:spcBef>
                <a:spcPct val="0"/>
              </a:spcBef>
              <a:spcAft>
                <a:spcPts val="600"/>
              </a:spcAft>
              <a:buFont typeface="Arial" pitchFamily="34" charset="0"/>
              <a:buChar char="•"/>
            </a:pPr>
            <a:r>
              <a:rPr lang="en-US" sz="3200" dirty="0">
                <a:solidFill>
                  <a:srgbClr val="00B050"/>
                </a:solidFill>
                <a:cs typeface="Arial" panose="020B0604020202020204" pitchFamily="34" charset="0"/>
              </a:rPr>
              <a:t>What energies</a:t>
            </a:r>
            <a:r>
              <a:rPr lang="en-US" sz="3200" dirty="0">
                <a:cs typeface="Arial" panose="020B0604020202020204" pitchFamily="34" charset="0"/>
              </a:rPr>
              <a:t> do the individual electrons possess?</a:t>
            </a:r>
          </a:p>
          <a:p>
            <a:pPr lvl="1" indent="-342900" eaLnBrk="1" hangingPunct="1">
              <a:spcBef>
                <a:spcPct val="0"/>
              </a:spcBef>
              <a:spcAft>
                <a:spcPts val="600"/>
              </a:spcAft>
              <a:buFont typeface="Arial" pitchFamily="34" charset="0"/>
              <a:buChar char="•"/>
            </a:pPr>
            <a:r>
              <a:rPr lang="en-US" sz="3200" dirty="0">
                <a:solidFill>
                  <a:srgbClr val="00B0F0"/>
                </a:solidFill>
                <a:cs typeface="Arial" panose="020B0604020202020204" pitchFamily="34" charset="0"/>
              </a:rPr>
              <a:t>Where</a:t>
            </a:r>
            <a:r>
              <a:rPr lang="en-US" sz="3200" dirty="0">
                <a:cs typeface="Arial" panose="020B0604020202020204" pitchFamily="34" charset="0"/>
              </a:rPr>
              <a:t> in the atom can electrons be found?</a:t>
            </a:r>
          </a:p>
          <a:p>
            <a:pPr marL="0" indent="0" eaLnBrk="1" hangingPunct="1">
              <a:spcBef>
                <a:spcPct val="0"/>
              </a:spcBef>
              <a:spcAft>
                <a:spcPts val="600"/>
              </a:spcAft>
              <a:buNone/>
            </a:pPr>
            <a:endParaRPr lang="en-US" dirty="0">
              <a:cs typeface="Arial" panose="020B0604020202020204" pitchFamily="34" charset="0"/>
            </a:endParaRPr>
          </a:p>
        </p:txBody>
      </p:sp>
      <p:sp>
        <p:nvSpPr>
          <p:cNvPr id="6" name="Title 1"/>
          <p:cNvSpPr txBox="1">
            <a:spLocks/>
          </p:cNvSpPr>
          <p:nvPr/>
        </p:nvSpPr>
        <p:spPr bwMode="auto">
          <a:xfrm>
            <a:off x="0" y="163286"/>
            <a:ext cx="9144000" cy="1132114"/>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5pPr>
            <a:lvl6pPr marL="457200"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6pPr>
            <a:lvl7pPr marL="914400"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7pPr>
            <a:lvl8pPr marL="1371600"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8pPr>
            <a:lvl9pPr marL="1828800"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0" cap="none" spc="0" normalizeH="0" baseline="0" noProof="0" dirty="0">
                <a:ln>
                  <a:noFill/>
                </a:ln>
                <a:solidFill>
                  <a:srgbClr val="F6BF69"/>
                </a:solidFill>
                <a:effectLst>
                  <a:outerShdw blurRad="38100" dist="38100" dir="2700000" algn="tl">
                    <a:srgbClr val="000000"/>
                  </a:outerShdw>
                </a:effectLst>
                <a:uLnTx/>
                <a:uFillTx/>
                <a:latin typeface="Arial"/>
                <a:ea typeface="+mj-ea"/>
                <a:cs typeface="Arial" panose="020B0604020202020204" pitchFamily="34" charset="0"/>
              </a:rPr>
              <a:t>Classical Physics VS Quantum Theory</a:t>
            </a:r>
          </a:p>
        </p:txBody>
      </p:sp>
    </p:spTree>
    <p:extLst>
      <p:ext uri="{BB962C8B-B14F-4D97-AF65-F5344CB8AC3E}">
        <p14:creationId xmlns:p14="http://schemas.microsoft.com/office/powerpoint/2010/main" val="1715239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Title 1"/>
          <p:cNvSpPr>
            <a:spLocks noGrp="1"/>
          </p:cNvSpPr>
          <p:nvPr>
            <p:ph type="title"/>
          </p:nvPr>
        </p:nvSpPr>
        <p:spPr>
          <a:xfrm>
            <a:off x="0" y="152400"/>
            <a:ext cx="9144000" cy="1143000"/>
          </a:xfrm>
        </p:spPr>
        <p:txBody>
          <a:bodyPr/>
          <a:lstStyle/>
          <a:p>
            <a:pPr eaLnBrk="1" hangingPunct="1"/>
            <a:r>
              <a:rPr lang="en-US" dirty="0">
                <a:cs typeface="Arial" panose="020B0604020202020204" pitchFamily="34" charset="0"/>
              </a:rPr>
              <a:t>Classical Physics VS Quantum Theory</a:t>
            </a:r>
          </a:p>
        </p:txBody>
      </p:sp>
      <p:sp>
        <p:nvSpPr>
          <p:cNvPr id="3" name="Content Placeholder 2"/>
          <p:cNvSpPr>
            <a:spLocks noGrp="1"/>
          </p:cNvSpPr>
          <p:nvPr>
            <p:ph idx="1"/>
          </p:nvPr>
        </p:nvSpPr>
        <p:spPr>
          <a:xfrm>
            <a:off x="0" y="1447800"/>
            <a:ext cx="9144000" cy="5410200"/>
          </a:xfrm>
        </p:spPr>
        <p:txBody>
          <a:bodyPr/>
          <a:lstStyle/>
          <a:p>
            <a:pPr eaLnBrk="1" hangingPunct="1">
              <a:spcBef>
                <a:spcPct val="0"/>
              </a:spcBef>
              <a:spcAft>
                <a:spcPts val="1200"/>
              </a:spcAft>
            </a:pPr>
            <a:r>
              <a:rPr lang="en-US" dirty="0">
                <a:cs typeface="Arial" panose="020B0604020202020204" pitchFamily="34" charset="0"/>
              </a:rPr>
              <a:t>Molecules behave like </a:t>
            </a:r>
            <a:r>
              <a:rPr lang="en-US" dirty="0">
                <a:solidFill>
                  <a:srgbClr val="FF0000"/>
                </a:solidFill>
                <a:cs typeface="Arial" panose="020B0604020202020204" pitchFamily="34" charset="0"/>
              </a:rPr>
              <a:t>rebounding balls</a:t>
            </a:r>
            <a:r>
              <a:rPr lang="en-US" dirty="0">
                <a:cs typeface="Arial" panose="020B0604020202020204" pitchFamily="34" charset="0"/>
              </a:rPr>
              <a:t>  as pressure exerted by  gases</a:t>
            </a:r>
          </a:p>
          <a:p>
            <a:pPr eaLnBrk="1" hangingPunct="1">
              <a:spcBef>
                <a:spcPct val="0"/>
              </a:spcBef>
              <a:spcAft>
                <a:spcPts val="1200"/>
              </a:spcAft>
            </a:pPr>
            <a:r>
              <a:rPr lang="en-US" dirty="0">
                <a:cs typeface="Arial" panose="020B0604020202020204" pitchFamily="34" charset="0"/>
              </a:rPr>
              <a:t>Physics was able to predict and explain some these macroscopic phenomena but failed to explain the  </a:t>
            </a:r>
            <a:r>
              <a:rPr lang="en-US" dirty="0">
                <a:solidFill>
                  <a:srgbClr val="00B050"/>
                </a:solidFill>
                <a:cs typeface="Arial" panose="020B0604020202020204" pitchFamily="34" charset="0"/>
              </a:rPr>
              <a:t>stability of molecules</a:t>
            </a:r>
            <a:r>
              <a:rPr lang="en-US" dirty="0">
                <a:cs typeface="Arial" panose="020B0604020202020204" pitchFamily="34" charset="0"/>
              </a:rPr>
              <a:t>; that is, it could not explain the forces that hold atoms together</a:t>
            </a:r>
          </a:p>
          <a:p>
            <a:pPr eaLnBrk="1" hangingPunct="1">
              <a:spcBef>
                <a:spcPct val="0"/>
              </a:spcBef>
              <a:spcAft>
                <a:spcPts val="1200"/>
              </a:spcAft>
            </a:pPr>
            <a:r>
              <a:rPr lang="en-US" dirty="0">
                <a:cs typeface="Arial" panose="020B0604020202020204" pitchFamily="34" charset="0"/>
              </a:rPr>
              <a:t>Properties of atoms and molecules are </a:t>
            </a:r>
            <a:r>
              <a:rPr lang="en-US" b="1" i="1" dirty="0">
                <a:solidFill>
                  <a:srgbClr val="0070C0"/>
                </a:solidFill>
                <a:cs typeface="Arial" panose="020B0604020202020204" pitchFamily="34" charset="0"/>
              </a:rPr>
              <a:t>not</a:t>
            </a:r>
            <a:r>
              <a:rPr lang="en-US" dirty="0">
                <a:cs typeface="Arial" panose="020B0604020202020204" pitchFamily="34" charset="0"/>
              </a:rPr>
              <a:t> governed by the same physical laws as larger objects</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DC054BC8-99C3-4ED2-8CA1-F48C4075243E}" type="slidenum">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0284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685800" y="10886"/>
            <a:ext cx="7772400" cy="11430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Quantum Mechanics</a:t>
            </a:r>
          </a:p>
        </p:txBody>
      </p:sp>
      <p:sp>
        <p:nvSpPr>
          <p:cNvPr id="372739" name="Rectangle 3"/>
          <p:cNvSpPr>
            <a:spLocks noGrp="1" noChangeArrowheads="1"/>
          </p:cNvSpPr>
          <p:nvPr>
            <p:ph type="body" idx="4294967295"/>
          </p:nvPr>
        </p:nvSpPr>
        <p:spPr/>
        <p:txBody>
          <a:bodyPr/>
          <a:lstStyle/>
          <a:p>
            <a:r>
              <a:rPr lang="en-US" altLang="en-US" dirty="0"/>
              <a:t>Electrons are restricted to certain regions of space dependent on how much energy they possess</a:t>
            </a:r>
          </a:p>
          <a:p>
            <a:r>
              <a:rPr lang="en-US" altLang="en-US" dirty="0"/>
              <a:t>Only certain energy values are allowed for electrons</a:t>
            </a:r>
          </a:p>
        </p:txBody>
      </p:sp>
    </p:spTree>
    <p:custDataLst>
      <p:tags r:id="rId1"/>
    </p:custDataLst>
    <p:extLst>
      <p:ext uri="{BB962C8B-B14F-4D97-AF65-F5344CB8AC3E}">
        <p14:creationId xmlns:p14="http://schemas.microsoft.com/office/powerpoint/2010/main" val="15902038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72739">
                                            <p:txEl>
                                              <p:pRg st="0" end="0"/>
                                            </p:txEl>
                                          </p:spTgt>
                                        </p:tgtEl>
                                        <p:attrNameLst>
                                          <p:attrName>style.visibility</p:attrName>
                                        </p:attrNameLst>
                                      </p:cBhvr>
                                      <p:to>
                                        <p:strVal val="visible"/>
                                      </p:to>
                                    </p:set>
                                    <p:animEffect transition="in" filter="checkerboard(across)">
                                      <p:cBhvr>
                                        <p:cTn id="7" dur="500"/>
                                        <p:tgtEl>
                                          <p:spTgt spid="3727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72739">
                                            <p:txEl>
                                              <p:pRg st="1" end="1"/>
                                            </p:txEl>
                                          </p:spTgt>
                                        </p:tgtEl>
                                        <p:attrNameLst>
                                          <p:attrName>style.visibility</p:attrName>
                                        </p:attrNameLst>
                                      </p:cBhvr>
                                      <p:to>
                                        <p:strVal val="visible"/>
                                      </p:to>
                                    </p:set>
                                    <p:animEffect transition="in" filter="checkerboard(across)">
                                      <p:cBhvr>
                                        <p:cTn id="12" dur="500"/>
                                        <p:tgtEl>
                                          <p:spTgt spid="37273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9"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838200"/>
            <a:ext cx="9144000" cy="4343400"/>
          </a:xfrm>
        </p:spPr>
        <p:txBody>
          <a:bodyPr/>
          <a:lstStyle/>
          <a:p>
            <a:pPr eaLnBrk="1" hangingPunct="1">
              <a:spcBef>
                <a:spcPct val="0"/>
              </a:spcBef>
              <a:spcAft>
                <a:spcPts val="1200"/>
              </a:spcAft>
            </a:pPr>
            <a:r>
              <a:rPr lang="en-US" sz="2800" dirty="0">
                <a:cs typeface="Arial" panose="020B0604020202020204" pitchFamily="34" charset="0"/>
              </a:rPr>
              <a:t>Physicists had always assumed that energy is </a:t>
            </a:r>
            <a:r>
              <a:rPr lang="en-US" sz="2800" dirty="0">
                <a:solidFill>
                  <a:srgbClr val="FF0000"/>
                </a:solidFill>
                <a:cs typeface="Arial" panose="020B0604020202020204" pitchFamily="34" charset="0"/>
              </a:rPr>
              <a:t>continuous</a:t>
            </a:r>
            <a:r>
              <a:rPr lang="en-US" sz="2800" dirty="0">
                <a:cs typeface="Arial" panose="020B0604020202020204" pitchFamily="34" charset="0"/>
              </a:rPr>
              <a:t> and that </a:t>
            </a:r>
            <a:r>
              <a:rPr lang="en-US" sz="2800" dirty="0">
                <a:solidFill>
                  <a:srgbClr val="FF0000"/>
                </a:solidFill>
                <a:cs typeface="Arial" panose="020B0604020202020204" pitchFamily="34" charset="0"/>
              </a:rPr>
              <a:t>any amount </a:t>
            </a:r>
            <a:r>
              <a:rPr lang="en-US" sz="2800" dirty="0">
                <a:cs typeface="Arial" panose="020B0604020202020204" pitchFamily="34" charset="0"/>
              </a:rPr>
              <a:t>of energy could be released in a radiation process</a:t>
            </a:r>
          </a:p>
          <a:p>
            <a:pPr eaLnBrk="1" hangingPunct="1">
              <a:spcBef>
                <a:spcPct val="0"/>
              </a:spcBef>
              <a:spcAft>
                <a:spcPts val="1200"/>
              </a:spcAft>
            </a:pPr>
            <a:r>
              <a:rPr lang="en-US" sz="2800" dirty="0">
                <a:cs typeface="Arial" panose="020B0604020202020204" pitchFamily="34" charset="0"/>
              </a:rPr>
              <a:t>Max Planck in 1900 started new era While studying the data on radiation emitted by solids heated to various temperatures</a:t>
            </a:r>
          </a:p>
          <a:p>
            <a:pPr eaLnBrk="1" hangingPunct="1">
              <a:spcBef>
                <a:spcPct val="0"/>
              </a:spcBef>
              <a:spcAft>
                <a:spcPts val="1200"/>
              </a:spcAft>
            </a:pPr>
            <a:r>
              <a:rPr lang="en-US" sz="2800" dirty="0">
                <a:cs typeface="Arial" panose="020B0604020202020204" pitchFamily="34" charset="0"/>
              </a:rPr>
              <a:t>He discovered atoms and molecules emit energy only in certain discrete quantities: </a:t>
            </a:r>
          </a:p>
          <a:p>
            <a:pPr marL="0" indent="0" eaLnBrk="1" hangingPunct="1">
              <a:spcBef>
                <a:spcPct val="0"/>
              </a:spcBef>
              <a:spcAft>
                <a:spcPts val="1200"/>
              </a:spcAft>
              <a:buNone/>
            </a:pPr>
            <a:r>
              <a:rPr lang="en-US" dirty="0">
                <a:cs typeface="Arial" panose="020B0604020202020204" pitchFamily="34" charset="0"/>
              </a:rPr>
              <a:t>                                     </a:t>
            </a:r>
            <a:r>
              <a:rPr lang="en-US" b="1" i="1" dirty="0">
                <a:solidFill>
                  <a:srgbClr val="FF0000"/>
                </a:solidFill>
                <a:cs typeface="Arial" panose="020B0604020202020204" pitchFamily="34" charset="0"/>
              </a:rPr>
              <a:t>Quanta</a:t>
            </a:r>
          </a:p>
          <a:p>
            <a:pPr marL="0" indent="0" eaLnBrk="1" hangingPunct="1">
              <a:spcBef>
                <a:spcPct val="0"/>
              </a:spcBef>
              <a:spcAft>
                <a:spcPts val="1200"/>
              </a:spcAft>
            </a:pPr>
            <a:r>
              <a:rPr lang="en-US" sz="2800" dirty="0">
                <a:cs typeface="Arial" panose="020B0604020202020204" pitchFamily="34" charset="0"/>
              </a:rPr>
              <a:t>Planck’s </a:t>
            </a:r>
            <a:r>
              <a:rPr lang="en-US" sz="2800" b="1" i="1" dirty="0">
                <a:solidFill>
                  <a:srgbClr val="FF0000"/>
                </a:solidFill>
                <a:cs typeface="Arial" panose="020B0604020202020204" pitchFamily="34" charset="0"/>
              </a:rPr>
              <a:t>quantum theory</a:t>
            </a:r>
            <a:r>
              <a:rPr lang="en-US" sz="2800" dirty="0">
                <a:solidFill>
                  <a:srgbClr val="FF0000"/>
                </a:solidFill>
                <a:cs typeface="Arial" panose="020B0604020202020204" pitchFamily="34" charset="0"/>
              </a:rPr>
              <a:t> </a:t>
            </a:r>
            <a:r>
              <a:rPr lang="en-US" sz="2800" dirty="0">
                <a:cs typeface="Arial" panose="020B0604020202020204" pitchFamily="34" charset="0"/>
              </a:rPr>
              <a:t>turned physics upside down</a:t>
            </a:r>
          </a:p>
        </p:txBody>
      </p:sp>
    </p:spTree>
    <p:extLst>
      <p:ext uri="{BB962C8B-B14F-4D97-AF65-F5344CB8AC3E}">
        <p14:creationId xmlns:p14="http://schemas.microsoft.com/office/powerpoint/2010/main" val="4227696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a:xfrm>
            <a:off x="722313" y="18257"/>
            <a:ext cx="7772400" cy="11430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Quantum Theory</a:t>
            </a:r>
          </a:p>
        </p:txBody>
      </p:sp>
      <p:sp>
        <p:nvSpPr>
          <p:cNvPr id="81923" name="Rectangle 3"/>
          <p:cNvSpPr>
            <a:spLocks noGrp="1" noChangeArrowheads="1"/>
          </p:cNvSpPr>
          <p:nvPr>
            <p:ph type="body" sz="half" idx="4294967295"/>
          </p:nvPr>
        </p:nvSpPr>
        <p:spPr>
          <a:xfrm>
            <a:off x="722313" y="1822451"/>
            <a:ext cx="3810000" cy="1143000"/>
          </a:xfrm>
        </p:spPr>
        <p:txBody>
          <a:bodyPr/>
          <a:lstStyle/>
          <a:p>
            <a:r>
              <a:rPr lang="en-US" altLang="en-US" dirty="0"/>
              <a:t>Energy Continuum</a:t>
            </a:r>
            <a:endParaRPr lang="en-US" altLang="en-US" sz="2800" dirty="0"/>
          </a:p>
        </p:txBody>
      </p:sp>
      <p:sp>
        <p:nvSpPr>
          <p:cNvPr id="81924" name="Rectangle 4"/>
          <p:cNvSpPr>
            <a:spLocks noGrp="1" noChangeArrowheads="1"/>
          </p:cNvSpPr>
          <p:nvPr>
            <p:ph type="body" sz="half" idx="4294967295"/>
          </p:nvPr>
        </p:nvSpPr>
        <p:spPr>
          <a:xfrm>
            <a:off x="4700588" y="1822450"/>
            <a:ext cx="3810000" cy="4114800"/>
          </a:xfrm>
        </p:spPr>
        <p:txBody>
          <a:bodyPr/>
          <a:lstStyle/>
          <a:p>
            <a:r>
              <a:rPr lang="en-US" altLang="en-US" dirty="0"/>
              <a:t>Quantized Energy</a:t>
            </a:r>
            <a:endParaRPr lang="en-US" altLang="en-US" sz="2800" dirty="0"/>
          </a:p>
        </p:txBody>
      </p:sp>
      <p:grpSp>
        <p:nvGrpSpPr>
          <p:cNvPr id="3" name="Group 2">
            <a:extLst>
              <a:ext uri="{FF2B5EF4-FFF2-40B4-BE49-F238E27FC236}">
                <a16:creationId xmlns:a16="http://schemas.microsoft.com/office/drawing/2014/main" id="{BB0ACC6B-4B16-43CC-B7D7-68A44F6ED074}"/>
              </a:ext>
            </a:extLst>
          </p:cNvPr>
          <p:cNvGrpSpPr/>
          <p:nvPr/>
        </p:nvGrpSpPr>
        <p:grpSpPr>
          <a:xfrm>
            <a:off x="828675" y="3686175"/>
            <a:ext cx="3403600" cy="1339850"/>
            <a:chOff x="828675" y="3686175"/>
            <a:chExt cx="3403600" cy="1339850"/>
          </a:xfrm>
        </p:grpSpPr>
        <p:sp>
          <p:nvSpPr>
            <p:cNvPr id="81925" name="Line 5"/>
            <p:cNvSpPr>
              <a:spLocks noChangeShapeType="1"/>
            </p:cNvSpPr>
            <p:nvPr/>
          </p:nvSpPr>
          <p:spPr bwMode="auto">
            <a:xfrm>
              <a:off x="828675" y="5026025"/>
              <a:ext cx="3403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1926" name="Line 6"/>
            <p:cNvSpPr>
              <a:spLocks noChangeShapeType="1"/>
            </p:cNvSpPr>
            <p:nvPr/>
          </p:nvSpPr>
          <p:spPr bwMode="auto">
            <a:xfrm flipV="1">
              <a:off x="846138" y="3686175"/>
              <a:ext cx="3368675" cy="13223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81927" name="Line 7"/>
            <p:cNvSpPr>
              <a:spLocks noChangeShapeType="1"/>
            </p:cNvSpPr>
            <p:nvPr/>
          </p:nvSpPr>
          <p:spPr bwMode="auto">
            <a:xfrm flipV="1">
              <a:off x="4214813" y="3703638"/>
              <a:ext cx="0" cy="132238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pic>
        <p:nvPicPr>
          <p:cNvPr id="6" name="Picture 5">
            <a:extLst>
              <a:ext uri="{FF2B5EF4-FFF2-40B4-BE49-F238E27FC236}">
                <a16:creationId xmlns:a16="http://schemas.microsoft.com/office/drawing/2014/main" id="{C4888B9B-26D8-46F9-929B-A84A30C2650E}"/>
              </a:ext>
            </a:extLst>
          </p:cNvPr>
          <p:cNvPicPr>
            <a:picLocks noChangeAspect="1"/>
          </p:cNvPicPr>
          <p:nvPr/>
        </p:nvPicPr>
        <p:blipFill>
          <a:blip r:embed="rId4"/>
          <a:stretch>
            <a:fillRect/>
          </a:stretch>
        </p:blipFill>
        <p:spPr>
          <a:xfrm>
            <a:off x="5321754" y="3276600"/>
            <a:ext cx="3357109" cy="1749425"/>
          </a:xfrm>
          <a:prstGeom prst="rect">
            <a:avLst/>
          </a:prstGeom>
        </p:spPr>
      </p:pic>
    </p:spTree>
    <p:custDataLst>
      <p:tags r:id="rId1"/>
    </p:custDataLst>
    <p:extLst>
      <p:ext uri="{BB962C8B-B14F-4D97-AF65-F5344CB8AC3E}">
        <p14:creationId xmlns:p14="http://schemas.microsoft.com/office/powerpoint/2010/main" val="85257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2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P spid="8192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18">
            <a:extLst>
              <a:ext uri="{FF2B5EF4-FFF2-40B4-BE49-F238E27FC236}">
                <a16:creationId xmlns:a16="http://schemas.microsoft.com/office/drawing/2014/main" id="{2C90AD06-5BE4-46E6-9923-8682F0BCDFD0}"/>
              </a:ext>
            </a:extLst>
          </p:cNvPr>
          <p:cNvSpPr txBox="1">
            <a:spLocks noChangeArrowheads="1"/>
          </p:cNvSpPr>
          <p:nvPr/>
        </p:nvSpPr>
        <p:spPr bwMode="auto">
          <a:xfrm>
            <a:off x="1600200" y="685800"/>
            <a:ext cx="5410200" cy="519113"/>
          </a:xfrm>
          <a:prstGeom prst="rect">
            <a:avLst/>
          </a:prstGeom>
          <a:gradFill rotWithShape="1">
            <a:gsLst>
              <a:gs pos="0">
                <a:srgbClr val="990000">
                  <a:alpha val="35001"/>
                </a:srgbClr>
              </a:gs>
              <a:gs pos="100000">
                <a:srgbClr val="47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The Wave Nature of Light</a:t>
            </a:r>
          </a:p>
        </p:txBody>
      </p:sp>
      <p:sp>
        <p:nvSpPr>
          <p:cNvPr id="96263" name="Rectangle 7">
            <a:extLst>
              <a:ext uri="{FF2B5EF4-FFF2-40B4-BE49-F238E27FC236}">
                <a16:creationId xmlns:a16="http://schemas.microsoft.com/office/drawing/2014/main" id="{BEE3E6AB-58B7-416F-9965-2C18A182B6CF}"/>
              </a:ext>
            </a:extLst>
          </p:cNvPr>
          <p:cNvSpPr>
            <a:spLocks noChangeArrowheads="1"/>
          </p:cNvSpPr>
          <p:nvPr/>
        </p:nvSpPr>
        <p:spPr bwMode="auto">
          <a:xfrm>
            <a:off x="762000" y="1612900"/>
            <a:ext cx="716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Visible light is a type of </a:t>
            </a:r>
            <a:r>
              <a:rPr kumimoji="0" lang="en-US" altLang="en-US" sz="2400" b="1" i="1" u="none" strike="noStrike" kern="1200" cap="none" spc="0" normalizeH="0" baseline="0" noProof="0">
                <a:ln>
                  <a:noFill/>
                </a:ln>
                <a:solidFill>
                  <a:srgbClr val="000000"/>
                </a:solidFill>
                <a:effectLst/>
                <a:uLnTx/>
                <a:uFillTx/>
                <a:latin typeface="Arial" panose="020B0604020202020204" pitchFamily="34" charset="0"/>
                <a:ea typeface="+mn-ea"/>
                <a:cs typeface="+mn-cs"/>
              </a:rPr>
              <a:t>electromagnetic radiation</a:t>
            </a: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a:t>
            </a:r>
          </a:p>
        </p:txBody>
      </p:sp>
      <p:sp>
        <p:nvSpPr>
          <p:cNvPr id="96264" name="Rectangle 8">
            <a:extLst>
              <a:ext uri="{FF2B5EF4-FFF2-40B4-BE49-F238E27FC236}">
                <a16:creationId xmlns:a16="http://schemas.microsoft.com/office/drawing/2014/main" id="{3C212B3C-6412-4077-965C-1886F2A62794}"/>
              </a:ext>
            </a:extLst>
          </p:cNvPr>
          <p:cNvSpPr>
            <a:spLocks noChangeArrowheads="1"/>
          </p:cNvSpPr>
          <p:nvPr/>
        </p:nvSpPr>
        <p:spPr bwMode="auto">
          <a:xfrm>
            <a:off x="762000" y="2362200"/>
            <a:ext cx="76200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The wave properties of electromagnetic radiation are described by three variables:</a:t>
            </a:r>
          </a:p>
          <a:p>
            <a:pPr marL="0" marR="0" lvl="0" indent="0" algn="l" defTabSz="914400" rtl="0" eaLnBrk="0" fontAlgn="base" latinLnBrk="0" hangingPunct="0">
              <a:lnSpc>
                <a:spcPct val="100000"/>
              </a:lnSpc>
              <a:spcBef>
                <a:spcPct val="20000"/>
              </a:spcBef>
              <a:spcAft>
                <a:spcPct val="0"/>
              </a:spcAft>
              <a:buClrTx/>
              <a:buSzTx/>
              <a:buFontTx/>
              <a:buChar char="-"/>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a:t>
            </a: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frequency (</a:t>
            </a:r>
            <a:r>
              <a:rPr kumimoji="0" lang="en-US" altLang="en-US" sz="2000" b="0" i="0" u="none" strike="noStrike" kern="1200" cap="none" spc="0" normalizeH="0" baseline="0" noProof="0">
                <a:ln>
                  <a:noFill/>
                </a:ln>
                <a:solidFill>
                  <a:srgbClr val="000000"/>
                </a:solidFill>
                <a:effectLst/>
                <a:uLnTx/>
                <a:uFillTx/>
                <a:latin typeface="Symbol" panose="05050102010706020507" pitchFamily="18" charset="2"/>
                <a:ea typeface="+mn-ea"/>
                <a:cs typeface="+mn-cs"/>
              </a:rPr>
              <a:t>n</a:t>
            </a:r>
            <a:r>
              <a:rPr kumimoji="0" lang="en-US" altLang="en-US" sz="2000" b="1" i="0" u="none" strike="noStrike" kern="1200" cap="none" spc="0" normalizeH="0" baseline="0" noProof="0">
                <a:ln>
                  <a:noFill/>
                </a:ln>
                <a:solidFill>
                  <a:srgbClr val="000000"/>
                </a:solidFill>
                <a:effectLst/>
                <a:uLnTx/>
                <a:uFillTx/>
                <a:latin typeface="Symbol" panose="05050102010706020507" pitchFamily="18" charset="2"/>
                <a:ea typeface="+mn-ea"/>
                <a:cs typeface="+mn-cs"/>
              </a:rPr>
              <a:t>)</a:t>
            </a: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cycles per second</a:t>
            </a:r>
          </a:p>
          <a:p>
            <a:pPr marL="0" marR="0" lvl="0" indent="0" algn="l" defTabSz="914400" rtl="0" eaLnBrk="0" fontAlgn="base" latinLnBrk="0" hangingPunct="0">
              <a:lnSpc>
                <a:spcPct val="100000"/>
              </a:lnSpc>
              <a:spcBef>
                <a:spcPct val="20000"/>
              </a:spcBef>
              <a:spcAft>
                <a:spcPct val="0"/>
              </a:spcAft>
              <a:buClrTx/>
              <a:buSzTx/>
              <a:buFontTx/>
              <a:buChar char="-"/>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a:t>
            </a: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wavelength (</a:t>
            </a:r>
            <a:r>
              <a:rPr kumimoji="0" lang="en-US" altLang="en-US" sz="2000" b="1" i="0" u="none" strike="noStrike" kern="1200" cap="none" spc="0" normalizeH="0" baseline="0" noProof="0">
                <a:ln>
                  <a:noFill/>
                </a:ln>
                <a:solidFill>
                  <a:srgbClr val="000000"/>
                </a:solidFill>
                <a:effectLst/>
                <a:uLnTx/>
                <a:uFillTx/>
                <a:latin typeface="Symbol" panose="05050102010706020507" pitchFamily="18" charset="2"/>
                <a:ea typeface="+mn-ea"/>
                <a:cs typeface="+mn-cs"/>
              </a:rPr>
              <a:t>l</a:t>
            </a: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a:t>
            </a: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the distance a wave travels in one cycle</a:t>
            </a:r>
          </a:p>
          <a:p>
            <a:pPr marL="0" marR="0" lvl="0" indent="0" algn="l" defTabSz="914400" rtl="0" eaLnBrk="0" fontAlgn="base" latinLnBrk="0" hangingPunct="0">
              <a:lnSpc>
                <a:spcPct val="100000"/>
              </a:lnSpc>
              <a:spcBef>
                <a:spcPct val="20000"/>
              </a:spcBef>
              <a:spcAft>
                <a:spcPct val="0"/>
              </a:spcAft>
              <a:buClrTx/>
              <a:buSzTx/>
              <a:buFontTx/>
              <a:buChar char="-"/>
              <a:tabLst/>
              <a:defRPr/>
            </a:pP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a:t>
            </a: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amplitude</a:t>
            </a:r>
            <a:r>
              <a:rPr kumimoji="0" lang="en-US" altLang="en-US" sz="20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the height of a wave crest or depth of a trough.</a:t>
            </a:r>
          </a:p>
        </p:txBody>
      </p:sp>
      <p:sp>
        <p:nvSpPr>
          <p:cNvPr id="96267" name="Rectangle 11">
            <a:extLst>
              <a:ext uri="{FF2B5EF4-FFF2-40B4-BE49-F238E27FC236}">
                <a16:creationId xmlns:a16="http://schemas.microsoft.com/office/drawing/2014/main" id="{EE76D6C2-5C46-41A4-91E1-2A72206E0201}"/>
              </a:ext>
            </a:extLst>
          </p:cNvPr>
          <p:cNvSpPr>
            <a:spLocks noChangeArrowheads="1"/>
          </p:cNvSpPr>
          <p:nvPr/>
        </p:nvSpPr>
        <p:spPr bwMode="auto">
          <a:xfrm>
            <a:off x="1066800" y="4724400"/>
            <a:ext cx="59436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The </a:t>
            </a:r>
            <a:r>
              <a:rPr kumimoji="0" lang="en-US" altLang="en-US" sz="2400" b="1" i="1" u="none" strike="noStrike" kern="1200" cap="none" spc="0" normalizeH="0" baseline="0" noProof="0">
                <a:ln>
                  <a:noFill/>
                </a:ln>
                <a:solidFill>
                  <a:srgbClr val="000000"/>
                </a:solidFill>
                <a:effectLst/>
                <a:uLnTx/>
                <a:uFillTx/>
                <a:latin typeface="Arial" panose="020B0604020202020204" pitchFamily="34" charset="0"/>
                <a:ea typeface="+mn-ea"/>
                <a:cs typeface="+mn-cs"/>
              </a:rPr>
              <a:t>speed of light</a:t>
            </a: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is a constant:</a:t>
            </a:r>
          </a:p>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2400" b="1" i="1" u="none" strike="noStrike" kern="1200" cap="none" spc="0" normalizeH="0" baseline="0" noProof="0">
                <a:ln>
                  <a:noFill/>
                </a:ln>
                <a:solidFill>
                  <a:srgbClr val="000000"/>
                </a:solidFill>
                <a:effectLst/>
                <a:uLnTx/>
                <a:uFillTx/>
                <a:latin typeface="Arial" panose="020B0604020202020204" pitchFamily="34" charset="0"/>
                <a:ea typeface="+mn-ea"/>
                <a:cs typeface="+mn-cs"/>
              </a:rPr>
              <a:t>c = </a:t>
            </a:r>
            <a:r>
              <a:rPr kumimoji="0" lang="en-US" altLang="en-US" sz="2400" b="1" i="0" u="none" strike="noStrike" kern="1200" cap="none" spc="0" normalizeH="0" baseline="0" noProof="0">
                <a:ln>
                  <a:noFill/>
                </a:ln>
                <a:solidFill>
                  <a:srgbClr val="000000"/>
                </a:solidFill>
                <a:effectLst/>
                <a:uLnTx/>
                <a:uFillTx/>
                <a:latin typeface="Symbol" panose="05050102010706020507" pitchFamily="18" charset="2"/>
                <a:ea typeface="+mn-ea"/>
                <a:cs typeface="+mn-cs"/>
              </a:rPr>
              <a:t>n</a:t>
            </a:r>
            <a:r>
              <a:rPr kumimoji="0" lang="en-US" altLang="en-US" sz="2400" b="1" i="1" u="none" strike="noStrike" kern="1200" cap="none" spc="0" normalizeH="0" baseline="0" noProof="0">
                <a:ln>
                  <a:noFill/>
                </a:ln>
                <a:solidFill>
                  <a:srgbClr val="000000"/>
                </a:solidFill>
                <a:effectLst/>
                <a:uLnTx/>
                <a:uFillTx/>
                <a:latin typeface="Arial" panose="020B0604020202020204" pitchFamily="34" charset="0"/>
                <a:ea typeface="+mn-ea"/>
                <a:cs typeface="+mn-cs"/>
              </a:rPr>
              <a:t> </a:t>
            </a:r>
            <a:r>
              <a:rPr kumimoji="0" lang="en-US" altLang="en-US" sz="2400" b="1" i="0" u="none" strike="noStrike" kern="1200" cap="none" spc="0" normalizeH="0" baseline="0" noProof="0">
                <a:ln>
                  <a:noFill/>
                </a:ln>
                <a:solidFill>
                  <a:srgbClr val="000000"/>
                </a:solidFill>
                <a:effectLst/>
                <a:uLnTx/>
                <a:uFillTx/>
                <a:latin typeface="Arial" panose="020B0604020202020204" pitchFamily="34" charset="0"/>
                <a:ea typeface="+mn-ea"/>
                <a:cs typeface="+mn-cs"/>
              </a:rPr>
              <a:t>x </a:t>
            </a:r>
            <a:r>
              <a:rPr kumimoji="0" lang="en-US" altLang="en-US" sz="2400" b="1" i="0" u="none" strike="noStrike" kern="1200" cap="none" spc="0" normalizeH="0" baseline="0" noProof="0">
                <a:ln>
                  <a:noFill/>
                </a:ln>
                <a:solidFill>
                  <a:srgbClr val="000000"/>
                </a:solidFill>
                <a:effectLst/>
                <a:uLnTx/>
                <a:uFillTx/>
                <a:latin typeface="Symbol" panose="05050102010706020507" pitchFamily="18" charset="2"/>
                <a:ea typeface="+mn-ea"/>
                <a:cs typeface="+mn-cs"/>
              </a:rPr>
              <a:t>l</a:t>
            </a:r>
          </a:p>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3.00 x 10</a:t>
            </a:r>
            <a:r>
              <a:rPr kumimoji="0" lang="en-US" altLang="en-US" sz="2400" b="0" i="0" u="none" strike="noStrike" kern="1200" cap="none" spc="0" normalizeH="0" baseline="30000" noProof="0">
                <a:ln>
                  <a:noFill/>
                </a:ln>
                <a:solidFill>
                  <a:srgbClr val="000000"/>
                </a:solidFill>
                <a:effectLst/>
                <a:uLnTx/>
                <a:uFillTx/>
                <a:latin typeface="Arial" panose="020B0604020202020204" pitchFamily="34" charset="0"/>
                <a:ea typeface="+mn-ea"/>
                <a:cs typeface="+mn-cs"/>
              </a:rPr>
              <a:t>8</a:t>
            </a: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m/s in a vacuum</a:t>
            </a:r>
          </a:p>
        </p:txBody>
      </p:sp>
    </p:spTree>
    <p:extLst>
      <p:ext uri="{BB962C8B-B14F-4D97-AF65-F5344CB8AC3E}">
        <p14:creationId xmlns:p14="http://schemas.microsoft.com/office/powerpoint/2010/main" val="25576022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96263"/>
                                        </p:tgtEl>
                                        <p:attrNameLst>
                                          <p:attrName>style.visibility</p:attrName>
                                        </p:attrNameLst>
                                      </p:cBhvr>
                                      <p:to>
                                        <p:strVal val="visible"/>
                                      </p:to>
                                    </p:set>
                                  </p:childTnLst>
                                </p:cTn>
                              </p:par>
                            </p:childTnLst>
                          </p:cTn>
                        </p:par>
                        <p:par>
                          <p:cTn id="7" fill="hold" nodeType="afterGroup">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96264"/>
                                        </p:tgtEl>
                                        <p:attrNameLst>
                                          <p:attrName>style.visibility</p:attrName>
                                        </p:attrNameLst>
                                      </p:cBhvr>
                                      <p:to>
                                        <p:strVal val="visible"/>
                                      </p:to>
                                    </p:set>
                                  </p:childTnLst>
                                </p:cTn>
                              </p:par>
                            </p:childTnLst>
                          </p:cTn>
                        </p:par>
                        <p:par>
                          <p:cTn id="10" fill="hold" nodeType="afterGroup">
                            <p:stCondLst>
                              <p:cond delay="2000"/>
                            </p:stCondLst>
                            <p:childTnLst>
                              <p:par>
                                <p:cTn id="11" presetID="1" presetClass="entr" presetSubtype="0" fill="hold" grpId="0" nodeType="afterEffect">
                                  <p:stCondLst>
                                    <p:cond delay="1000"/>
                                  </p:stCondLst>
                                  <p:childTnLst>
                                    <p:set>
                                      <p:cBhvr>
                                        <p:cTn id="12" dur="1" fill="hold">
                                          <p:stCondLst>
                                            <p:cond delay="0"/>
                                          </p:stCondLst>
                                        </p:cTn>
                                        <p:tgtEl>
                                          <p:spTgt spid="96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63" grpId="0"/>
      <p:bldP spid="96264" grpId="0"/>
      <p:bldP spid="9626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3">
            <a:extLst>
              <a:ext uri="{FF2B5EF4-FFF2-40B4-BE49-F238E27FC236}">
                <a16:creationId xmlns:a16="http://schemas.microsoft.com/office/drawing/2014/main" id="{8F304985-05FC-4096-B24A-0CD7D34FD73A}"/>
              </a:ext>
            </a:extLst>
          </p:cNvPr>
          <p:cNvSpPr txBox="1">
            <a:spLocks noChangeArrowheads="1"/>
          </p:cNvSpPr>
          <p:nvPr/>
        </p:nvSpPr>
        <p:spPr bwMode="auto">
          <a:xfrm>
            <a:off x="381000" y="4572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Figure 7.1</a:t>
            </a:r>
          </a:p>
        </p:txBody>
      </p:sp>
      <p:sp>
        <p:nvSpPr>
          <p:cNvPr id="9219" name="Text Box 4">
            <a:extLst>
              <a:ext uri="{FF2B5EF4-FFF2-40B4-BE49-F238E27FC236}">
                <a16:creationId xmlns:a16="http://schemas.microsoft.com/office/drawing/2014/main" id="{0C667962-57F1-45A4-A3C2-7A68C7BD14E6}"/>
              </a:ext>
            </a:extLst>
          </p:cNvPr>
          <p:cNvSpPr txBox="1">
            <a:spLocks noChangeArrowheads="1"/>
          </p:cNvSpPr>
          <p:nvPr/>
        </p:nvSpPr>
        <p:spPr bwMode="auto">
          <a:xfrm>
            <a:off x="1828800" y="457200"/>
            <a:ext cx="7086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The reciprocal relationship of frequency and wavelength.</a:t>
            </a:r>
          </a:p>
        </p:txBody>
      </p:sp>
      <p:pic>
        <p:nvPicPr>
          <p:cNvPr id="9220" name="Picture 7" descr="siL48593_07_01.jpg">
            <a:extLst>
              <a:ext uri="{FF2B5EF4-FFF2-40B4-BE49-F238E27FC236}">
                <a16:creationId xmlns:a16="http://schemas.microsoft.com/office/drawing/2014/main" id="{39ED166A-C4EE-4F06-8D3F-BAAEAA3F93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066800"/>
            <a:ext cx="4151313"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065CFDAB-9781-489B-A5B5-1FB9B537B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371600"/>
            <a:ext cx="5562600" cy="472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ext Box 3">
            <a:extLst>
              <a:ext uri="{FF2B5EF4-FFF2-40B4-BE49-F238E27FC236}">
                <a16:creationId xmlns:a16="http://schemas.microsoft.com/office/drawing/2014/main" id="{70EECE69-008A-49A7-8589-45A0791631A5}"/>
              </a:ext>
            </a:extLst>
          </p:cNvPr>
          <p:cNvSpPr txBox="1">
            <a:spLocks noChangeArrowheads="1"/>
          </p:cNvSpPr>
          <p:nvPr/>
        </p:nvSpPr>
        <p:spPr bwMode="auto">
          <a:xfrm>
            <a:off x="381000" y="533400"/>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Figure 7.2</a:t>
            </a:r>
          </a:p>
        </p:txBody>
      </p:sp>
      <p:sp>
        <p:nvSpPr>
          <p:cNvPr id="11268" name="Text Box 4">
            <a:extLst>
              <a:ext uri="{FF2B5EF4-FFF2-40B4-BE49-F238E27FC236}">
                <a16:creationId xmlns:a16="http://schemas.microsoft.com/office/drawing/2014/main" id="{756CDC3C-158E-4E24-B3AD-12FF5A753139}"/>
              </a:ext>
            </a:extLst>
          </p:cNvPr>
          <p:cNvSpPr txBox="1">
            <a:spLocks noChangeArrowheads="1"/>
          </p:cNvSpPr>
          <p:nvPr/>
        </p:nvSpPr>
        <p:spPr bwMode="auto">
          <a:xfrm>
            <a:off x="2133600" y="533400"/>
            <a:ext cx="6705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Differing amplitude (brightness, or intensity) of a wave.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F9218B-FE57-4B6D-9DA9-2CC111B91D7C}"/>
              </a:ext>
            </a:extLst>
          </p:cNvPr>
          <p:cNvSpPr txBox="1"/>
          <p:nvPr/>
        </p:nvSpPr>
        <p:spPr>
          <a:xfrm>
            <a:off x="152400" y="2648044"/>
            <a:ext cx="8991600"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hlinkClick r:id="rId2"/>
              </a:rPr>
              <a:t>https://phet.colorado.edu/sims/cheerpj/hydrogen-atom/latest/hydrogen-atom.html?simulation=hydrogen-atom</a:t>
            </a:r>
            <a:endPar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Times New Roman" pitchFamily="18" charset="0"/>
              <a:ea typeface="+mn-ea"/>
              <a:cs typeface="+mn-cs"/>
            </a:endParaRPr>
          </a:p>
        </p:txBody>
      </p:sp>
      <p:sp>
        <p:nvSpPr>
          <p:cNvPr id="5" name="Text Box 3">
            <a:extLst>
              <a:ext uri="{FF2B5EF4-FFF2-40B4-BE49-F238E27FC236}">
                <a16:creationId xmlns:a16="http://schemas.microsoft.com/office/drawing/2014/main" id="{DB7DCC04-0C26-48AE-9F1E-9831AF580E4E}"/>
              </a:ext>
            </a:extLst>
          </p:cNvPr>
          <p:cNvSpPr txBox="1">
            <a:spLocks noChangeArrowheads="1"/>
          </p:cNvSpPr>
          <p:nvPr/>
        </p:nvSpPr>
        <p:spPr bwMode="auto">
          <a:xfrm>
            <a:off x="978773" y="304800"/>
            <a:ext cx="718645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400" b="1" i="0" u="none" strike="noStrike" kern="1200" cap="none" spc="0" normalizeH="0" baseline="0" noProof="0" dirty="0">
                <a:ln>
                  <a:noFill/>
                </a:ln>
                <a:solidFill>
                  <a:srgbClr val="F6BF69">
                    <a:lumMod val="75000"/>
                  </a:srgbClr>
                </a:solidFill>
                <a:effectLst>
                  <a:outerShdw blurRad="38100" dist="38100" dir="2700000" algn="tl">
                    <a:srgbClr val="000000">
                      <a:alpha val="43137"/>
                    </a:srgbClr>
                  </a:outerShdw>
                </a:effectLst>
                <a:uLnTx/>
                <a:uFillTx/>
                <a:latin typeface="Arial"/>
                <a:ea typeface="+mn-ea"/>
                <a:cs typeface="+mn-cs"/>
              </a:rPr>
              <a:t>Models of Hydrogen Atom</a:t>
            </a:r>
          </a:p>
        </p:txBody>
      </p:sp>
    </p:spTree>
    <p:extLst>
      <p:ext uri="{BB962C8B-B14F-4D97-AF65-F5344CB8AC3E}">
        <p14:creationId xmlns:p14="http://schemas.microsoft.com/office/powerpoint/2010/main" val="39667586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0" y="0"/>
            <a:ext cx="9144000" cy="1143000"/>
          </a:xfrm>
        </p:spPr>
        <p:txBody>
          <a:bodyPr/>
          <a:lstStyle/>
          <a:p>
            <a:pPr>
              <a:defRPr/>
            </a:pPr>
            <a:r>
              <a:rPr lang="en-US" dirty="0"/>
              <a:t>Frequency-Wavelength Conversions</a:t>
            </a:r>
          </a:p>
        </p:txBody>
      </p:sp>
      <p:sp>
        <p:nvSpPr>
          <p:cNvPr id="148483" name="Rectangle 3"/>
          <p:cNvSpPr>
            <a:spLocks noGrp="1" noChangeArrowheads="1"/>
          </p:cNvSpPr>
          <p:nvPr>
            <p:ph type="body" idx="1"/>
          </p:nvPr>
        </p:nvSpPr>
        <p:spPr/>
        <p:txBody>
          <a:bodyPr/>
          <a:lstStyle/>
          <a:p>
            <a:r>
              <a:rPr lang="en-US"/>
              <a:t>Wavelength and frequency are related via a simple equation</a:t>
            </a:r>
          </a:p>
          <a:p>
            <a:endParaRPr lang="en-US"/>
          </a:p>
          <a:p>
            <a:endParaRPr lang="en-US"/>
          </a:p>
          <a:p>
            <a:endParaRPr lang="en-US"/>
          </a:p>
          <a:p>
            <a:pPr>
              <a:buFont typeface="Times New Roman" panose="02020603050405020304" pitchFamily="18" charset="0"/>
              <a:buChar char=" "/>
            </a:pPr>
            <a:r>
              <a:rPr lang="en-US"/>
              <a:t>c, the speed of light, is 3.0 x 10</a:t>
            </a:r>
            <a:r>
              <a:rPr lang="en-US" baseline="30000"/>
              <a:t>8</a:t>
            </a:r>
            <a:r>
              <a:rPr lang="en-US"/>
              <a:t> m/s</a:t>
            </a:r>
          </a:p>
        </p:txBody>
      </p:sp>
      <p:sp>
        <p:nvSpPr>
          <p:cNvPr id="148484" name="Text Box 4"/>
          <p:cNvSpPr txBox="1">
            <a:spLocks noChangeArrowheads="1"/>
          </p:cNvSpPr>
          <p:nvPr/>
        </p:nvSpPr>
        <p:spPr bwMode="auto">
          <a:xfrm>
            <a:off x="4267200" y="3124200"/>
            <a:ext cx="1676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600" b="1" i="0" u="none" strike="noStrike" kern="1200" cap="none" spc="0" normalizeH="0" baseline="0" noProof="0">
                <a:ln>
                  <a:noFill/>
                </a:ln>
                <a:solidFill>
                  <a:srgbClr val="00FFFF"/>
                </a:solidFill>
                <a:effectLst/>
                <a:uLnTx/>
                <a:uFillTx/>
                <a:latin typeface="Times New Roman" pitchFamily="18" charset="0"/>
                <a:ea typeface="+mn-ea"/>
                <a:cs typeface="+mn-cs"/>
              </a:rPr>
              <a:t>c</a:t>
            </a:r>
          </a:p>
        </p:txBody>
      </p:sp>
      <p:sp>
        <p:nvSpPr>
          <p:cNvPr id="148485" name="Text Box 5"/>
          <p:cNvSpPr txBox="1">
            <a:spLocks noChangeArrowheads="1"/>
          </p:cNvSpPr>
          <p:nvPr/>
        </p:nvSpPr>
        <p:spPr bwMode="auto">
          <a:xfrm>
            <a:off x="4267200" y="3810000"/>
            <a:ext cx="1752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600" b="1" i="0" u="none" strike="noStrike" kern="1200" cap="none" spc="0" normalizeH="0" baseline="0" noProof="0">
                <a:ln>
                  <a:noFill/>
                </a:ln>
                <a:solidFill>
                  <a:srgbClr val="00FFFF"/>
                </a:solidFill>
                <a:effectLst/>
                <a:uLnTx/>
                <a:uFillTx/>
                <a:latin typeface="Symbol" panose="05050102010706020507" pitchFamily="18" charset="2"/>
                <a:ea typeface="+mn-ea"/>
                <a:cs typeface="+mn-cs"/>
              </a:rPr>
              <a:t>n</a:t>
            </a:r>
          </a:p>
        </p:txBody>
      </p:sp>
      <p:sp>
        <p:nvSpPr>
          <p:cNvPr id="148486" name="Text Box 6"/>
          <p:cNvSpPr txBox="1">
            <a:spLocks noChangeArrowheads="1"/>
          </p:cNvSpPr>
          <p:nvPr/>
        </p:nvSpPr>
        <p:spPr bwMode="auto">
          <a:xfrm>
            <a:off x="2286000" y="3429000"/>
            <a:ext cx="2743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600" b="1" i="0" u="none" strike="noStrike" kern="1200" cap="none" spc="0" normalizeH="0" baseline="0" noProof="0">
                <a:ln>
                  <a:noFill/>
                </a:ln>
                <a:solidFill>
                  <a:srgbClr val="00FFFF"/>
                </a:solidFill>
                <a:effectLst/>
                <a:uLnTx/>
                <a:uFillTx/>
                <a:latin typeface="Symbol" panose="05050102010706020507" pitchFamily="18" charset="2"/>
                <a:ea typeface="+mn-ea"/>
                <a:cs typeface="+mn-cs"/>
              </a:rPr>
              <a:t>l</a:t>
            </a:r>
            <a:r>
              <a:rPr kumimoji="0" lang="en-US" sz="3600" b="1" i="0" u="none" strike="noStrike" kern="1200" cap="none" spc="0" normalizeH="0" baseline="0" noProof="0">
                <a:ln>
                  <a:noFill/>
                </a:ln>
                <a:solidFill>
                  <a:srgbClr val="00FFFF"/>
                </a:solidFill>
                <a:effectLst/>
                <a:uLnTx/>
                <a:uFillTx/>
                <a:latin typeface="Times New Roman" pitchFamily="18" charset="0"/>
                <a:ea typeface="+mn-ea"/>
                <a:cs typeface="+mn-cs"/>
              </a:rPr>
              <a:t>   =</a:t>
            </a:r>
          </a:p>
        </p:txBody>
      </p:sp>
      <p:sp>
        <p:nvSpPr>
          <p:cNvPr id="148487" name="Line 7"/>
          <p:cNvSpPr>
            <a:spLocks noChangeShapeType="1"/>
          </p:cNvSpPr>
          <p:nvPr/>
        </p:nvSpPr>
        <p:spPr bwMode="auto">
          <a:xfrm>
            <a:off x="4419600" y="3810000"/>
            <a:ext cx="1371600" cy="0"/>
          </a:xfrm>
          <a:prstGeom prst="line">
            <a:avLst/>
          </a:prstGeom>
          <a:noFill/>
          <a:ln w="38100">
            <a:solidFill>
              <a:srgbClr val="00FFFF"/>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custDataLst>
      <p:tags r:id="rId1"/>
    </p:custDataLst>
    <p:extLst>
      <p:ext uri="{BB962C8B-B14F-4D97-AF65-F5344CB8AC3E}">
        <p14:creationId xmlns:p14="http://schemas.microsoft.com/office/powerpoint/2010/main" val="1147698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3">
            <a:extLst>
              <a:ext uri="{FF2B5EF4-FFF2-40B4-BE49-F238E27FC236}">
                <a16:creationId xmlns:a16="http://schemas.microsoft.com/office/drawing/2014/main" id="{17B83A51-FA69-45B9-881E-DD1F2D7AF446}"/>
              </a:ext>
            </a:extLst>
          </p:cNvPr>
          <p:cNvSpPr txBox="1">
            <a:spLocks noChangeArrowheads="1"/>
          </p:cNvSpPr>
          <p:nvPr/>
        </p:nvSpPr>
        <p:spPr bwMode="auto">
          <a:xfrm>
            <a:off x="533400" y="4572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Figure 7.3</a:t>
            </a:r>
          </a:p>
        </p:txBody>
      </p:sp>
      <p:sp>
        <p:nvSpPr>
          <p:cNvPr id="13315" name="Text Box 4">
            <a:extLst>
              <a:ext uri="{FF2B5EF4-FFF2-40B4-BE49-F238E27FC236}">
                <a16:creationId xmlns:a16="http://schemas.microsoft.com/office/drawing/2014/main" id="{209F0478-D4AF-470A-A1E5-D7FB7F56285C}"/>
              </a:ext>
            </a:extLst>
          </p:cNvPr>
          <p:cNvSpPr txBox="1">
            <a:spLocks noChangeArrowheads="1"/>
          </p:cNvSpPr>
          <p:nvPr/>
        </p:nvSpPr>
        <p:spPr bwMode="auto">
          <a:xfrm>
            <a:off x="2209800" y="457200"/>
            <a:ext cx="541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Regions of the electromagnetic spectrum.</a:t>
            </a:r>
          </a:p>
        </p:txBody>
      </p:sp>
      <p:pic>
        <p:nvPicPr>
          <p:cNvPr id="13316" name="Picture 7">
            <a:extLst>
              <a:ext uri="{FF2B5EF4-FFF2-40B4-BE49-F238E27FC236}">
                <a16:creationId xmlns:a16="http://schemas.microsoft.com/office/drawing/2014/main" id="{1982CBB3-B017-4B07-8B0E-CB6A2B30B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600200"/>
            <a:ext cx="5886450" cy="174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0" name="Picture 8">
            <a:extLst>
              <a:ext uri="{FF2B5EF4-FFF2-40B4-BE49-F238E27FC236}">
                <a16:creationId xmlns:a16="http://schemas.microsoft.com/office/drawing/2014/main" id="{C91C694A-7816-4D74-8DF4-563A34D6E1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3341688"/>
            <a:ext cx="6015038"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1" name="Rectangle 9">
            <a:extLst>
              <a:ext uri="{FF2B5EF4-FFF2-40B4-BE49-F238E27FC236}">
                <a16:creationId xmlns:a16="http://schemas.microsoft.com/office/drawing/2014/main" id="{898AB963-EC39-4FB1-A07D-84245514F544}"/>
              </a:ext>
            </a:extLst>
          </p:cNvPr>
          <p:cNvSpPr>
            <a:spLocks noChangeArrowheads="1"/>
          </p:cNvSpPr>
          <p:nvPr/>
        </p:nvSpPr>
        <p:spPr bwMode="auto">
          <a:xfrm>
            <a:off x="3505200" y="1981200"/>
            <a:ext cx="244475" cy="854075"/>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499"/>
                                          </p:stCondLst>
                                        </p:cTn>
                                        <p:tgtEl>
                                          <p:spTgt spid="8201"/>
                                        </p:tgtEl>
                                        <p:attrNameLst>
                                          <p:attrName>style.visibility</p:attrName>
                                        </p:attrNameLst>
                                      </p:cBhvr>
                                      <p:to>
                                        <p:strVal val="visible"/>
                                      </p:to>
                                    </p:set>
                                  </p:childTnLst>
                                  <p:subTnLst>
                                    <p:set>
                                      <p:cBhvr override="childStyle">
                                        <p:cTn dur="1" fill="hold" display="0" masterRel="nextClick" afterEffect="1"/>
                                        <p:tgtEl>
                                          <p:spTgt spid="8201"/>
                                        </p:tgtEl>
                                        <p:attrNameLst>
                                          <p:attrName>style.visibility</p:attrName>
                                        </p:attrNameLst>
                                      </p:cBhvr>
                                      <p:to>
                                        <p:strVal val="hidden"/>
                                      </p:to>
                                    </p:set>
                                  </p:subTnLst>
                                </p:cTn>
                              </p:par>
                            </p:childTnLst>
                          </p:cTn>
                        </p:par>
                        <p:par>
                          <p:cTn id="7" fill="hold" nodeType="afterGroup">
                            <p:stCondLst>
                              <p:cond delay="1500"/>
                            </p:stCondLst>
                            <p:childTnLst>
                              <p:par>
                                <p:cTn id="8" presetID="22" presetClass="entr" presetSubtype="1" fill="hold" nodeType="afterEffect">
                                  <p:stCondLst>
                                    <p:cond delay="1000"/>
                                  </p:stCondLst>
                                  <p:childTnLst>
                                    <p:set>
                                      <p:cBhvr>
                                        <p:cTn id="9" dur="1" fill="hold">
                                          <p:stCondLst>
                                            <p:cond delay="0"/>
                                          </p:stCondLst>
                                        </p:cTn>
                                        <p:tgtEl>
                                          <p:spTgt spid="8200"/>
                                        </p:tgtEl>
                                        <p:attrNameLst>
                                          <p:attrName>style.visibility</p:attrName>
                                        </p:attrNameLst>
                                      </p:cBhvr>
                                      <p:to>
                                        <p:strVal val="visible"/>
                                      </p:to>
                                    </p:set>
                                    <p:animEffect transition="in" filter="wipe(up)">
                                      <p:cBhvr>
                                        <p:cTn id="10" dur="500"/>
                                        <p:tgtEl>
                                          <p:spTgt spid="8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9B371A-3075-4227-9C03-5D4ED308BE10}"/>
              </a:ext>
            </a:extLst>
          </p:cNvPr>
          <p:cNvSpPr>
            <a:spLocks noGrp="1"/>
          </p:cNvSpPr>
          <p:nvPr>
            <p:ph idx="1"/>
          </p:nvPr>
        </p:nvSpPr>
        <p:spPr/>
        <p:txBody>
          <a:bodyPr/>
          <a:lstStyle/>
          <a:p>
            <a:r>
              <a:rPr lang="en-US" dirty="0">
                <a:hlinkClick r:id="rId2"/>
              </a:rPr>
              <a:t>https://phet.colorado.edu/sims/html/wave-on-a-string/latest/wave-on-a-string_en.html</a:t>
            </a:r>
            <a:endParaRPr lang="en-US" dirty="0"/>
          </a:p>
          <a:p>
            <a:endParaRPr lang="en-US" dirty="0"/>
          </a:p>
        </p:txBody>
      </p:sp>
      <p:sp>
        <p:nvSpPr>
          <p:cNvPr id="6" name="Rectangle 2">
            <a:extLst>
              <a:ext uri="{FF2B5EF4-FFF2-40B4-BE49-F238E27FC236}">
                <a16:creationId xmlns:a16="http://schemas.microsoft.com/office/drawing/2014/main" id="{287DF7CD-2DF4-4468-A9DF-143EDA34276E}"/>
              </a:ext>
            </a:extLst>
          </p:cNvPr>
          <p:cNvSpPr>
            <a:spLocks noGrp="1" noChangeArrowheads="1"/>
          </p:cNvSpPr>
          <p:nvPr>
            <p:ph type="title"/>
          </p:nvPr>
        </p:nvSpPr>
        <p:spPr>
          <a:xfrm>
            <a:off x="685800" y="0"/>
            <a:ext cx="7772400" cy="1143000"/>
          </a:xfrm>
        </p:spPr>
        <p:txBody>
          <a:bodyPr/>
          <a:lstStyle/>
          <a:p>
            <a:pPr>
              <a:defRPr/>
            </a:pPr>
            <a:r>
              <a:rPr lang="en-US" dirty="0"/>
              <a:t>Electromagnetic Radiation</a:t>
            </a:r>
          </a:p>
        </p:txBody>
      </p:sp>
    </p:spTree>
    <p:extLst>
      <p:ext uri="{BB962C8B-B14F-4D97-AF65-F5344CB8AC3E}">
        <p14:creationId xmlns:p14="http://schemas.microsoft.com/office/powerpoint/2010/main" val="3323592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85800" y="0"/>
            <a:ext cx="7772400" cy="1143000"/>
          </a:xfrm>
        </p:spPr>
        <p:txBody>
          <a:bodyPr/>
          <a:lstStyle/>
          <a:p>
            <a:pPr>
              <a:defRPr/>
            </a:pPr>
            <a:r>
              <a:rPr lang="en-US" sz="3600" dirty="0"/>
              <a:t>The Electromagnetic Spectrum</a:t>
            </a:r>
          </a:p>
        </p:txBody>
      </p:sp>
      <p:sp>
        <p:nvSpPr>
          <p:cNvPr id="1964035" name="Rectangle 3"/>
          <p:cNvSpPr>
            <a:spLocks noGrp="1" noChangeArrowheads="1"/>
          </p:cNvSpPr>
          <p:nvPr>
            <p:ph idx="1"/>
          </p:nvPr>
        </p:nvSpPr>
        <p:spPr>
          <a:xfrm>
            <a:off x="685800" y="1600200"/>
            <a:ext cx="7772400" cy="4114800"/>
          </a:xfrm>
        </p:spPr>
        <p:txBody>
          <a:bodyPr/>
          <a:lstStyle/>
          <a:p>
            <a:r>
              <a:rPr lang="en-US" dirty="0"/>
              <a:t>Different categories of radiation are based on what equipment it takes to produce or detect them</a:t>
            </a:r>
          </a:p>
          <a:p>
            <a:r>
              <a:rPr lang="en-US" dirty="0"/>
              <a:t>The most obvious type of radiation is </a:t>
            </a:r>
            <a:r>
              <a:rPr lang="en-US" dirty="0">
                <a:solidFill>
                  <a:schemeClr val="accent1"/>
                </a:solidFill>
              </a:rPr>
              <a:t>visible light</a:t>
            </a:r>
            <a:endParaRPr lang="en-US" dirty="0"/>
          </a:p>
          <a:p>
            <a:r>
              <a:rPr lang="en-US" dirty="0"/>
              <a:t>Its wavelength range is from </a:t>
            </a:r>
            <a:r>
              <a:rPr lang="en-US" dirty="0">
                <a:solidFill>
                  <a:schemeClr val="hlink"/>
                </a:solidFill>
              </a:rPr>
              <a:t>400</a:t>
            </a:r>
            <a:r>
              <a:rPr lang="en-US" dirty="0"/>
              <a:t> - </a:t>
            </a:r>
            <a:r>
              <a:rPr lang="en-US" dirty="0">
                <a:solidFill>
                  <a:srgbClr val="FF0000"/>
                </a:solidFill>
              </a:rPr>
              <a:t>700</a:t>
            </a:r>
            <a:r>
              <a:rPr lang="en-US" dirty="0"/>
              <a:t> nm</a:t>
            </a:r>
          </a:p>
        </p:txBody>
      </p:sp>
    </p:spTree>
    <p:custDataLst>
      <p:tags r:id="rId1"/>
    </p:custDataLst>
    <p:extLst>
      <p:ext uri="{BB962C8B-B14F-4D97-AF65-F5344CB8AC3E}">
        <p14:creationId xmlns:p14="http://schemas.microsoft.com/office/powerpoint/2010/main" val="33871733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964035">
                                            <p:txEl>
                                              <p:pRg st="0" end="0"/>
                                            </p:txEl>
                                          </p:spTgt>
                                        </p:tgtEl>
                                        <p:attrNameLst>
                                          <p:attrName>style.visibility</p:attrName>
                                        </p:attrNameLst>
                                      </p:cBhvr>
                                      <p:to>
                                        <p:strVal val="visible"/>
                                      </p:to>
                                    </p:set>
                                    <p:animEffect transition="in" filter="strips(downRight)">
                                      <p:cBhvr>
                                        <p:cTn id="7" dur="500"/>
                                        <p:tgtEl>
                                          <p:spTgt spid="19640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964035">
                                            <p:txEl>
                                              <p:pRg st="1" end="1"/>
                                            </p:txEl>
                                          </p:spTgt>
                                        </p:tgtEl>
                                        <p:attrNameLst>
                                          <p:attrName>style.visibility</p:attrName>
                                        </p:attrNameLst>
                                      </p:cBhvr>
                                      <p:to>
                                        <p:strVal val="visible"/>
                                      </p:to>
                                    </p:set>
                                    <p:animEffect transition="in" filter="strips(downRight)">
                                      <p:cBhvr>
                                        <p:cTn id="12" dur="500"/>
                                        <p:tgtEl>
                                          <p:spTgt spid="196403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964035">
                                            <p:txEl>
                                              <p:pRg st="2" end="2"/>
                                            </p:txEl>
                                          </p:spTgt>
                                        </p:tgtEl>
                                        <p:attrNameLst>
                                          <p:attrName>style.visibility</p:attrName>
                                        </p:attrNameLst>
                                      </p:cBhvr>
                                      <p:to>
                                        <p:strVal val="visible"/>
                                      </p:to>
                                    </p:set>
                                    <p:animEffect transition="in" filter="strips(downRight)">
                                      <p:cBhvr>
                                        <p:cTn id="17" dur="500"/>
                                        <p:tgtEl>
                                          <p:spTgt spid="19640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4035"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266" name="Rectangle 8"/>
          <p:cNvSpPr>
            <a:spLocks noChangeArrowheads="1"/>
          </p:cNvSpPr>
          <p:nvPr/>
        </p:nvSpPr>
        <p:spPr bwMode="auto">
          <a:xfrm>
            <a:off x="1295400" y="1600200"/>
            <a:ext cx="7696200" cy="4800600"/>
          </a:xfrm>
          <a:prstGeom prst="rect">
            <a:avLst/>
          </a:prstGeom>
          <a:solidFill>
            <a:schemeClr val="bg2"/>
          </a:solidFill>
          <a:ln w="12700"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0962" name="Rectangle 2"/>
          <p:cNvSpPr>
            <a:spLocks noGrp="1" noChangeArrowheads="1"/>
          </p:cNvSpPr>
          <p:nvPr>
            <p:ph type="title"/>
          </p:nvPr>
        </p:nvSpPr>
        <p:spPr>
          <a:xfrm>
            <a:off x="0" y="0"/>
            <a:ext cx="9144000" cy="1143000"/>
          </a:xfrm>
        </p:spPr>
        <p:txBody>
          <a:bodyPr/>
          <a:lstStyle/>
          <a:p>
            <a:pPr>
              <a:defRPr/>
            </a:pPr>
            <a:r>
              <a:rPr lang="en-US" dirty="0"/>
              <a:t>The Electromagnetic Spectrum</a:t>
            </a:r>
          </a:p>
        </p:txBody>
      </p:sp>
      <p:sp>
        <p:nvSpPr>
          <p:cNvPr id="139268" name="AutoShape 3"/>
          <p:cNvSpPr>
            <a:spLocks noChangeArrowheads="1"/>
          </p:cNvSpPr>
          <p:nvPr/>
        </p:nvSpPr>
        <p:spPr bwMode="auto">
          <a:xfrm>
            <a:off x="152400" y="1752600"/>
            <a:ext cx="1066800" cy="4343400"/>
          </a:xfrm>
          <a:prstGeom prst="upArrow">
            <a:avLst>
              <a:gd name="adj1" fmla="val 50000"/>
              <a:gd name="adj2" fmla="val 101786"/>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39269" name="Text Box 4"/>
          <p:cNvSpPr txBox="1">
            <a:spLocks noChangeArrowheads="1"/>
          </p:cNvSpPr>
          <p:nvPr/>
        </p:nvSpPr>
        <p:spPr bwMode="auto">
          <a:xfrm rot="-5400000">
            <a:off x="-894556" y="4106069"/>
            <a:ext cx="3124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srgbClr val="0000FF"/>
                </a:solidFill>
                <a:effectLst/>
                <a:uLnTx/>
                <a:uFillTx/>
                <a:latin typeface="Times New Roman" pitchFamily="18" charset="0"/>
                <a:ea typeface="+mn-ea"/>
                <a:cs typeface="+mn-cs"/>
              </a:rPr>
              <a:t>Energy</a:t>
            </a:r>
          </a:p>
        </p:txBody>
      </p:sp>
      <p:sp>
        <p:nvSpPr>
          <p:cNvPr id="139270" name="Text Box 5"/>
          <p:cNvSpPr txBox="1">
            <a:spLocks noChangeArrowheads="1"/>
          </p:cNvSpPr>
          <p:nvPr/>
        </p:nvSpPr>
        <p:spPr bwMode="auto">
          <a:xfrm>
            <a:off x="1447800" y="373380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Visible light</a:t>
            </a:r>
          </a:p>
        </p:txBody>
      </p:sp>
      <p:sp>
        <p:nvSpPr>
          <p:cNvPr id="139271" name="Text Box 6"/>
          <p:cNvSpPr txBox="1">
            <a:spLocks noChangeArrowheads="1"/>
          </p:cNvSpPr>
          <p:nvPr/>
        </p:nvSpPr>
        <p:spPr bwMode="auto">
          <a:xfrm>
            <a:off x="3581400" y="37338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400 - 700 nm</a:t>
            </a:r>
          </a:p>
        </p:txBody>
      </p:sp>
      <p:sp>
        <p:nvSpPr>
          <p:cNvPr id="139272" name="Text Box 7"/>
          <p:cNvSpPr txBox="1">
            <a:spLocks noChangeArrowheads="1"/>
          </p:cNvSpPr>
          <p:nvPr/>
        </p:nvSpPr>
        <p:spPr bwMode="auto">
          <a:xfrm>
            <a:off x="6248400" y="37338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Excite outer e</a:t>
            </a:r>
            <a:r>
              <a:rPr kumimoji="0" lang="en-US" sz="2800" b="0" i="0" u="none" strike="noStrike" kern="1200" cap="none" spc="0" normalizeH="0" baseline="30000" noProof="0">
                <a:ln>
                  <a:noFill/>
                </a:ln>
                <a:solidFill>
                  <a:srgbClr val="00FF00"/>
                </a:solidFill>
                <a:effectLst/>
                <a:uLnTx/>
                <a:uFillTx/>
                <a:latin typeface="Times New Roman" pitchFamily="18" charset="0"/>
                <a:ea typeface="+mn-ea"/>
                <a:cs typeface="+mn-cs"/>
              </a:rPr>
              <a:t>-</a:t>
            </a: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’s</a:t>
            </a:r>
          </a:p>
        </p:txBody>
      </p:sp>
      <p:sp>
        <p:nvSpPr>
          <p:cNvPr id="139273" name="Rectangle 8"/>
          <p:cNvSpPr>
            <a:spLocks noChangeArrowheads="1"/>
          </p:cNvSpPr>
          <p:nvPr/>
        </p:nvSpPr>
        <p:spPr bwMode="auto">
          <a:xfrm>
            <a:off x="1295400" y="3657600"/>
            <a:ext cx="7620000" cy="685800"/>
          </a:xfrm>
          <a:prstGeom prst="rect">
            <a:avLst/>
          </a:prstGeom>
          <a:noFill/>
          <a:ln w="12700">
            <a:solidFill>
              <a:srgbClr val="00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Tree>
    <p:custDataLst>
      <p:tags r:id="rId1"/>
    </p:custDataLst>
    <p:extLst>
      <p:ext uri="{BB962C8B-B14F-4D97-AF65-F5344CB8AC3E}">
        <p14:creationId xmlns:p14="http://schemas.microsoft.com/office/powerpoint/2010/main" val="3300544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290" name="Rectangle 12"/>
          <p:cNvSpPr>
            <a:spLocks noChangeArrowheads="1"/>
          </p:cNvSpPr>
          <p:nvPr/>
        </p:nvSpPr>
        <p:spPr bwMode="auto">
          <a:xfrm>
            <a:off x="1295400" y="1600200"/>
            <a:ext cx="7696200" cy="4800600"/>
          </a:xfrm>
          <a:prstGeom prst="rect">
            <a:avLst/>
          </a:prstGeom>
          <a:solidFill>
            <a:schemeClr val="bg2"/>
          </a:solidFill>
          <a:ln w="12700"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1986" name="Rectangle 2"/>
          <p:cNvSpPr>
            <a:spLocks noGrp="1" noChangeArrowheads="1"/>
          </p:cNvSpPr>
          <p:nvPr>
            <p:ph type="title"/>
          </p:nvPr>
        </p:nvSpPr>
        <p:spPr>
          <a:xfrm>
            <a:off x="0" y="0"/>
            <a:ext cx="9144000" cy="1143000"/>
          </a:xfrm>
        </p:spPr>
        <p:txBody>
          <a:bodyPr/>
          <a:lstStyle/>
          <a:p>
            <a:pPr>
              <a:defRPr/>
            </a:pPr>
            <a:r>
              <a:rPr lang="en-US" dirty="0"/>
              <a:t>The Electromagnetic Spectrum</a:t>
            </a:r>
          </a:p>
        </p:txBody>
      </p:sp>
      <p:sp>
        <p:nvSpPr>
          <p:cNvPr id="140292" name="AutoShape 3"/>
          <p:cNvSpPr>
            <a:spLocks noChangeArrowheads="1"/>
          </p:cNvSpPr>
          <p:nvPr/>
        </p:nvSpPr>
        <p:spPr bwMode="auto">
          <a:xfrm>
            <a:off x="152400" y="1752600"/>
            <a:ext cx="1066800" cy="4343400"/>
          </a:xfrm>
          <a:prstGeom prst="upArrow">
            <a:avLst>
              <a:gd name="adj1" fmla="val 50000"/>
              <a:gd name="adj2" fmla="val 101786"/>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0293" name="Text Box 4"/>
          <p:cNvSpPr txBox="1">
            <a:spLocks noChangeArrowheads="1"/>
          </p:cNvSpPr>
          <p:nvPr/>
        </p:nvSpPr>
        <p:spPr bwMode="auto">
          <a:xfrm rot="-5400000">
            <a:off x="-894556" y="4106069"/>
            <a:ext cx="3124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srgbClr val="0000FF"/>
                </a:solidFill>
                <a:effectLst/>
                <a:uLnTx/>
                <a:uFillTx/>
                <a:latin typeface="Times New Roman" pitchFamily="18" charset="0"/>
                <a:ea typeface="+mn-ea"/>
                <a:cs typeface="+mn-cs"/>
              </a:rPr>
              <a:t>Energy</a:t>
            </a:r>
          </a:p>
        </p:txBody>
      </p:sp>
      <p:sp>
        <p:nvSpPr>
          <p:cNvPr id="140294" name="Text Box 5"/>
          <p:cNvSpPr txBox="1">
            <a:spLocks noChangeArrowheads="1"/>
          </p:cNvSpPr>
          <p:nvPr/>
        </p:nvSpPr>
        <p:spPr bwMode="auto">
          <a:xfrm>
            <a:off x="1447800" y="373380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Visible light</a:t>
            </a:r>
          </a:p>
        </p:txBody>
      </p:sp>
      <p:sp>
        <p:nvSpPr>
          <p:cNvPr id="140295" name="Text Box 6"/>
          <p:cNvSpPr txBox="1">
            <a:spLocks noChangeArrowheads="1"/>
          </p:cNvSpPr>
          <p:nvPr/>
        </p:nvSpPr>
        <p:spPr bwMode="auto">
          <a:xfrm>
            <a:off x="3581400" y="37338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400 - 700 nm</a:t>
            </a:r>
          </a:p>
        </p:txBody>
      </p:sp>
      <p:sp>
        <p:nvSpPr>
          <p:cNvPr id="140296" name="Text Box 7"/>
          <p:cNvSpPr txBox="1">
            <a:spLocks noChangeArrowheads="1"/>
          </p:cNvSpPr>
          <p:nvPr/>
        </p:nvSpPr>
        <p:spPr bwMode="auto">
          <a:xfrm>
            <a:off x="1447800" y="304800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Ultraviolet</a:t>
            </a:r>
          </a:p>
        </p:txBody>
      </p:sp>
      <p:sp>
        <p:nvSpPr>
          <p:cNvPr id="140297" name="Text Box 8"/>
          <p:cNvSpPr txBox="1">
            <a:spLocks noChangeArrowheads="1"/>
          </p:cNvSpPr>
          <p:nvPr/>
        </p:nvSpPr>
        <p:spPr bwMode="auto">
          <a:xfrm>
            <a:off x="3581400" y="30480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10 - 400 nm</a:t>
            </a:r>
          </a:p>
        </p:txBody>
      </p:sp>
      <p:sp>
        <p:nvSpPr>
          <p:cNvPr id="140298" name="Text Box 9"/>
          <p:cNvSpPr txBox="1">
            <a:spLocks noChangeArrowheads="1"/>
          </p:cNvSpPr>
          <p:nvPr/>
        </p:nvSpPr>
        <p:spPr bwMode="auto">
          <a:xfrm>
            <a:off x="6248400" y="37338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Excite outer e</a:t>
            </a:r>
            <a:r>
              <a:rPr kumimoji="0" lang="en-US" sz="2800" b="0" i="0" u="none" strike="noStrike" kern="1200" cap="none" spc="0" normalizeH="0" baseline="30000" noProof="0">
                <a:ln>
                  <a:noFill/>
                </a:ln>
                <a:solidFill>
                  <a:srgbClr val="00FF00"/>
                </a:solidFill>
                <a:effectLst/>
                <a:uLnTx/>
                <a:uFillTx/>
                <a:latin typeface="Times New Roman" pitchFamily="18" charset="0"/>
                <a:ea typeface="+mn-ea"/>
                <a:cs typeface="+mn-cs"/>
              </a:rPr>
              <a:t>-</a:t>
            </a: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’s</a:t>
            </a:r>
          </a:p>
        </p:txBody>
      </p:sp>
      <p:sp>
        <p:nvSpPr>
          <p:cNvPr id="140299" name="Text Box 10"/>
          <p:cNvSpPr txBox="1">
            <a:spLocks noChangeArrowheads="1"/>
          </p:cNvSpPr>
          <p:nvPr/>
        </p:nvSpPr>
        <p:spPr bwMode="auto">
          <a:xfrm>
            <a:off x="6248400" y="3062288"/>
            <a:ext cx="2514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Break  bonds</a:t>
            </a:r>
          </a:p>
        </p:txBody>
      </p:sp>
      <p:sp>
        <p:nvSpPr>
          <p:cNvPr id="140300" name="Rectangle 11"/>
          <p:cNvSpPr>
            <a:spLocks noChangeArrowheads="1"/>
          </p:cNvSpPr>
          <p:nvPr/>
        </p:nvSpPr>
        <p:spPr bwMode="auto">
          <a:xfrm>
            <a:off x="1295400" y="3657600"/>
            <a:ext cx="7620000" cy="685800"/>
          </a:xfrm>
          <a:prstGeom prst="rect">
            <a:avLst/>
          </a:prstGeom>
          <a:noFill/>
          <a:ln w="12700">
            <a:solidFill>
              <a:srgbClr val="00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
        <p:nvSpPr>
          <p:cNvPr id="140301" name="Rectangle 12"/>
          <p:cNvSpPr>
            <a:spLocks noChangeArrowheads="1"/>
          </p:cNvSpPr>
          <p:nvPr/>
        </p:nvSpPr>
        <p:spPr bwMode="auto">
          <a:xfrm>
            <a:off x="1295400" y="2971800"/>
            <a:ext cx="7620000" cy="685800"/>
          </a:xfrm>
          <a:prstGeom prst="rect">
            <a:avLst/>
          </a:prstGeom>
          <a:noFill/>
          <a:ln w="12700">
            <a:solidFill>
              <a:srgbClr val="00FF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Tree>
    <p:custDataLst>
      <p:tags r:id="rId1"/>
    </p:custDataLst>
    <p:extLst>
      <p:ext uri="{BB962C8B-B14F-4D97-AF65-F5344CB8AC3E}">
        <p14:creationId xmlns:p14="http://schemas.microsoft.com/office/powerpoint/2010/main" val="1492488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314" name="Rectangle 16"/>
          <p:cNvSpPr>
            <a:spLocks noChangeArrowheads="1"/>
          </p:cNvSpPr>
          <p:nvPr/>
        </p:nvSpPr>
        <p:spPr bwMode="auto">
          <a:xfrm>
            <a:off x="1295400" y="1600200"/>
            <a:ext cx="7696200" cy="4800600"/>
          </a:xfrm>
          <a:prstGeom prst="rect">
            <a:avLst/>
          </a:prstGeom>
          <a:solidFill>
            <a:schemeClr val="bg2"/>
          </a:solidFill>
          <a:ln w="12700"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3010" name="Rectangle 2"/>
          <p:cNvSpPr>
            <a:spLocks noGrp="1" noChangeArrowheads="1"/>
          </p:cNvSpPr>
          <p:nvPr>
            <p:ph type="title"/>
          </p:nvPr>
        </p:nvSpPr>
        <p:spPr>
          <a:xfrm>
            <a:off x="0" y="0"/>
            <a:ext cx="9144000" cy="1143000"/>
          </a:xfrm>
        </p:spPr>
        <p:txBody>
          <a:bodyPr/>
          <a:lstStyle/>
          <a:p>
            <a:pPr>
              <a:defRPr/>
            </a:pPr>
            <a:r>
              <a:rPr lang="en-US" dirty="0"/>
              <a:t>The Electromagnetic Spectrum</a:t>
            </a:r>
          </a:p>
        </p:txBody>
      </p:sp>
      <p:sp>
        <p:nvSpPr>
          <p:cNvPr id="141316" name="AutoShape 3"/>
          <p:cNvSpPr>
            <a:spLocks noChangeArrowheads="1"/>
          </p:cNvSpPr>
          <p:nvPr/>
        </p:nvSpPr>
        <p:spPr bwMode="auto">
          <a:xfrm>
            <a:off x="152400" y="1752600"/>
            <a:ext cx="1066800" cy="4343400"/>
          </a:xfrm>
          <a:prstGeom prst="upArrow">
            <a:avLst>
              <a:gd name="adj1" fmla="val 50000"/>
              <a:gd name="adj2" fmla="val 101786"/>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1317" name="Text Box 4"/>
          <p:cNvSpPr txBox="1">
            <a:spLocks noChangeArrowheads="1"/>
          </p:cNvSpPr>
          <p:nvPr/>
        </p:nvSpPr>
        <p:spPr bwMode="auto">
          <a:xfrm rot="-5400000">
            <a:off x="-894556" y="4106069"/>
            <a:ext cx="3124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srgbClr val="0000FF"/>
                </a:solidFill>
                <a:effectLst/>
                <a:uLnTx/>
                <a:uFillTx/>
                <a:latin typeface="Times New Roman" pitchFamily="18" charset="0"/>
                <a:ea typeface="+mn-ea"/>
                <a:cs typeface="+mn-cs"/>
              </a:rPr>
              <a:t>Energy</a:t>
            </a:r>
          </a:p>
        </p:txBody>
      </p:sp>
      <p:sp>
        <p:nvSpPr>
          <p:cNvPr id="141318" name="Text Box 5"/>
          <p:cNvSpPr txBox="1">
            <a:spLocks noChangeArrowheads="1"/>
          </p:cNvSpPr>
          <p:nvPr/>
        </p:nvSpPr>
        <p:spPr bwMode="auto">
          <a:xfrm>
            <a:off x="1447800" y="373380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Visible light</a:t>
            </a:r>
          </a:p>
        </p:txBody>
      </p:sp>
      <p:sp>
        <p:nvSpPr>
          <p:cNvPr id="141319" name="Text Box 6"/>
          <p:cNvSpPr txBox="1">
            <a:spLocks noChangeArrowheads="1"/>
          </p:cNvSpPr>
          <p:nvPr/>
        </p:nvSpPr>
        <p:spPr bwMode="auto">
          <a:xfrm>
            <a:off x="3581400" y="37338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400 - 700 nm</a:t>
            </a:r>
          </a:p>
        </p:txBody>
      </p:sp>
      <p:sp>
        <p:nvSpPr>
          <p:cNvPr id="141320" name="Text Box 7"/>
          <p:cNvSpPr txBox="1">
            <a:spLocks noChangeArrowheads="1"/>
          </p:cNvSpPr>
          <p:nvPr/>
        </p:nvSpPr>
        <p:spPr bwMode="auto">
          <a:xfrm>
            <a:off x="1447800" y="304800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Ultraviolet</a:t>
            </a:r>
          </a:p>
        </p:txBody>
      </p:sp>
      <p:sp>
        <p:nvSpPr>
          <p:cNvPr id="141321" name="Text Box 8"/>
          <p:cNvSpPr txBox="1">
            <a:spLocks noChangeArrowheads="1"/>
          </p:cNvSpPr>
          <p:nvPr/>
        </p:nvSpPr>
        <p:spPr bwMode="auto">
          <a:xfrm>
            <a:off x="3581400" y="30480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10 - 400 nm</a:t>
            </a:r>
          </a:p>
        </p:txBody>
      </p:sp>
      <p:sp>
        <p:nvSpPr>
          <p:cNvPr id="141322" name="Text Box 9"/>
          <p:cNvSpPr txBox="1">
            <a:spLocks noChangeArrowheads="1"/>
          </p:cNvSpPr>
          <p:nvPr/>
        </p:nvSpPr>
        <p:spPr bwMode="auto">
          <a:xfrm>
            <a:off x="1447800" y="236220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00FF"/>
                </a:solidFill>
                <a:effectLst/>
                <a:uLnTx/>
                <a:uFillTx/>
                <a:latin typeface="Times New Roman" pitchFamily="18" charset="0"/>
                <a:ea typeface="+mn-ea"/>
                <a:cs typeface="+mn-cs"/>
              </a:rPr>
              <a:t>X-rays</a:t>
            </a:r>
          </a:p>
        </p:txBody>
      </p:sp>
      <p:sp>
        <p:nvSpPr>
          <p:cNvPr id="141323" name="Text Box 10"/>
          <p:cNvSpPr txBox="1">
            <a:spLocks noChangeArrowheads="1"/>
          </p:cNvSpPr>
          <p:nvPr/>
        </p:nvSpPr>
        <p:spPr bwMode="auto">
          <a:xfrm>
            <a:off x="3581400" y="23622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00FF"/>
                </a:solidFill>
                <a:effectLst/>
                <a:uLnTx/>
                <a:uFillTx/>
                <a:latin typeface="Times New Roman" pitchFamily="18" charset="0"/>
                <a:ea typeface="+mn-ea"/>
                <a:cs typeface="+mn-cs"/>
              </a:rPr>
              <a:t>10 pm - 10 nm</a:t>
            </a:r>
          </a:p>
        </p:txBody>
      </p:sp>
      <p:sp>
        <p:nvSpPr>
          <p:cNvPr id="141324" name="Text Box 11"/>
          <p:cNvSpPr txBox="1">
            <a:spLocks noChangeArrowheads="1"/>
          </p:cNvSpPr>
          <p:nvPr/>
        </p:nvSpPr>
        <p:spPr bwMode="auto">
          <a:xfrm>
            <a:off x="6248400" y="37338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Excite outer e</a:t>
            </a:r>
            <a:r>
              <a:rPr kumimoji="0" lang="en-US" sz="2800" b="0" i="0" u="none" strike="noStrike" kern="1200" cap="none" spc="0" normalizeH="0" baseline="30000" noProof="0">
                <a:ln>
                  <a:noFill/>
                </a:ln>
                <a:solidFill>
                  <a:srgbClr val="00FF00"/>
                </a:solidFill>
                <a:effectLst/>
                <a:uLnTx/>
                <a:uFillTx/>
                <a:latin typeface="Times New Roman" pitchFamily="18" charset="0"/>
                <a:ea typeface="+mn-ea"/>
                <a:cs typeface="+mn-cs"/>
              </a:rPr>
              <a:t>-</a:t>
            </a: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’s</a:t>
            </a:r>
          </a:p>
        </p:txBody>
      </p:sp>
      <p:sp>
        <p:nvSpPr>
          <p:cNvPr id="141325" name="Text Box 12"/>
          <p:cNvSpPr txBox="1">
            <a:spLocks noChangeArrowheads="1"/>
          </p:cNvSpPr>
          <p:nvPr/>
        </p:nvSpPr>
        <p:spPr bwMode="auto">
          <a:xfrm>
            <a:off x="6248400" y="3062288"/>
            <a:ext cx="2514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Break  bonds</a:t>
            </a:r>
          </a:p>
        </p:txBody>
      </p:sp>
      <p:sp>
        <p:nvSpPr>
          <p:cNvPr id="141326" name="Text Box 13"/>
          <p:cNvSpPr txBox="1">
            <a:spLocks noChangeArrowheads="1"/>
          </p:cNvSpPr>
          <p:nvPr/>
        </p:nvSpPr>
        <p:spPr bwMode="auto">
          <a:xfrm>
            <a:off x="6248400" y="23622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dirty="0">
                <a:ln>
                  <a:noFill/>
                </a:ln>
                <a:solidFill>
                  <a:srgbClr val="0000FF"/>
                </a:solidFill>
                <a:effectLst/>
                <a:uLnTx/>
                <a:uFillTx/>
                <a:latin typeface="Times New Roman" pitchFamily="18" charset="0"/>
                <a:ea typeface="+mn-ea"/>
                <a:cs typeface="+mn-cs"/>
              </a:rPr>
              <a:t>Excite inner e</a:t>
            </a:r>
            <a:r>
              <a:rPr kumimoji="0" lang="en-US" sz="2800" b="0" i="0" u="none" strike="noStrike" kern="1200" cap="none" spc="0" normalizeH="0" baseline="30000" noProof="0" dirty="0">
                <a:ln>
                  <a:noFill/>
                </a:ln>
                <a:solidFill>
                  <a:srgbClr val="0000FF"/>
                </a:solidFill>
                <a:effectLst/>
                <a:uLnTx/>
                <a:uFillTx/>
                <a:latin typeface="Times New Roman" pitchFamily="18" charset="0"/>
                <a:ea typeface="+mn-ea"/>
                <a:cs typeface="+mn-cs"/>
              </a:rPr>
              <a:t>-</a:t>
            </a:r>
            <a:r>
              <a:rPr kumimoji="0" lang="en-US" sz="2800" b="0" i="0" u="none" strike="noStrike" kern="1200" cap="none" spc="0" normalizeH="0" baseline="0" noProof="0" dirty="0">
                <a:ln>
                  <a:noFill/>
                </a:ln>
                <a:solidFill>
                  <a:srgbClr val="0000FF"/>
                </a:solidFill>
                <a:effectLst/>
                <a:uLnTx/>
                <a:uFillTx/>
                <a:latin typeface="Times New Roman" pitchFamily="18" charset="0"/>
                <a:ea typeface="+mn-ea"/>
                <a:cs typeface="+mn-cs"/>
              </a:rPr>
              <a:t>’s</a:t>
            </a:r>
          </a:p>
        </p:txBody>
      </p:sp>
      <p:sp>
        <p:nvSpPr>
          <p:cNvPr id="141327" name="Rectangle 14"/>
          <p:cNvSpPr>
            <a:spLocks noChangeArrowheads="1"/>
          </p:cNvSpPr>
          <p:nvPr/>
        </p:nvSpPr>
        <p:spPr bwMode="auto">
          <a:xfrm>
            <a:off x="1295400" y="3657600"/>
            <a:ext cx="7620000" cy="685800"/>
          </a:xfrm>
          <a:prstGeom prst="rect">
            <a:avLst/>
          </a:prstGeom>
          <a:noFill/>
          <a:ln w="12700">
            <a:solidFill>
              <a:srgbClr val="00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
        <p:nvSpPr>
          <p:cNvPr id="141328" name="Rectangle 15"/>
          <p:cNvSpPr>
            <a:spLocks noChangeArrowheads="1"/>
          </p:cNvSpPr>
          <p:nvPr/>
        </p:nvSpPr>
        <p:spPr bwMode="auto">
          <a:xfrm>
            <a:off x="1295400" y="2971800"/>
            <a:ext cx="7620000" cy="685800"/>
          </a:xfrm>
          <a:prstGeom prst="rect">
            <a:avLst/>
          </a:prstGeom>
          <a:noFill/>
          <a:ln w="12700">
            <a:solidFill>
              <a:srgbClr val="00FF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
        <p:nvSpPr>
          <p:cNvPr id="141329" name="Rectangle 16"/>
          <p:cNvSpPr>
            <a:spLocks noChangeArrowheads="1"/>
          </p:cNvSpPr>
          <p:nvPr/>
        </p:nvSpPr>
        <p:spPr bwMode="auto">
          <a:xfrm>
            <a:off x="1295400" y="2286000"/>
            <a:ext cx="7620000" cy="685800"/>
          </a:xfrm>
          <a:prstGeom prst="rect">
            <a:avLst/>
          </a:prstGeom>
          <a:noFill/>
          <a:ln w="12700">
            <a:solidFill>
              <a:srgbClr val="0000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Tree>
    <p:custDataLst>
      <p:tags r:id="rId1"/>
    </p:custDataLst>
    <p:extLst>
      <p:ext uri="{BB962C8B-B14F-4D97-AF65-F5344CB8AC3E}">
        <p14:creationId xmlns:p14="http://schemas.microsoft.com/office/powerpoint/2010/main" val="16885724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2338" name="Rectangle 20"/>
          <p:cNvSpPr>
            <a:spLocks noChangeArrowheads="1"/>
          </p:cNvSpPr>
          <p:nvPr/>
        </p:nvSpPr>
        <p:spPr bwMode="auto">
          <a:xfrm>
            <a:off x="1295400" y="1600200"/>
            <a:ext cx="7696200" cy="4800600"/>
          </a:xfrm>
          <a:prstGeom prst="rect">
            <a:avLst/>
          </a:prstGeom>
          <a:solidFill>
            <a:schemeClr val="bg2"/>
          </a:solidFill>
          <a:ln w="12700"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4034" name="Rectangle 2"/>
          <p:cNvSpPr>
            <a:spLocks noGrp="1" noChangeArrowheads="1"/>
          </p:cNvSpPr>
          <p:nvPr>
            <p:ph type="title"/>
          </p:nvPr>
        </p:nvSpPr>
        <p:spPr>
          <a:xfrm>
            <a:off x="0" y="-19276"/>
            <a:ext cx="9144000" cy="1143000"/>
          </a:xfrm>
        </p:spPr>
        <p:txBody>
          <a:bodyPr/>
          <a:lstStyle/>
          <a:p>
            <a:pPr>
              <a:defRPr/>
            </a:pPr>
            <a:r>
              <a:rPr lang="en-US" dirty="0"/>
              <a:t>The Electromagnetic Spectrum</a:t>
            </a:r>
          </a:p>
        </p:txBody>
      </p:sp>
      <p:sp>
        <p:nvSpPr>
          <p:cNvPr id="142340" name="AutoShape 3"/>
          <p:cNvSpPr>
            <a:spLocks noChangeArrowheads="1"/>
          </p:cNvSpPr>
          <p:nvPr/>
        </p:nvSpPr>
        <p:spPr bwMode="auto">
          <a:xfrm>
            <a:off x="152400" y="1752600"/>
            <a:ext cx="1066800" cy="4343400"/>
          </a:xfrm>
          <a:prstGeom prst="upArrow">
            <a:avLst>
              <a:gd name="adj1" fmla="val 50000"/>
              <a:gd name="adj2" fmla="val 101786"/>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2341" name="Text Box 4"/>
          <p:cNvSpPr txBox="1">
            <a:spLocks noChangeArrowheads="1"/>
          </p:cNvSpPr>
          <p:nvPr/>
        </p:nvSpPr>
        <p:spPr bwMode="auto">
          <a:xfrm rot="-5400000">
            <a:off x="-894556" y="4106069"/>
            <a:ext cx="3124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srgbClr val="0000FF"/>
                </a:solidFill>
                <a:effectLst/>
                <a:uLnTx/>
                <a:uFillTx/>
                <a:latin typeface="Times New Roman" pitchFamily="18" charset="0"/>
                <a:ea typeface="+mn-ea"/>
                <a:cs typeface="+mn-cs"/>
              </a:rPr>
              <a:t>Energy</a:t>
            </a:r>
          </a:p>
        </p:txBody>
      </p:sp>
      <p:sp>
        <p:nvSpPr>
          <p:cNvPr id="142342" name="Text Box 5"/>
          <p:cNvSpPr txBox="1">
            <a:spLocks noChangeArrowheads="1"/>
          </p:cNvSpPr>
          <p:nvPr/>
        </p:nvSpPr>
        <p:spPr bwMode="auto">
          <a:xfrm>
            <a:off x="1447800" y="373380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Visible light</a:t>
            </a:r>
          </a:p>
        </p:txBody>
      </p:sp>
      <p:sp>
        <p:nvSpPr>
          <p:cNvPr id="142343" name="Text Box 6"/>
          <p:cNvSpPr txBox="1">
            <a:spLocks noChangeArrowheads="1"/>
          </p:cNvSpPr>
          <p:nvPr/>
        </p:nvSpPr>
        <p:spPr bwMode="auto">
          <a:xfrm>
            <a:off x="3581400" y="37338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400 - 700 nm</a:t>
            </a:r>
          </a:p>
        </p:txBody>
      </p:sp>
      <p:sp>
        <p:nvSpPr>
          <p:cNvPr id="142344" name="Text Box 7"/>
          <p:cNvSpPr txBox="1">
            <a:spLocks noChangeArrowheads="1"/>
          </p:cNvSpPr>
          <p:nvPr/>
        </p:nvSpPr>
        <p:spPr bwMode="auto">
          <a:xfrm>
            <a:off x="1447800" y="304800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Ultraviolet</a:t>
            </a:r>
          </a:p>
        </p:txBody>
      </p:sp>
      <p:sp>
        <p:nvSpPr>
          <p:cNvPr id="142345" name="Text Box 8"/>
          <p:cNvSpPr txBox="1">
            <a:spLocks noChangeArrowheads="1"/>
          </p:cNvSpPr>
          <p:nvPr/>
        </p:nvSpPr>
        <p:spPr bwMode="auto">
          <a:xfrm>
            <a:off x="3581400" y="30480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10 - 400 nm</a:t>
            </a:r>
          </a:p>
        </p:txBody>
      </p:sp>
      <p:sp>
        <p:nvSpPr>
          <p:cNvPr id="142346" name="Text Box 9"/>
          <p:cNvSpPr txBox="1">
            <a:spLocks noChangeArrowheads="1"/>
          </p:cNvSpPr>
          <p:nvPr/>
        </p:nvSpPr>
        <p:spPr bwMode="auto">
          <a:xfrm>
            <a:off x="1447800" y="236220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00FF"/>
                </a:solidFill>
                <a:effectLst/>
                <a:uLnTx/>
                <a:uFillTx/>
                <a:latin typeface="Times New Roman" pitchFamily="18" charset="0"/>
                <a:ea typeface="+mn-ea"/>
                <a:cs typeface="+mn-cs"/>
              </a:rPr>
              <a:t>X-rays</a:t>
            </a:r>
          </a:p>
        </p:txBody>
      </p:sp>
      <p:sp>
        <p:nvSpPr>
          <p:cNvPr id="142347" name="Text Box 10"/>
          <p:cNvSpPr txBox="1">
            <a:spLocks noChangeArrowheads="1"/>
          </p:cNvSpPr>
          <p:nvPr/>
        </p:nvSpPr>
        <p:spPr bwMode="auto">
          <a:xfrm>
            <a:off x="3581400" y="23622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00FF"/>
                </a:solidFill>
                <a:effectLst/>
                <a:uLnTx/>
                <a:uFillTx/>
                <a:latin typeface="Times New Roman" pitchFamily="18" charset="0"/>
                <a:ea typeface="+mn-ea"/>
                <a:cs typeface="+mn-cs"/>
              </a:rPr>
              <a:t>10 pm - 10 nm</a:t>
            </a:r>
          </a:p>
        </p:txBody>
      </p:sp>
      <p:sp>
        <p:nvSpPr>
          <p:cNvPr id="142348" name="Text Box 11"/>
          <p:cNvSpPr txBox="1">
            <a:spLocks noChangeArrowheads="1"/>
          </p:cNvSpPr>
          <p:nvPr/>
        </p:nvSpPr>
        <p:spPr bwMode="auto">
          <a:xfrm>
            <a:off x="1447800" y="1690688"/>
            <a:ext cx="2057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C0128"/>
                </a:solidFill>
                <a:effectLst/>
                <a:uLnTx/>
                <a:uFillTx/>
                <a:latin typeface="Symbol" panose="05050102010706020507" pitchFamily="18" charset="2"/>
                <a:ea typeface="+mn-ea"/>
                <a:cs typeface="+mn-cs"/>
              </a:rPr>
              <a:t>g</a:t>
            </a:r>
            <a:r>
              <a:rPr kumimoji="0" lang="en-US" sz="2800" b="0" i="0" u="none" strike="noStrike" kern="1200" cap="none" spc="0" normalizeH="0" baseline="0" noProof="0">
                <a:ln>
                  <a:noFill/>
                </a:ln>
                <a:solidFill>
                  <a:srgbClr val="FC0128"/>
                </a:solidFill>
                <a:effectLst/>
                <a:uLnTx/>
                <a:uFillTx/>
                <a:latin typeface="Times New Roman" pitchFamily="18" charset="0"/>
                <a:ea typeface="+mn-ea"/>
                <a:cs typeface="+mn-cs"/>
              </a:rPr>
              <a:t>-rays</a:t>
            </a:r>
          </a:p>
        </p:txBody>
      </p:sp>
      <p:sp>
        <p:nvSpPr>
          <p:cNvPr id="142349" name="Text Box 12"/>
          <p:cNvSpPr txBox="1">
            <a:spLocks noChangeArrowheads="1"/>
          </p:cNvSpPr>
          <p:nvPr/>
        </p:nvSpPr>
        <p:spPr bwMode="auto">
          <a:xfrm>
            <a:off x="3581400" y="1690688"/>
            <a:ext cx="2362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C0128"/>
                </a:solidFill>
                <a:effectLst/>
                <a:uLnTx/>
                <a:uFillTx/>
                <a:latin typeface="Times New Roman" pitchFamily="18" charset="0"/>
                <a:ea typeface="+mn-ea"/>
                <a:cs typeface="+mn-cs"/>
              </a:rPr>
              <a:t>&lt; 10 pm</a:t>
            </a:r>
          </a:p>
        </p:txBody>
      </p:sp>
      <p:sp>
        <p:nvSpPr>
          <p:cNvPr id="142350" name="Text Box 13"/>
          <p:cNvSpPr txBox="1">
            <a:spLocks noChangeArrowheads="1"/>
          </p:cNvSpPr>
          <p:nvPr/>
        </p:nvSpPr>
        <p:spPr bwMode="auto">
          <a:xfrm>
            <a:off x="6248400" y="37338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Excite outer e</a:t>
            </a:r>
            <a:r>
              <a:rPr kumimoji="0" lang="en-US" sz="2800" b="0" i="0" u="none" strike="noStrike" kern="1200" cap="none" spc="0" normalizeH="0" baseline="30000" noProof="0">
                <a:ln>
                  <a:noFill/>
                </a:ln>
                <a:solidFill>
                  <a:srgbClr val="00FF00"/>
                </a:solidFill>
                <a:effectLst/>
                <a:uLnTx/>
                <a:uFillTx/>
                <a:latin typeface="Times New Roman" pitchFamily="18" charset="0"/>
                <a:ea typeface="+mn-ea"/>
                <a:cs typeface="+mn-cs"/>
              </a:rPr>
              <a:t>-</a:t>
            </a: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’s</a:t>
            </a:r>
          </a:p>
        </p:txBody>
      </p:sp>
      <p:sp>
        <p:nvSpPr>
          <p:cNvPr id="142351" name="Text Box 14"/>
          <p:cNvSpPr txBox="1">
            <a:spLocks noChangeArrowheads="1"/>
          </p:cNvSpPr>
          <p:nvPr/>
        </p:nvSpPr>
        <p:spPr bwMode="auto">
          <a:xfrm>
            <a:off x="6248400" y="3062288"/>
            <a:ext cx="2514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Break  bonds</a:t>
            </a:r>
          </a:p>
        </p:txBody>
      </p:sp>
      <p:sp>
        <p:nvSpPr>
          <p:cNvPr id="142352" name="Text Box 15"/>
          <p:cNvSpPr txBox="1">
            <a:spLocks noChangeArrowheads="1"/>
          </p:cNvSpPr>
          <p:nvPr/>
        </p:nvSpPr>
        <p:spPr bwMode="auto">
          <a:xfrm>
            <a:off x="6248400" y="23622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00FF"/>
                </a:solidFill>
                <a:effectLst/>
                <a:uLnTx/>
                <a:uFillTx/>
                <a:latin typeface="Times New Roman" pitchFamily="18" charset="0"/>
                <a:ea typeface="+mn-ea"/>
                <a:cs typeface="+mn-cs"/>
              </a:rPr>
              <a:t>Excite inner e</a:t>
            </a:r>
            <a:r>
              <a:rPr kumimoji="0" lang="en-US" sz="2800" b="0" i="0" u="none" strike="noStrike" kern="1200" cap="none" spc="0" normalizeH="0" baseline="30000" noProof="0">
                <a:ln>
                  <a:noFill/>
                </a:ln>
                <a:solidFill>
                  <a:srgbClr val="0000FF"/>
                </a:solidFill>
                <a:effectLst/>
                <a:uLnTx/>
                <a:uFillTx/>
                <a:latin typeface="Times New Roman" pitchFamily="18" charset="0"/>
                <a:ea typeface="+mn-ea"/>
                <a:cs typeface="+mn-cs"/>
              </a:rPr>
              <a:t>-</a:t>
            </a:r>
            <a:r>
              <a:rPr kumimoji="0" lang="en-US" sz="2800" b="0" i="0" u="none" strike="noStrike" kern="1200" cap="none" spc="0" normalizeH="0" baseline="0" noProof="0">
                <a:ln>
                  <a:noFill/>
                </a:ln>
                <a:solidFill>
                  <a:srgbClr val="0000FF"/>
                </a:solidFill>
                <a:effectLst/>
                <a:uLnTx/>
                <a:uFillTx/>
                <a:latin typeface="Times New Roman" pitchFamily="18" charset="0"/>
                <a:ea typeface="+mn-ea"/>
                <a:cs typeface="+mn-cs"/>
              </a:rPr>
              <a:t>’s</a:t>
            </a:r>
          </a:p>
        </p:txBody>
      </p:sp>
      <p:sp>
        <p:nvSpPr>
          <p:cNvPr id="142353" name="Text Box 16"/>
          <p:cNvSpPr txBox="1">
            <a:spLocks noChangeArrowheads="1"/>
          </p:cNvSpPr>
          <p:nvPr/>
        </p:nvSpPr>
        <p:spPr bwMode="auto">
          <a:xfrm>
            <a:off x="6248400" y="1676400"/>
            <a:ext cx="2743200" cy="5191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C0128"/>
                </a:solidFill>
                <a:effectLst/>
                <a:uLnTx/>
                <a:uFillTx/>
                <a:latin typeface="Times New Roman" pitchFamily="18" charset="0"/>
                <a:ea typeface="+mn-ea"/>
                <a:cs typeface="+mn-cs"/>
              </a:rPr>
              <a:t>Nuclear changes</a:t>
            </a:r>
          </a:p>
        </p:txBody>
      </p:sp>
      <p:sp>
        <p:nvSpPr>
          <p:cNvPr id="142354" name="Rectangle 17"/>
          <p:cNvSpPr>
            <a:spLocks noChangeArrowheads="1"/>
          </p:cNvSpPr>
          <p:nvPr/>
        </p:nvSpPr>
        <p:spPr bwMode="auto">
          <a:xfrm>
            <a:off x="1295400" y="3657600"/>
            <a:ext cx="7620000" cy="685800"/>
          </a:xfrm>
          <a:prstGeom prst="rect">
            <a:avLst/>
          </a:prstGeom>
          <a:noFill/>
          <a:ln w="12700">
            <a:solidFill>
              <a:srgbClr val="00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
        <p:nvSpPr>
          <p:cNvPr id="142355" name="Rectangle 18"/>
          <p:cNvSpPr>
            <a:spLocks noChangeArrowheads="1"/>
          </p:cNvSpPr>
          <p:nvPr/>
        </p:nvSpPr>
        <p:spPr bwMode="auto">
          <a:xfrm>
            <a:off x="1295400" y="2971800"/>
            <a:ext cx="7620000" cy="685800"/>
          </a:xfrm>
          <a:prstGeom prst="rect">
            <a:avLst/>
          </a:prstGeom>
          <a:noFill/>
          <a:ln w="12700">
            <a:solidFill>
              <a:srgbClr val="00FF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
        <p:nvSpPr>
          <p:cNvPr id="142356" name="Rectangle 19"/>
          <p:cNvSpPr>
            <a:spLocks noChangeArrowheads="1"/>
          </p:cNvSpPr>
          <p:nvPr/>
        </p:nvSpPr>
        <p:spPr bwMode="auto">
          <a:xfrm>
            <a:off x="1295400" y="2286000"/>
            <a:ext cx="7620000" cy="685800"/>
          </a:xfrm>
          <a:prstGeom prst="rect">
            <a:avLst/>
          </a:prstGeom>
          <a:noFill/>
          <a:ln w="12700">
            <a:solidFill>
              <a:srgbClr val="0000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
        <p:nvSpPr>
          <p:cNvPr id="142357" name="Rectangle 20"/>
          <p:cNvSpPr>
            <a:spLocks noChangeArrowheads="1"/>
          </p:cNvSpPr>
          <p:nvPr/>
        </p:nvSpPr>
        <p:spPr bwMode="auto">
          <a:xfrm>
            <a:off x="1295400" y="1600200"/>
            <a:ext cx="7620000" cy="685800"/>
          </a:xfrm>
          <a:prstGeom prst="rect">
            <a:avLst/>
          </a:prstGeom>
          <a:noFill/>
          <a:ln w="12700">
            <a:solidFill>
              <a:schemeClr val="hlink"/>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Tree>
    <p:custDataLst>
      <p:tags r:id="rId1"/>
    </p:custDataLst>
    <p:extLst>
      <p:ext uri="{BB962C8B-B14F-4D97-AF65-F5344CB8AC3E}">
        <p14:creationId xmlns:p14="http://schemas.microsoft.com/office/powerpoint/2010/main" val="1752957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62" name="Rectangle 24"/>
          <p:cNvSpPr>
            <a:spLocks noChangeArrowheads="1"/>
          </p:cNvSpPr>
          <p:nvPr/>
        </p:nvSpPr>
        <p:spPr bwMode="auto">
          <a:xfrm>
            <a:off x="1295400" y="1600200"/>
            <a:ext cx="7696200" cy="4800600"/>
          </a:xfrm>
          <a:prstGeom prst="rect">
            <a:avLst/>
          </a:prstGeom>
          <a:solidFill>
            <a:schemeClr val="bg2"/>
          </a:solidFill>
          <a:ln w="12700"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5058" name="Rectangle 2"/>
          <p:cNvSpPr>
            <a:spLocks noGrp="1" noChangeArrowheads="1"/>
          </p:cNvSpPr>
          <p:nvPr>
            <p:ph type="title"/>
          </p:nvPr>
        </p:nvSpPr>
        <p:spPr>
          <a:xfrm>
            <a:off x="0" y="0"/>
            <a:ext cx="9144000" cy="1143000"/>
          </a:xfrm>
        </p:spPr>
        <p:txBody>
          <a:bodyPr/>
          <a:lstStyle/>
          <a:p>
            <a:pPr>
              <a:defRPr/>
            </a:pPr>
            <a:r>
              <a:rPr lang="en-US" dirty="0"/>
              <a:t>The Electromagnetic Spectrum</a:t>
            </a:r>
          </a:p>
        </p:txBody>
      </p:sp>
      <p:sp>
        <p:nvSpPr>
          <p:cNvPr id="143364" name="AutoShape 3"/>
          <p:cNvSpPr>
            <a:spLocks noChangeArrowheads="1"/>
          </p:cNvSpPr>
          <p:nvPr/>
        </p:nvSpPr>
        <p:spPr bwMode="auto">
          <a:xfrm>
            <a:off x="152400" y="1752600"/>
            <a:ext cx="1066800" cy="4343400"/>
          </a:xfrm>
          <a:prstGeom prst="upArrow">
            <a:avLst>
              <a:gd name="adj1" fmla="val 50000"/>
              <a:gd name="adj2" fmla="val 101786"/>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3365" name="Text Box 4"/>
          <p:cNvSpPr txBox="1">
            <a:spLocks noChangeArrowheads="1"/>
          </p:cNvSpPr>
          <p:nvPr/>
        </p:nvSpPr>
        <p:spPr bwMode="auto">
          <a:xfrm rot="-5400000">
            <a:off x="-894556" y="4106069"/>
            <a:ext cx="3124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srgbClr val="0000FF"/>
                </a:solidFill>
                <a:effectLst/>
                <a:uLnTx/>
                <a:uFillTx/>
                <a:latin typeface="Times New Roman" pitchFamily="18" charset="0"/>
                <a:ea typeface="+mn-ea"/>
                <a:cs typeface="+mn-cs"/>
              </a:rPr>
              <a:t>Energy</a:t>
            </a:r>
          </a:p>
        </p:txBody>
      </p:sp>
      <p:sp>
        <p:nvSpPr>
          <p:cNvPr id="143366" name="Text Box 5"/>
          <p:cNvSpPr txBox="1">
            <a:spLocks noChangeArrowheads="1"/>
          </p:cNvSpPr>
          <p:nvPr/>
        </p:nvSpPr>
        <p:spPr bwMode="auto">
          <a:xfrm>
            <a:off x="1447800" y="373380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Visible light</a:t>
            </a:r>
          </a:p>
        </p:txBody>
      </p:sp>
      <p:sp>
        <p:nvSpPr>
          <p:cNvPr id="143367" name="Text Box 6"/>
          <p:cNvSpPr txBox="1">
            <a:spLocks noChangeArrowheads="1"/>
          </p:cNvSpPr>
          <p:nvPr/>
        </p:nvSpPr>
        <p:spPr bwMode="auto">
          <a:xfrm>
            <a:off x="3581400" y="37338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400 - 700 nm</a:t>
            </a:r>
          </a:p>
        </p:txBody>
      </p:sp>
      <p:sp>
        <p:nvSpPr>
          <p:cNvPr id="143368" name="Text Box 7"/>
          <p:cNvSpPr txBox="1">
            <a:spLocks noChangeArrowheads="1"/>
          </p:cNvSpPr>
          <p:nvPr/>
        </p:nvSpPr>
        <p:spPr bwMode="auto">
          <a:xfrm>
            <a:off x="1447800" y="304800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Ultraviolet</a:t>
            </a:r>
          </a:p>
        </p:txBody>
      </p:sp>
      <p:sp>
        <p:nvSpPr>
          <p:cNvPr id="143369" name="Text Box 8"/>
          <p:cNvSpPr txBox="1">
            <a:spLocks noChangeArrowheads="1"/>
          </p:cNvSpPr>
          <p:nvPr/>
        </p:nvSpPr>
        <p:spPr bwMode="auto">
          <a:xfrm>
            <a:off x="3581400" y="30480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10 - 400 nm</a:t>
            </a:r>
          </a:p>
        </p:txBody>
      </p:sp>
      <p:sp>
        <p:nvSpPr>
          <p:cNvPr id="143370" name="Text Box 9"/>
          <p:cNvSpPr txBox="1">
            <a:spLocks noChangeArrowheads="1"/>
          </p:cNvSpPr>
          <p:nvPr/>
        </p:nvSpPr>
        <p:spPr bwMode="auto">
          <a:xfrm>
            <a:off x="1447800" y="236220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00FF"/>
                </a:solidFill>
                <a:effectLst/>
                <a:uLnTx/>
                <a:uFillTx/>
                <a:latin typeface="Times New Roman" pitchFamily="18" charset="0"/>
                <a:ea typeface="+mn-ea"/>
                <a:cs typeface="+mn-cs"/>
              </a:rPr>
              <a:t>X-rays</a:t>
            </a:r>
          </a:p>
        </p:txBody>
      </p:sp>
      <p:sp>
        <p:nvSpPr>
          <p:cNvPr id="143371" name="Text Box 10"/>
          <p:cNvSpPr txBox="1">
            <a:spLocks noChangeArrowheads="1"/>
          </p:cNvSpPr>
          <p:nvPr/>
        </p:nvSpPr>
        <p:spPr bwMode="auto">
          <a:xfrm>
            <a:off x="3581400" y="23622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00FF"/>
                </a:solidFill>
                <a:effectLst/>
                <a:uLnTx/>
                <a:uFillTx/>
                <a:latin typeface="Times New Roman" pitchFamily="18" charset="0"/>
                <a:ea typeface="+mn-ea"/>
                <a:cs typeface="+mn-cs"/>
              </a:rPr>
              <a:t>10 pm - 10 nm</a:t>
            </a:r>
          </a:p>
        </p:txBody>
      </p:sp>
      <p:sp>
        <p:nvSpPr>
          <p:cNvPr id="143372" name="Text Box 11"/>
          <p:cNvSpPr txBox="1">
            <a:spLocks noChangeArrowheads="1"/>
          </p:cNvSpPr>
          <p:nvPr/>
        </p:nvSpPr>
        <p:spPr bwMode="auto">
          <a:xfrm>
            <a:off x="1447800" y="1690688"/>
            <a:ext cx="2057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C0128"/>
                </a:solidFill>
                <a:effectLst/>
                <a:uLnTx/>
                <a:uFillTx/>
                <a:latin typeface="Symbol" panose="05050102010706020507" pitchFamily="18" charset="2"/>
                <a:ea typeface="+mn-ea"/>
                <a:cs typeface="+mn-cs"/>
              </a:rPr>
              <a:t>g</a:t>
            </a:r>
            <a:r>
              <a:rPr kumimoji="0" lang="en-US" sz="2800" b="0" i="0" u="none" strike="noStrike" kern="1200" cap="none" spc="0" normalizeH="0" baseline="0" noProof="0">
                <a:ln>
                  <a:noFill/>
                </a:ln>
                <a:solidFill>
                  <a:srgbClr val="FC0128"/>
                </a:solidFill>
                <a:effectLst/>
                <a:uLnTx/>
                <a:uFillTx/>
                <a:latin typeface="Times New Roman" pitchFamily="18" charset="0"/>
                <a:ea typeface="+mn-ea"/>
                <a:cs typeface="+mn-cs"/>
              </a:rPr>
              <a:t>-rays</a:t>
            </a:r>
          </a:p>
        </p:txBody>
      </p:sp>
      <p:sp>
        <p:nvSpPr>
          <p:cNvPr id="143373" name="Text Box 12"/>
          <p:cNvSpPr txBox="1">
            <a:spLocks noChangeArrowheads="1"/>
          </p:cNvSpPr>
          <p:nvPr/>
        </p:nvSpPr>
        <p:spPr bwMode="auto">
          <a:xfrm>
            <a:off x="3581400" y="1690688"/>
            <a:ext cx="2362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C0128"/>
                </a:solidFill>
                <a:effectLst/>
                <a:uLnTx/>
                <a:uFillTx/>
                <a:latin typeface="Times New Roman" pitchFamily="18" charset="0"/>
                <a:ea typeface="+mn-ea"/>
                <a:cs typeface="+mn-cs"/>
              </a:rPr>
              <a:t>&lt; 10 pm</a:t>
            </a:r>
          </a:p>
        </p:txBody>
      </p:sp>
      <p:sp>
        <p:nvSpPr>
          <p:cNvPr id="143374" name="Text Box 13"/>
          <p:cNvSpPr txBox="1">
            <a:spLocks noChangeArrowheads="1"/>
          </p:cNvSpPr>
          <p:nvPr/>
        </p:nvSpPr>
        <p:spPr bwMode="auto">
          <a:xfrm>
            <a:off x="1447800" y="4433888"/>
            <a:ext cx="2057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FFF00"/>
                </a:solidFill>
                <a:effectLst/>
                <a:uLnTx/>
                <a:uFillTx/>
                <a:latin typeface="Times New Roman" pitchFamily="18" charset="0"/>
                <a:ea typeface="+mn-ea"/>
                <a:cs typeface="+mn-cs"/>
              </a:rPr>
              <a:t>Infrared</a:t>
            </a:r>
          </a:p>
        </p:txBody>
      </p:sp>
      <p:sp>
        <p:nvSpPr>
          <p:cNvPr id="143375" name="Text Box 14"/>
          <p:cNvSpPr txBox="1">
            <a:spLocks noChangeArrowheads="1"/>
          </p:cNvSpPr>
          <p:nvPr/>
        </p:nvSpPr>
        <p:spPr bwMode="auto">
          <a:xfrm>
            <a:off x="3581400" y="4433888"/>
            <a:ext cx="2895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FFF00"/>
                </a:solidFill>
                <a:effectLst/>
                <a:uLnTx/>
                <a:uFillTx/>
                <a:latin typeface="Times New Roman" pitchFamily="18" charset="0"/>
                <a:ea typeface="+mn-ea"/>
                <a:cs typeface="+mn-cs"/>
              </a:rPr>
              <a:t>700 nm - 500 </a:t>
            </a:r>
            <a:r>
              <a:rPr kumimoji="0" lang="en-US" sz="2800" b="0" i="0" u="none" strike="noStrike" kern="1200" cap="none" spc="0" normalizeH="0" baseline="0" noProof="0">
                <a:ln>
                  <a:noFill/>
                </a:ln>
                <a:solidFill>
                  <a:srgbClr val="FFFF00"/>
                </a:solidFill>
                <a:effectLst/>
                <a:uLnTx/>
                <a:uFillTx/>
                <a:latin typeface="Symbol" panose="05050102010706020507" pitchFamily="18" charset="2"/>
                <a:ea typeface="+mn-ea"/>
                <a:cs typeface="+mn-cs"/>
              </a:rPr>
              <a:t>m</a:t>
            </a:r>
            <a:r>
              <a:rPr kumimoji="0" lang="en-US" sz="2800" b="0" i="0" u="none" strike="noStrike" kern="1200" cap="none" spc="0" normalizeH="0" baseline="0" noProof="0">
                <a:ln>
                  <a:noFill/>
                </a:ln>
                <a:solidFill>
                  <a:srgbClr val="FFFF00"/>
                </a:solidFill>
                <a:effectLst/>
                <a:uLnTx/>
                <a:uFillTx/>
                <a:latin typeface="Times New Roman" pitchFamily="18" charset="0"/>
                <a:ea typeface="+mn-ea"/>
                <a:cs typeface="+mn-cs"/>
              </a:rPr>
              <a:t>m</a:t>
            </a:r>
          </a:p>
        </p:txBody>
      </p:sp>
      <p:sp>
        <p:nvSpPr>
          <p:cNvPr id="143376" name="Text Box 15"/>
          <p:cNvSpPr txBox="1">
            <a:spLocks noChangeArrowheads="1"/>
          </p:cNvSpPr>
          <p:nvPr/>
        </p:nvSpPr>
        <p:spPr bwMode="auto">
          <a:xfrm>
            <a:off x="6248400" y="37338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Excite outer e</a:t>
            </a:r>
            <a:r>
              <a:rPr kumimoji="0" lang="en-US" sz="2800" b="0" i="0" u="none" strike="noStrike" kern="1200" cap="none" spc="0" normalizeH="0" baseline="30000" noProof="0">
                <a:ln>
                  <a:noFill/>
                </a:ln>
                <a:solidFill>
                  <a:srgbClr val="00FF00"/>
                </a:solidFill>
                <a:effectLst/>
                <a:uLnTx/>
                <a:uFillTx/>
                <a:latin typeface="Times New Roman" pitchFamily="18" charset="0"/>
                <a:ea typeface="+mn-ea"/>
                <a:cs typeface="+mn-cs"/>
              </a:rPr>
              <a:t>-</a:t>
            </a: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’s</a:t>
            </a:r>
          </a:p>
        </p:txBody>
      </p:sp>
      <p:sp>
        <p:nvSpPr>
          <p:cNvPr id="143377" name="Text Box 16"/>
          <p:cNvSpPr txBox="1">
            <a:spLocks noChangeArrowheads="1"/>
          </p:cNvSpPr>
          <p:nvPr/>
        </p:nvSpPr>
        <p:spPr bwMode="auto">
          <a:xfrm>
            <a:off x="6248400" y="3062288"/>
            <a:ext cx="2514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Break  bonds</a:t>
            </a:r>
          </a:p>
        </p:txBody>
      </p:sp>
      <p:sp>
        <p:nvSpPr>
          <p:cNvPr id="143378" name="Text Box 17"/>
          <p:cNvSpPr txBox="1">
            <a:spLocks noChangeArrowheads="1"/>
          </p:cNvSpPr>
          <p:nvPr/>
        </p:nvSpPr>
        <p:spPr bwMode="auto">
          <a:xfrm>
            <a:off x="6248400" y="23622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00FF"/>
                </a:solidFill>
                <a:effectLst/>
                <a:uLnTx/>
                <a:uFillTx/>
                <a:latin typeface="Times New Roman" pitchFamily="18" charset="0"/>
                <a:ea typeface="+mn-ea"/>
                <a:cs typeface="+mn-cs"/>
              </a:rPr>
              <a:t>Excite inner e</a:t>
            </a:r>
            <a:r>
              <a:rPr kumimoji="0" lang="en-US" sz="2800" b="0" i="0" u="none" strike="noStrike" kern="1200" cap="none" spc="0" normalizeH="0" baseline="30000" noProof="0">
                <a:ln>
                  <a:noFill/>
                </a:ln>
                <a:solidFill>
                  <a:srgbClr val="0000FF"/>
                </a:solidFill>
                <a:effectLst/>
                <a:uLnTx/>
                <a:uFillTx/>
                <a:latin typeface="Times New Roman" pitchFamily="18" charset="0"/>
                <a:ea typeface="+mn-ea"/>
                <a:cs typeface="+mn-cs"/>
              </a:rPr>
              <a:t>-</a:t>
            </a:r>
            <a:r>
              <a:rPr kumimoji="0" lang="en-US" sz="2800" b="0" i="0" u="none" strike="noStrike" kern="1200" cap="none" spc="0" normalizeH="0" baseline="0" noProof="0">
                <a:ln>
                  <a:noFill/>
                </a:ln>
                <a:solidFill>
                  <a:srgbClr val="0000FF"/>
                </a:solidFill>
                <a:effectLst/>
                <a:uLnTx/>
                <a:uFillTx/>
                <a:latin typeface="Times New Roman" pitchFamily="18" charset="0"/>
                <a:ea typeface="+mn-ea"/>
                <a:cs typeface="+mn-cs"/>
              </a:rPr>
              <a:t>’s</a:t>
            </a:r>
          </a:p>
        </p:txBody>
      </p:sp>
      <p:sp>
        <p:nvSpPr>
          <p:cNvPr id="143379" name="Text Box 18"/>
          <p:cNvSpPr txBox="1">
            <a:spLocks noChangeArrowheads="1"/>
          </p:cNvSpPr>
          <p:nvPr/>
        </p:nvSpPr>
        <p:spPr bwMode="auto">
          <a:xfrm>
            <a:off x="6248400" y="1676400"/>
            <a:ext cx="2743200" cy="5191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C0128"/>
                </a:solidFill>
                <a:effectLst/>
                <a:uLnTx/>
                <a:uFillTx/>
                <a:latin typeface="Times New Roman" pitchFamily="18" charset="0"/>
                <a:ea typeface="+mn-ea"/>
                <a:cs typeface="+mn-cs"/>
              </a:rPr>
              <a:t>Nuclear changes</a:t>
            </a:r>
          </a:p>
        </p:txBody>
      </p:sp>
      <p:sp>
        <p:nvSpPr>
          <p:cNvPr id="143380" name="Text Box 19"/>
          <p:cNvSpPr txBox="1">
            <a:spLocks noChangeArrowheads="1"/>
          </p:cNvSpPr>
          <p:nvPr/>
        </p:nvSpPr>
        <p:spPr bwMode="auto">
          <a:xfrm>
            <a:off x="6248400" y="4433888"/>
            <a:ext cx="2514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FFF00"/>
                </a:solidFill>
                <a:effectLst/>
                <a:uLnTx/>
                <a:uFillTx/>
                <a:latin typeface="Times New Roman" pitchFamily="18" charset="0"/>
                <a:ea typeface="+mn-ea"/>
                <a:cs typeface="+mn-cs"/>
              </a:rPr>
              <a:t>Vibrate bonds</a:t>
            </a:r>
          </a:p>
        </p:txBody>
      </p:sp>
      <p:sp>
        <p:nvSpPr>
          <p:cNvPr id="143381" name="Rectangle 20"/>
          <p:cNvSpPr>
            <a:spLocks noChangeArrowheads="1"/>
          </p:cNvSpPr>
          <p:nvPr/>
        </p:nvSpPr>
        <p:spPr bwMode="auto">
          <a:xfrm>
            <a:off x="1295400" y="3657600"/>
            <a:ext cx="7620000" cy="685800"/>
          </a:xfrm>
          <a:prstGeom prst="rect">
            <a:avLst/>
          </a:prstGeom>
          <a:noFill/>
          <a:ln w="12700">
            <a:solidFill>
              <a:srgbClr val="00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
        <p:nvSpPr>
          <p:cNvPr id="143382" name="Rectangle 21"/>
          <p:cNvSpPr>
            <a:spLocks noChangeArrowheads="1"/>
          </p:cNvSpPr>
          <p:nvPr/>
        </p:nvSpPr>
        <p:spPr bwMode="auto">
          <a:xfrm>
            <a:off x="1295400" y="4343400"/>
            <a:ext cx="7620000" cy="685800"/>
          </a:xfrm>
          <a:prstGeom prst="rect">
            <a:avLst/>
          </a:prstGeom>
          <a:noFill/>
          <a:ln w="12700">
            <a:solidFill>
              <a:srgbClr val="FF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
        <p:nvSpPr>
          <p:cNvPr id="143383" name="Rectangle 22"/>
          <p:cNvSpPr>
            <a:spLocks noChangeArrowheads="1"/>
          </p:cNvSpPr>
          <p:nvPr/>
        </p:nvSpPr>
        <p:spPr bwMode="auto">
          <a:xfrm>
            <a:off x="1295400" y="2971800"/>
            <a:ext cx="7620000" cy="685800"/>
          </a:xfrm>
          <a:prstGeom prst="rect">
            <a:avLst/>
          </a:prstGeom>
          <a:noFill/>
          <a:ln w="12700">
            <a:solidFill>
              <a:srgbClr val="00FF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
        <p:nvSpPr>
          <p:cNvPr id="143384" name="Rectangle 23"/>
          <p:cNvSpPr>
            <a:spLocks noChangeArrowheads="1"/>
          </p:cNvSpPr>
          <p:nvPr/>
        </p:nvSpPr>
        <p:spPr bwMode="auto">
          <a:xfrm>
            <a:off x="1295400" y="2286000"/>
            <a:ext cx="7620000" cy="685800"/>
          </a:xfrm>
          <a:prstGeom prst="rect">
            <a:avLst/>
          </a:prstGeom>
          <a:noFill/>
          <a:ln w="12700">
            <a:solidFill>
              <a:srgbClr val="0000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
        <p:nvSpPr>
          <p:cNvPr id="143385" name="Rectangle 24"/>
          <p:cNvSpPr>
            <a:spLocks noChangeArrowheads="1"/>
          </p:cNvSpPr>
          <p:nvPr/>
        </p:nvSpPr>
        <p:spPr bwMode="auto">
          <a:xfrm>
            <a:off x="1295400" y="1600200"/>
            <a:ext cx="7620000" cy="685800"/>
          </a:xfrm>
          <a:prstGeom prst="rect">
            <a:avLst/>
          </a:prstGeom>
          <a:noFill/>
          <a:ln w="12700">
            <a:solidFill>
              <a:schemeClr val="hlink"/>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Tree>
    <p:custDataLst>
      <p:tags r:id="rId1"/>
    </p:custDataLst>
    <p:extLst>
      <p:ext uri="{BB962C8B-B14F-4D97-AF65-F5344CB8AC3E}">
        <p14:creationId xmlns:p14="http://schemas.microsoft.com/office/powerpoint/2010/main" val="36039246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4386" name="Rectangle 28"/>
          <p:cNvSpPr>
            <a:spLocks noChangeArrowheads="1"/>
          </p:cNvSpPr>
          <p:nvPr/>
        </p:nvSpPr>
        <p:spPr bwMode="auto">
          <a:xfrm>
            <a:off x="1295400" y="1600200"/>
            <a:ext cx="7696200" cy="4800600"/>
          </a:xfrm>
          <a:prstGeom prst="rect">
            <a:avLst/>
          </a:prstGeom>
          <a:solidFill>
            <a:schemeClr val="bg2"/>
          </a:solidFill>
          <a:ln w="12700"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6082" name="Rectangle 2"/>
          <p:cNvSpPr>
            <a:spLocks noGrp="1" noChangeArrowheads="1"/>
          </p:cNvSpPr>
          <p:nvPr>
            <p:ph type="title"/>
          </p:nvPr>
        </p:nvSpPr>
        <p:spPr>
          <a:xfrm>
            <a:off x="0" y="0"/>
            <a:ext cx="9144000" cy="1143000"/>
          </a:xfrm>
        </p:spPr>
        <p:txBody>
          <a:bodyPr/>
          <a:lstStyle/>
          <a:p>
            <a:pPr>
              <a:defRPr/>
            </a:pPr>
            <a:r>
              <a:rPr lang="en-US" dirty="0"/>
              <a:t>The Electromagnetic Spectrum</a:t>
            </a:r>
          </a:p>
        </p:txBody>
      </p:sp>
      <p:sp>
        <p:nvSpPr>
          <p:cNvPr id="144388" name="AutoShape 3"/>
          <p:cNvSpPr>
            <a:spLocks noChangeArrowheads="1"/>
          </p:cNvSpPr>
          <p:nvPr/>
        </p:nvSpPr>
        <p:spPr bwMode="auto">
          <a:xfrm>
            <a:off x="152400" y="1752600"/>
            <a:ext cx="1066800" cy="4343400"/>
          </a:xfrm>
          <a:prstGeom prst="upArrow">
            <a:avLst>
              <a:gd name="adj1" fmla="val 50000"/>
              <a:gd name="adj2" fmla="val 101786"/>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4389" name="Text Box 4"/>
          <p:cNvSpPr txBox="1">
            <a:spLocks noChangeArrowheads="1"/>
          </p:cNvSpPr>
          <p:nvPr/>
        </p:nvSpPr>
        <p:spPr bwMode="auto">
          <a:xfrm rot="-5400000">
            <a:off x="-894556" y="4106069"/>
            <a:ext cx="3124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srgbClr val="0000FF"/>
                </a:solidFill>
                <a:effectLst/>
                <a:uLnTx/>
                <a:uFillTx/>
                <a:latin typeface="Times New Roman" pitchFamily="18" charset="0"/>
                <a:ea typeface="+mn-ea"/>
                <a:cs typeface="+mn-cs"/>
              </a:rPr>
              <a:t>Energy</a:t>
            </a:r>
          </a:p>
        </p:txBody>
      </p:sp>
      <p:sp>
        <p:nvSpPr>
          <p:cNvPr id="144390" name="Text Box 5"/>
          <p:cNvSpPr txBox="1">
            <a:spLocks noChangeArrowheads="1"/>
          </p:cNvSpPr>
          <p:nvPr/>
        </p:nvSpPr>
        <p:spPr bwMode="auto">
          <a:xfrm>
            <a:off x="1447800" y="373380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Visible light</a:t>
            </a:r>
          </a:p>
        </p:txBody>
      </p:sp>
      <p:sp>
        <p:nvSpPr>
          <p:cNvPr id="144391" name="Text Box 6"/>
          <p:cNvSpPr txBox="1">
            <a:spLocks noChangeArrowheads="1"/>
          </p:cNvSpPr>
          <p:nvPr/>
        </p:nvSpPr>
        <p:spPr bwMode="auto">
          <a:xfrm>
            <a:off x="3581400" y="37338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400 - 700 nm</a:t>
            </a:r>
          </a:p>
        </p:txBody>
      </p:sp>
      <p:sp>
        <p:nvSpPr>
          <p:cNvPr id="144392" name="Text Box 7"/>
          <p:cNvSpPr txBox="1">
            <a:spLocks noChangeArrowheads="1"/>
          </p:cNvSpPr>
          <p:nvPr/>
        </p:nvSpPr>
        <p:spPr bwMode="auto">
          <a:xfrm>
            <a:off x="1447800" y="304800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Ultraviolet</a:t>
            </a:r>
          </a:p>
        </p:txBody>
      </p:sp>
      <p:sp>
        <p:nvSpPr>
          <p:cNvPr id="144393" name="Text Box 8"/>
          <p:cNvSpPr txBox="1">
            <a:spLocks noChangeArrowheads="1"/>
          </p:cNvSpPr>
          <p:nvPr/>
        </p:nvSpPr>
        <p:spPr bwMode="auto">
          <a:xfrm>
            <a:off x="3581400" y="30480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10 - 400 nm</a:t>
            </a:r>
          </a:p>
        </p:txBody>
      </p:sp>
      <p:sp>
        <p:nvSpPr>
          <p:cNvPr id="144394" name="Text Box 9"/>
          <p:cNvSpPr txBox="1">
            <a:spLocks noChangeArrowheads="1"/>
          </p:cNvSpPr>
          <p:nvPr/>
        </p:nvSpPr>
        <p:spPr bwMode="auto">
          <a:xfrm>
            <a:off x="1447800" y="236220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00FF"/>
                </a:solidFill>
                <a:effectLst/>
                <a:uLnTx/>
                <a:uFillTx/>
                <a:latin typeface="Times New Roman" pitchFamily="18" charset="0"/>
                <a:ea typeface="+mn-ea"/>
                <a:cs typeface="+mn-cs"/>
              </a:rPr>
              <a:t>X-rays</a:t>
            </a:r>
          </a:p>
        </p:txBody>
      </p:sp>
      <p:sp>
        <p:nvSpPr>
          <p:cNvPr id="144395" name="Text Box 10"/>
          <p:cNvSpPr txBox="1">
            <a:spLocks noChangeArrowheads="1"/>
          </p:cNvSpPr>
          <p:nvPr/>
        </p:nvSpPr>
        <p:spPr bwMode="auto">
          <a:xfrm>
            <a:off x="3581400" y="23622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00FF"/>
                </a:solidFill>
                <a:effectLst/>
                <a:uLnTx/>
                <a:uFillTx/>
                <a:latin typeface="Times New Roman" pitchFamily="18" charset="0"/>
                <a:ea typeface="+mn-ea"/>
                <a:cs typeface="+mn-cs"/>
              </a:rPr>
              <a:t>10 pm - 10 nm</a:t>
            </a:r>
          </a:p>
        </p:txBody>
      </p:sp>
      <p:sp>
        <p:nvSpPr>
          <p:cNvPr id="144396" name="Text Box 11"/>
          <p:cNvSpPr txBox="1">
            <a:spLocks noChangeArrowheads="1"/>
          </p:cNvSpPr>
          <p:nvPr/>
        </p:nvSpPr>
        <p:spPr bwMode="auto">
          <a:xfrm>
            <a:off x="1447800" y="1690688"/>
            <a:ext cx="2057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C0128"/>
                </a:solidFill>
                <a:effectLst/>
                <a:uLnTx/>
                <a:uFillTx/>
                <a:latin typeface="Symbol" panose="05050102010706020507" pitchFamily="18" charset="2"/>
                <a:ea typeface="+mn-ea"/>
                <a:cs typeface="+mn-cs"/>
              </a:rPr>
              <a:t>g</a:t>
            </a:r>
            <a:r>
              <a:rPr kumimoji="0" lang="en-US" sz="2800" b="0" i="0" u="none" strike="noStrike" kern="1200" cap="none" spc="0" normalizeH="0" baseline="0" noProof="0">
                <a:ln>
                  <a:noFill/>
                </a:ln>
                <a:solidFill>
                  <a:srgbClr val="FC0128"/>
                </a:solidFill>
                <a:effectLst/>
                <a:uLnTx/>
                <a:uFillTx/>
                <a:latin typeface="Times New Roman" pitchFamily="18" charset="0"/>
                <a:ea typeface="+mn-ea"/>
                <a:cs typeface="+mn-cs"/>
              </a:rPr>
              <a:t>-rays</a:t>
            </a:r>
          </a:p>
        </p:txBody>
      </p:sp>
      <p:sp>
        <p:nvSpPr>
          <p:cNvPr id="144397" name="Text Box 12"/>
          <p:cNvSpPr txBox="1">
            <a:spLocks noChangeArrowheads="1"/>
          </p:cNvSpPr>
          <p:nvPr/>
        </p:nvSpPr>
        <p:spPr bwMode="auto">
          <a:xfrm>
            <a:off x="3581400" y="1690688"/>
            <a:ext cx="2362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C0128"/>
                </a:solidFill>
                <a:effectLst/>
                <a:uLnTx/>
                <a:uFillTx/>
                <a:latin typeface="Times New Roman" pitchFamily="18" charset="0"/>
                <a:ea typeface="+mn-ea"/>
                <a:cs typeface="+mn-cs"/>
              </a:rPr>
              <a:t>&lt; 10 pm</a:t>
            </a:r>
          </a:p>
        </p:txBody>
      </p:sp>
      <p:sp>
        <p:nvSpPr>
          <p:cNvPr id="144398" name="Text Box 13"/>
          <p:cNvSpPr txBox="1">
            <a:spLocks noChangeArrowheads="1"/>
          </p:cNvSpPr>
          <p:nvPr/>
        </p:nvSpPr>
        <p:spPr bwMode="auto">
          <a:xfrm>
            <a:off x="1447800" y="4433888"/>
            <a:ext cx="2057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FFF00"/>
                </a:solidFill>
                <a:effectLst/>
                <a:uLnTx/>
                <a:uFillTx/>
                <a:latin typeface="Times New Roman" pitchFamily="18" charset="0"/>
                <a:ea typeface="+mn-ea"/>
                <a:cs typeface="+mn-cs"/>
              </a:rPr>
              <a:t>Infrared</a:t>
            </a:r>
          </a:p>
        </p:txBody>
      </p:sp>
      <p:sp>
        <p:nvSpPr>
          <p:cNvPr id="144399" name="Text Box 14"/>
          <p:cNvSpPr txBox="1">
            <a:spLocks noChangeArrowheads="1"/>
          </p:cNvSpPr>
          <p:nvPr/>
        </p:nvSpPr>
        <p:spPr bwMode="auto">
          <a:xfrm>
            <a:off x="3581400" y="4433888"/>
            <a:ext cx="2895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FFF00"/>
                </a:solidFill>
                <a:effectLst/>
                <a:uLnTx/>
                <a:uFillTx/>
                <a:latin typeface="Times New Roman" pitchFamily="18" charset="0"/>
                <a:ea typeface="+mn-ea"/>
                <a:cs typeface="+mn-cs"/>
              </a:rPr>
              <a:t>700 nm - 500 </a:t>
            </a:r>
            <a:r>
              <a:rPr kumimoji="0" lang="en-US" sz="2800" b="0" i="0" u="none" strike="noStrike" kern="1200" cap="none" spc="0" normalizeH="0" baseline="0" noProof="0">
                <a:ln>
                  <a:noFill/>
                </a:ln>
                <a:solidFill>
                  <a:srgbClr val="FFFF00"/>
                </a:solidFill>
                <a:effectLst/>
                <a:uLnTx/>
                <a:uFillTx/>
                <a:latin typeface="Symbol" panose="05050102010706020507" pitchFamily="18" charset="2"/>
                <a:ea typeface="+mn-ea"/>
                <a:cs typeface="+mn-cs"/>
              </a:rPr>
              <a:t>m</a:t>
            </a:r>
            <a:r>
              <a:rPr kumimoji="0" lang="en-US" sz="2800" b="0" i="0" u="none" strike="noStrike" kern="1200" cap="none" spc="0" normalizeH="0" baseline="0" noProof="0">
                <a:ln>
                  <a:noFill/>
                </a:ln>
                <a:solidFill>
                  <a:srgbClr val="FFFF00"/>
                </a:solidFill>
                <a:effectLst/>
                <a:uLnTx/>
                <a:uFillTx/>
                <a:latin typeface="Times New Roman" pitchFamily="18" charset="0"/>
                <a:ea typeface="+mn-ea"/>
                <a:cs typeface="+mn-cs"/>
              </a:rPr>
              <a:t>m</a:t>
            </a:r>
          </a:p>
        </p:txBody>
      </p:sp>
      <p:sp>
        <p:nvSpPr>
          <p:cNvPr id="144400" name="Text Box 15"/>
          <p:cNvSpPr txBox="1">
            <a:spLocks noChangeArrowheads="1"/>
          </p:cNvSpPr>
          <p:nvPr/>
        </p:nvSpPr>
        <p:spPr bwMode="auto">
          <a:xfrm>
            <a:off x="1447800" y="5119688"/>
            <a:ext cx="2057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Microwaves</a:t>
            </a:r>
          </a:p>
        </p:txBody>
      </p:sp>
      <p:sp>
        <p:nvSpPr>
          <p:cNvPr id="144401" name="Text Box 16"/>
          <p:cNvSpPr txBox="1">
            <a:spLocks noChangeArrowheads="1"/>
          </p:cNvSpPr>
          <p:nvPr/>
        </p:nvSpPr>
        <p:spPr bwMode="auto">
          <a:xfrm>
            <a:off x="3581400" y="5119688"/>
            <a:ext cx="2895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500 </a:t>
            </a:r>
            <a:r>
              <a:rPr kumimoji="0" lang="en-US" sz="2800" b="0" i="0" u="none" strike="noStrike" kern="1200" cap="none" spc="0" normalizeH="0" baseline="0" noProof="0">
                <a:ln>
                  <a:noFill/>
                </a:ln>
                <a:solidFill>
                  <a:srgbClr val="00FFFF"/>
                </a:solidFill>
                <a:effectLst/>
                <a:uLnTx/>
                <a:uFillTx/>
                <a:latin typeface="Symbol" panose="05050102010706020507" pitchFamily="18" charset="2"/>
                <a:ea typeface="+mn-ea"/>
                <a:cs typeface="+mn-cs"/>
              </a:rPr>
              <a:t>m</a:t>
            </a: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m - 10 cm</a:t>
            </a:r>
          </a:p>
        </p:txBody>
      </p:sp>
      <p:sp>
        <p:nvSpPr>
          <p:cNvPr id="144402" name="Text Box 17"/>
          <p:cNvSpPr txBox="1">
            <a:spLocks noChangeArrowheads="1"/>
          </p:cNvSpPr>
          <p:nvPr/>
        </p:nvSpPr>
        <p:spPr bwMode="auto">
          <a:xfrm>
            <a:off x="6248400" y="37338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Excite outer e</a:t>
            </a:r>
            <a:r>
              <a:rPr kumimoji="0" lang="en-US" sz="2800" b="0" i="0" u="none" strike="noStrike" kern="1200" cap="none" spc="0" normalizeH="0" baseline="30000" noProof="0">
                <a:ln>
                  <a:noFill/>
                </a:ln>
                <a:solidFill>
                  <a:srgbClr val="00FF00"/>
                </a:solidFill>
                <a:effectLst/>
                <a:uLnTx/>
                <a:uFillTx/>
                <a:latin typeface="Times New Roman" pitchFamily="18" charset="0"/>
                <a:ea typeface="+mn-ea"/>
                <a:cs typeface="+mn-cs"/>
              </a:rPr>
              <a:t>-</a:t>
            </a: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’s</a:t>
            </a:r>
          </a:p>
        </p:txBody>
      </p:sp>
      <p:sp>
        <p:nvSpPr>
          <p:cNvPr id="144403" name="Text Box 18"/>
          <p:cNvSpPr txBox="1">
            <a:spLocks noChangeArrowheads="1"/>
          </p:cNvSpPr>
          <p:nvPr/>
        </p:nvSpPr>
        <p:spPr bwMode="auto">
          <a:xfrm>
            <a:off x="6248400" y="3062288"/>
            <a:ext cx="2514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Break  bonds</a:t>
            </a:r>
          </a:p>
        </p:txBody>
      </p:sp>
      <p:sp>
        <p:nvSpPr>
          <p:cNvPr id="144404" name="Text Box 19"/>
          <p:cNvSpPr txBox="1">
            <a:spLocks noChangeArrowheads="1"/>
          </p:cNvSpPr>
          <p:nvPr/>
        </p:nvSpPr>
        <p:spPr bwMode="auto">
          <a:xfrm>
            <a:off x="6248400" y="23622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00FF"/>
                </a:solidFill>
                <a:effectLst/>
                <a:uLnTx/>
                <a:uFillTx/>
                <a:latin typeface="Times New Roman" pitchFamily="18" charset="0"/>
                <a:ea typeface="+mn-ea"/>
                <a:cs typeface="+mn-cs"/>
              </a:rPr>
              <a:t>Excite inner e</a:t>
            </a:r>
            <a:r>
              <a:rPr kumimoji="0" lang="en-US" sz="2800" b="0" i="0" u="none" strike="noStrike" kern="1200" cap="none" spc="0" normalizeH="0" baseline="30000" noProof="0">
                <a:ln>
                  <a:noFill/>
                </a:ln>
                <a:solidFill>
                  <a:srgbClr val="0000FF"/>
                </a:solidFill>
                <a:effectLst/>
                <a:uLnTx/>
                <a:uFillTx/>
                <a:latin typeface="Times New Roman" pitchFamily="18" charset="0"/>
                <a:ea typeface="+mn-ea"/>
                <a:cs typeface="+mn-cs"/>
              </a:rPr>
              <a:t>-</a:t>
            </a:r>
            <a:r>
              <a:rPr kumimoji="0" lang="en-US" sz="2800" b="0" i="0" u="none" strike="noStrike" kern="1200" cap="none" spc="0" normalizeH="0" baseline="0" noProof="0">
                <a:ln>
                  <a:noFill/>
                </a:ln>
                <a:solidFill>
                  <a:srgbClr val="0000FF"/>
                </a:solidFill>
                <a:effectLst/>
                <a:uLnTx/>
                <a:uFillTx/>
                <a:latin typeface="Times New Roman" pitchFamily="18" charset="0"/>
                <a:ea typeface="+mn-ea"/>
                <a:cs typeface="+mn-cs"/>
              </a:rPr>
              <a:t>’s</a:t>
            </a:r>
          </a:p>
        </p:txBody>
      </p:sp>
      <p:sp>
        <p:nvSpPr>
          <p:cNvPr id="144405" name="Text Box 20"/>
          <p:cNvSpPr txBox="1">
            <a:spLocks noChangeArrowheads="1"/>
          </p:cNvSpPr>
          <p:nvPr/>
        </p:nvSpPr>
        <p:spPr bwMode="auto">
          <a:xfrm>
            <a:off x="6248400" y="1676400"/>
            <a:ext cx="2743200" cy="5191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C0128"/>
                </a:solidFill>
                <a:effectLst/>
                <a:uLnTx/>
                <a:uFillTx/>
                <a:latin typeface="Times New Roman" pitchFamily="18" charset="0"/>
                <a:ea typeface="+mn-ea"/>
                <a:cs typeface="+mn-cs"/>
              </a:rPr>
              <a:t>Nuclear changes</a:t>
            </a:r>
          </a:p>
        </p:txBody>
      </p:sp>
      <p:sp>
        <p:nvSpPr>
          <p:cNvPr id="144406" name="Text Box 21"/>
          <p:cNvSpPr txBox="1">
            <a:spLocks noChangeArrowheads="1"/>
          </p:cNvSpPr>
          <p:nvPr/>
        </p:nvSpPr>
        <p:spPr bwMode="auto">
          <a:xfrm>
            <a:off x="6248400" y="4433888"/>
            <a:ext cx="2514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FFF00"/>
                </a:solidFill>
                <a:effectLst/>
                <a:uLnTx/>
                <a:uFillTx/>
                <a:latin typeface="Times New Roman" pitchFamily="18" charset="0"/>
                <a:ea typeface="+mn-ea"/>
                <a:cs typeface="+mn-cs"/>
              </a:rPr>
              <a:t>Vibrate bonds</a:t>
            </a:r>
          </a:p>
        </p:txBody>
      </p:sp>
      <p:sp>
        <p:nvSpPr>
          <p:cNvPr id="144407" name="Text Box 22"/>
          <p:cNvSpPr txBox="1">
            <a:spLocks noChangeArrowheads="1"/>
          </p:cNvSpPr>
          <p:nvPr/>
        </p:nvSpPr>
        <p:spPr bwMode="auto">
          <a:xfrm>
            <a:off x="6248400" y="51054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Flip e</a:t>
            </a:r>
            <a:r>
              <a:rPr kumimoji="0" lang="en-US" sz="2800" b="0" i="0" u="none" strike="noStrike" kern="1200" cap="none" spc="0" normalizeH="0" baseline="30000" noProof="0">
                <a:ln>
                  <a:noFill/>
                </a:ln>
                <a:solidFill>
                  <a:srgbClr val="00FFFF"/>
                </a:solidFill>
                <a:effectLst/>
                <a:uLnTx/>
                <a:uFillTx/>
                <a:latin typeface="Times New Roman" pitchFamily="18" charset="0"/>
                <a:ea typeface="+mn-ea"/>
                <a:cs typeface="+mn-cs"/>
              </a:rPr>
              <a:t>-</a:t>
            </a: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 spins</a:t>
            </a:r>
          </a:p>
        </p:txBody>
      </p:sp>
      <p:sp>
        <p:nvSpPr>
          <p:cNvPr id="144408" name="Rectangle 23"/>
          <p:cNvSpPr>
            <a:spLocks noChangeArrowheads="1"/>
          </p:cNvSpPr>
          <p:nvPr/>
        </p:nvSpPr>
        <p:spPr bwMode="auto">
          <a:xfrm>
            <a:off x="1295400" y="3657600"/>
            <a:ext cx="7620000" cy="685800"/>
          </a:xfrm>
          <a:prstGeom prst="rect">
            <a:avLst/>
          </a:prstGeom>
          <a:noFill/>
          <a:ln w="12700">
            <a:solidFill>
              <a:srgbClr val="00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
        <p:nvSpPr>
          <p:cNvPr id="144409" name="Rectangle 24"/>
          <p:cNvSpPr>
            <a:spLocks noChangeArrowheads="1"/>
          </p:cNvSpPr>
          <p:nvPr/>
        </p:nvSpPr>
        <p:spPr bwMode="auto">
          <a:xfrm>
            <a:off x="1295400" y="4343400"/>
            <a:ext cx="7620000" cy="685800"/>
          </a:xfrm>
          <a:prstGeom prst="rect">
            <a:avLst/>
          </a:prstGeom>
          <a:noFill/>
          <a:ln w="12700">
            <a:solidFill>
              <a:srgbClr val="FF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
        <p:nvSpPr>
          <p:cNvPr id="144410" name="Rectangle 25"/>
          <p:cNvSpPr>
            <a:spLocks noChangeArrowheads="1"/>
          </p:cNvSpPr>
          <p:nvPr/>
        </p:nvSpPr>
        <p:spPr bwMode="auto">
          <a:xfrm>
            <a:off x="1295400" y="5029200"/>
            <a:ext cx="7620000" cy="685800"/>
          </a:xfrm>
          <a:prstGeom prst="rect">
            <a:avLst/>
          </a:prstGeom>
          <a:noFill/>
          <a:ln w="12700">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
        <p:nvSpPr>
          <p:cNvPr id="144411" name="Rectangle 26"/>
          <p:cNvSpPr>
            <a:spLocks noChangeArrowheads="1"/>
          </p:cNvSpPr>
          <p:nvPr/>
        </p:nvSpPr>
        <p:spPr bwMode="auto">
          <a:xfrm>
            <a:off x="1295400" y="2971800"/>
            <a:ext cx="7620000" cy="685800"/>
          </a:xfrm>
          <a:prstGeom prst="rect">
            <a:avLst/>
          </a:prstGeom>
          <a:noFill/>
          <a:ln w="12700">
            <a:solidFill>
              <a:srgbClr val="00FF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
        <p:nvSpPr>
          <p:cNvPr id="144412" name="Rectangle 27"/>
          <p:cNvSpPr>
            <a:spLocks noChangeArrowheads="1"/>
          </p:cNvSpPr>
          <p:nvPr/>
        </p:nvSpPr>
        <p:spPr bwMode="auto">
          <a:xfrm>
            <a:off x="1295400" y="2286000"/>
            <a:ext cx="7620000" cy="685800"/>
          </a:xfrm>
          <a:prstGeom prst="rect">
            <a:avLst/>
          </a:prstGeom>
          <a:noFill/>
          <a:ln w="12700">
            <a:solidFill>
              <a:srgbClr val="0000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
        <p:nvSpPr>
          <p:cNvPr id="144413" name="Rectangle 28"/>
          <p:cNvSpPr>
            <a:spLocks noChangeArrowheads="1"/>
          </p:cNvSpPr>
          <p:nvPr/>
        </p:nvSpPr>
        <p:spPr bwMode="auto">
          <a:xfrm>
            <a:off x="1295400" y="1600200"/>
            <a:ext cx="7620000" cy="685800"/>
          </a:xfrm>
          <a:prstGeom prst="rect">
            <a:avLst/>
          </a:prstGeom>
          <a:noFill/>
          <a:ln w="12700">
            <a:solidFill>
              <a:schemeClr val="hlink"/>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Tree>
    <p:custDataLst>
      <p:tags r:id="rId1"/>
    </p:custDataLst>
    <p:extLst>
      <p:ext uri="{BB962C8B-B14F-4D97-AF65-F5344CB8AC3E}">
        <p14:creationId xmlns:p14="http://schemas.microsoft.com/office/powerpoint/2010/main" val="4266321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a:xfrm>
            <a:off x="685800" y="381000"/>
            <a:ext cx="7772400" cy="114300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The Electronic Structure </a:t>
            </a:r>
            <a:br>
              <a:rPr lang="en-US" altLang="en-US" dirty="0">
                <a:effectLst/>
              </a:rPr>
            </a:br>
            <a:r>
              <a:rPr lang="en-US" altLang="en-US" dirty="0">
                <a:effectLst/>
              </a:rPr>
              <a:t>of Atoms</a:t>
            </a:r>
          </a:p>
        </p:txBody>
      </p:sp>
      <p:sp>
        <p:nvSpPr>
          <p:cNvPr id="325635" name="Rectangle 3"/>
          <p:cNvSpPr>
            <a:spLocks noGrp="1" noChangeArrowheads="1"/>
          </p:cNvSpPr>
          <p:nvPr>
            <p:ph type="body" idx="4294967295"/>
          </p:nvPr>
        </p:nvSpPr>
        <p:spPr/>
        <p:txBody>
          <a:bodyPr/>
          <a:lstStyle/>
          <a:p>
            <a:r>
              <a:rPr lang="en-US" altLang="en-US" dirty="0"/>
              <a:t>When certain elements were strongly heated, they produced very narrow lines of pure color through a prism</a:t>
            </a:r>
          </a:p>
          <a:p>
            <a:r>
              <a:rPr lang="en-US" altLang="en-US" dirty="0"/>
              <a:t>The explanation lay in the </a:t>
            </a:r>
            <a:r>
              <a:rPr lang="en-US" altLang="en-US" dirty="0">
                <a:solidFill>
                  <a:schemeClr val="tx2"/>
                </a:solidFill>
              </a:rPr>
              <a:t>quantized</a:t>
            </a:r>
            <a:r>
              <a:rPr lang="en-US" altLang="en-US" dirty="0"/>
              <a:t> energy model for the atom</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25635">
                                            <p:txEl>
                                              <p:pRg st="0" end="0"/>
                                            </p:txEl>
                                          </p:spTgt>
                                        </p:tgtEl>
                                        <p:attrNameLst>
                                          <p:attrName>style.visibility</p:attrName>
                                        </p:attrNameLst>
                                      </p:cBhvr>
                                      <p:to>
                                        <p:strVal val="visible"/>
                                      </p:to>
                                    </p:set>
                                    <p:animEffect transition="in" filter="blinds(vertical)">
                                      <p:cBhvr>
                                        <p:cTn id="7" dur="500"/>
                                        <p:tgtEl>
                                          <p:spTgt spid="32563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325635">
                                            <p:txEl>
                                              <p:pRg st="1" end="1"/>
                                            </p:txEl>
                                          </p:spTgt>
                                        </p:tgtEl>
                                        <p:attrNameLst>
                                          <p:attrName>style.visibility</p:attrName>
                                        </p:attrNameLst>
                                      </p:cBhvr>
                                      <p:to>
                                        <p:strVal val="visible"/>
                                      </p:to>
                                    </p:set>
                                    <p:animEffect transition="in" filter="blinds(vertical)">
                                      <p:cBhvr>
                                        <p:cTn id="12" dur="500"/>
                                        <p:tgtEl>
                                          <p:spTgt spid="3256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5"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5410" name="Rectangle 1"/>
          <p:cNvSpPr>
            <a:spLocks noChangeArrowheads="1"/>
          </p:cNvSpPr>
          <p:nvPr/>
        </p:nvSpPr>
        <p:spPr bwMode="auto">
          <a:xfrm>
            <a:off x="1295400" y="1600200"/>
            <a:ext cx="7696200" cy="4800600"/>
          </a:xfrm>
          <a:prstGeom prst="rect">
            <a:avLst/>
          </a:prstGeom>
          <a:solidFill>
            <a:schemeClr val="bg2"/>
          </a:solidFill>
          <a:ln w="12700" algn="ctr">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47106" name="Rectangle 2"/>
          <p:cNvSpPr>
            <a:spLocks noGrp="1" noChangeArrowheads="1"/>
          </p:cNvSpPr>
          <p:nvPr>
            <p:ph type="title"/>
          </p:nvPr>
        </p:nvSpPr>
        <p:spPr>
          <a:xfrm>
            <a:off x="0" y="0"/>
            <a:ext cx="9144000" cy="1143000"/>
          </a:xfrm>
        </p:spPr>
        <p:txBody>
          <a:bodyPr/>
          <a:lstStyle/>
          <a:p>
            <a:pPr>
              <a:defRPr/>
            </a:pPr>
            <a:r>
              <a:rPr lang="en-US" dirty="0"/>
              <a:t>The Electromagnetic Spectrum</a:t>
            </a:r>
          </a:p>
        </p:txBody>
      </p:sp>
      <p:sp>
        <p:nvSpPr>
          <p:cNvPr id="145412" name="AutoShape 3"/>
          <p:cNvSpPr>
            <a:spLocks noChangeArrowheads="1"/>
          </p:cNvSpPr>
          <p:nvPr/>
        </p:nvSpPr>
        <p:spPr bwMode="auto">
          <a:xfrm>
            <a:off x="152400" y="1752600"/>
            <a:ext cx="1066800" cy="4343400"/>
          </a:xfrm>
          <a:prstGeom prst="upArrow">
            <a:avLst>
              <a:gd name="adj1" fmla="val 50000"/>
              <a:gd name="adj2" fmla="val 101786"/>
            </a:avLst>
          </a:prstGeom>
          <a:solidFill>
            <a:schemeClr val="accent1"/>
          </a:solidFill>
          <a:ln w="12700">
            <a:solidFill>
              <a:schemeClr val="tx1"/>
            </a:solidFill>
            <a:miter lim="800000"/>
            <a:headEnd type="none" w="sm" len="sm"/>
            <a:tailEnd type="none" w="sm" len="sm"/>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413" name="Text Box 4"/>
          <p:cNvSpPr txBox="1">
            <a:spLocks noChangeArrowheads="1"/>
          </p:cNvSpPr>
          <p:nvPr/>
        </p:nvSpPr>
        <p:spPr bwMode="auto">
          <a:xfrm rot="-5400000">
            <a:off x="-894556" y="4106069"/>
            <a:ext cx="3124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0" i="0" u="none" strike="noStrike" kern="1200" cap="none" spc="0" normalizeH="0" baseline="0" noProof="0">
                <a:ln>
                  <a:noFill/>
                </a:ln>
                <a:solidFill>
                  <a:srgbClr val="0000FF"/>
                </a:solidFill>
                <a:effectLst/>
                <a:uLnTx/>
                <a:uFillTx/>
                <a:latin typeface="Times New Roman" pitchFamily="18" charset="0"/>
                <a:ea typeface="+mn-ea"/>
                <a:cs typeface="+mn-cs"/>
              </a:rPr>
              <a:t>Energy</a:t>
            </a:r>
          </a:p>
        </p:txBody>
      </p:sp>
      <p:sp>
        <p:nvSpPr>
          <p:cNvPr id="145414" name="Text Box 5"/>
          <p:cNvSpPr txBox="1">
            <a:spLocks noChangeArrowheads="1"/>
          </p:cNvSpPr>
          <p:nvPr/>
        </p:nvSpPr>
        <p:spPr bwMode="auto">
          <a:xfrm>
            <a:off x="1447800" y="373380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Visible light</a:t>
            </a:r>
          </a:p>
        </p:txBody>
      </p:sp>
      <p:sp>
        <p:nvSpPr>
          <p:cNvPr id="145415" name="Text Box 6"/>
          <p:cNvSpPr txBox="1">
            <a:spLocks noChangeArrowheads="1"/>
          </p:cNvSpPr>
          <p:nvPr/>
        </p:nvSpPr>
        <p:spPr bwMode="auto">
          <a:xfrm>
            <a:off x="3581400" y="37338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400 - 700 nm</a:t>
            </a:r>
          </a:p>
        </p:txBody>
      </p:sp>
      <p:sp>
        <p:nvSpPr>
          <p:cNvPr id="145416" name="Text Box 7"/>
          <p:cNvSpPr txBox="1">
            <a:spLocks noChangeArrowheads="1"/>
          </p:cNvSpPr>
          <p:nvPr/>
        </p:nvSpPr>
        <p:spPr bwMode="auto">
          <a:xfrm>
            <a:off x="1447800" y="304800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Ultraviolet</a:t>
            </a:r>
          </a:p>
        </p:txBody>
      </p:sp>
      <p:sp>
        <p:nvSpPr>
          <p:cNvPr id="145417" name="Text Box 8"/>
          <p:cNvSpPr txBox="1">
            <a:spLocks noChangeArrowheads="1"/>
          </p:cNvSpPr>
          <p:nvPr/>
        </p:nvSpPr>
        <p:spPr bwMode="auto">
          <a:xfrm>
            <a:off x="3581400" y="30480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10 - 400 nm</a:t>
            </a:r>
          </a:p>
        </p:txBody>
      </p:sp>
      <p:sp>
        <p:nvSpPr>
          <p:cNvPr id="145418" name="Text Box 9"/>
          <p:cNvSpPr txBox="1">
            <a:spLocks noChangeArrowheads="1"/>
          </p:cNvSpPr>
          <p:nvPr/>
        </p:nvSpPr>
        <p:spPr bwMode="auto">
          <a:xfrm>
            <a:off x="1447800" y="236220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00FF"/>
                </a:solidFill>
                <a:effectLst/>
                <a:uLnTx/>
                <a:uFillTx/>
                <a:latin typeface="Times New Roman" pitchFamily="18" charset="0"/>
                <a:ea typeface="+mn-ea"/>
                <a:cs typeface="+mn-cs"/>
              </a:rPr>
              <a:t>X-rays</a:t>
            </a:r>
          </a:p>
        </p:txBody>
      </p:sp>
      <p:sp>
        <p:nvSpPr>
          <p:cNvPr id="145419" name="Text Box 10"/>
          <p:cNvSpPr txBox="1">
            <a:spLocks noChangeArrowheads="1"/>
          </p:cNvSpPr>
          <p:nvPr/>
        </p:nvSpPr>
        <p:spPr bwMode="auto">
          <a:xfrm>
            <a:off x="3581400" y="23622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00FF"/>
                </a:solidFill>
                <a:effectLst/>
                <a:uLnTx/>
                <a:uFillTx/>
                <a:latin typeface="Times New Roman" pitchFamily="18" charset="0"/>
                <a:ea typeface="+mn-ea"/>
                <a:cs typeface="+mn-cs"/>
              </a:rPr>
              <a:t>10 pm - 10 nm</a:t>
            </a:r>
          </a:p>
        </p:txBody>
      </p:sp>
      <p:sp>
        <p:nvSpPr>
          <p:cNvPr id="145420" name="Text Box 11"/>
          <p:cNvSpPr txBox="1">
            <a:spLocks noChangeArrowheads="1"/>
          </p:cNvSpPr>
          <p:nvPr/>
        </p:nvSpPr>
        <p:spPr bwMode="auto">
          <a:xfrm>
            <a:off x="1447800" y="1690688"/>
            <a:ext cx="2057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C0128"/>
                </a:solidFill>
                <a:effectLst/>
                <a:uLnTx/>
                <a:uFillTx/>
                <a:latin typeface="Symbol" panose="05050102010706020507" pitchFamily="18" charset="2"/>
                <a:ea typeface="+mn-ea"/>
                <a:cs typeface="+mn-cs"/>
              </a:rPr>
              <a:t>g</a:t>
            </a:r>
            <a:r>
              <a:rPr kumimoji="0" lang="en-US" sz="2800" b="0" i="0" u="none" strike="noStrike" kern="1200" cap="none" spc="0" normalizeH="0" baseline="0" noProof="0">
                <a:ln>
                  <a:noFill/>
                </a:ln>
                <a:solidFill>
                  <a:srgbClr val="FC0128"/>
                </a:solidFill>
                <a:effectLst/>
                <a:uLnTx/>
                <a:uFillTx/>
                <a:latin typeface="Times New Roman" pitchFamily="18" charset="0"/>
                <a:ea typeface="+mn-ea"/>
                <a:cs typeface="+mn-cs"/>
              </a:rPr>
              <a:t>-rays</a:t>
            </a:r>
          </a:p>
        </p:txBody>
      </p:sp>
      <p:sp>
        <p:nvSpPr>
          <p:cNvPr id="145421" name="Text Box 12"/>
          <p:cNvSpPr txBox="1">
            <a:spLocks noChangeArrowheads="1"/>
          </p:cNvSpPr>
          <p:nvPr/>
        </p:nvSpPr>
        <p:spPr bwMode="auto">
          <a:xfrm>
            <a:off x="3581400" y="1690688"/>
            <a:ext cx="2362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C0128"/>
                </a:solidFill>
                <a:effectLst/>
                <a:uLnTx/>
                <a:uFillTx/>
                <a:latin typeface="Times New Roman" pitchFamily="18" charset="0"/>
                <a:ea typeface="+mn-ea"/>
                <a:cs typeface="+mn-cs"/>
              </a:rPr>
              <a:t>&lt; 10 pm</a:t>
            </a:r>
          </a:p>
        </p:txBody>
      </p:sp>
      <p:sp>
        <p:nvSpPr>
          <p:cNvPr id="145422" name="Text Box 13"/>
          <p:cNvSpPr txBox="1">
            <a:spLocks noChangeArrowheads="1"/>
          </p:cNvSpPr>
          <p:nvPr/>
        </p:nvSpPr>
        <p:spPr bwMode="auto">
          <a:xfrm>
            <a:off x="1447800" y="4433888"/>
            <a:ext cx="2057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FFF00"/>
                </a:solidFill>
                <a:effectLst/>
                <a:uLnTx/>
                <a:uFillTx/>
                <a:latin typeface="Times New Roman" pitchFamily="18" charset="0"/>
                <a:ea typeface="+mn-ea"/>
                <a:cs typeface="+mn-cs"/>
              </a:rPr>
              <a:t>Infrared</a:t>
            </a:r>
          </a:p>
        </p:txBody>
      </p:sp>
      <p:sp>
        <p:nvSpPr>
          <p:cNvPr id="145423" name="Text Box 14"/>
          <p:cNvSpPr txBox="1">
            <a:spLocks noChangeArrowheads="1"/>
          </p:cNvSpPr>
          <p:nvPr/>
        </p:nvSpPr>
        <p:spPr bwMode="auto">
          <a:xfrm>
            <a:off x="3581400" y="4433888"/>
            <a:ext cx="2895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FFF00"/>
                </a:solidFill>
                <a:effectLst/>
                <a:uLnTx/>
                <a:uFillTx/>
                <a:latin typeface="Times New Roman" pitchFamily="18" charset="0"/>
                <a:ea typeface="+mn-ea"/>
                <a:cs typeface="+mn-cs"/>
              </a:rPr>
              <a:t>700 nm - 500 </a:t>
            </a:r>
            <a:r>
              <a:rPr kumimoji="0" lang="en-US" sz="2800" b="0" i="0" u="none" strike="noStrike" kern="1200" cap="none" spc="0" normalizeH="0" baseline="0" noProof="0">
                <a:ln>
                  <a:noFill/>
                </a:ln>
                <a:solidFill>
                  <a:srgbClr val="FFFF00"/>
                </a:solidFill>
                <a:effectLst/>
                <a:uLnTx/>
                <a:uFillTx/>
                <a:latin typeface="Symbol" panose="05050102010706020507" pitchFamily="18" charset="2"/>
                <a:ea typeface="+mn-ea"/>
                <a:cs typeface="+mn-cs"/>
              </a:rPr>
              <a:t>m</a:t>
            </a:r>
            <a:r>
              <a:rPr kumimoji="0" lang="en-US" sz="2800" b="0" i="0" u="none" strike="noStrike" kern="1200" cap="none" spc="0" normalizeH="0" baseline="0" noProof="0">
                <a:ln>
                  <a:noFill/>
                </a:ln>
                <a:solidFill>
                  <a:srgbClr val="FFFF00"/>
                </a:solidFill>
                <a:effectLst/>
                <a:uLnTx/>
                <a:uFillTx/>
                <a:latin typeface="Times New Roman" pitchFamily="18" charset="0"/>
                <a:ea typeface="+mn-ea"/>
                <a:cs typeface="+mn-cs"/>
              </a:rPr>
              <a:t>m</a:t>
            </a:r>
          </a:p>
        </p:txBody>
      </p:sp>
      <p:sp>
        <p:nvSpPr>
          <p:cNvPr id="145424" name="Text Box 15"/>
          <p:cNvSpPr txBox="1">
            <a:spLocks noChangeArrowheads="1"/>
          </p:cNvSpPr>
          <p:nvPr/>
        </p:nvSpPr>
        <p:spPr bwMode="auto">
          <a:xfrm>
            <a:off x="1447800" y="5119688"/>
            <a:ext cx="2057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Microwaves</a:t>
            </a:r>
          </a:p>
        </p:txBody>
      </p:sp>
      <p:sp>
        <p:nvSpPr>
          <p:cNvPr id="145425" name="Text Box 16"/>
          <p:cNvSpPr txBox="1">
            <a:spLocks noChangeArrowheads="1"/>
          </p:cNvSpPr>
          <p:nvPr/>
        </p:nvSpPr>
        <p:spPr bwMode="auto">
          <a:xfrm>
            <a:off x="3581400" y="5119688"/>
            <a:ext cx="2895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500 </a:t>
            </a:r>
            <a:r>
              <a:rPr kumimoji="0" lang="en-US" sz="2800" b="0" i="0" u="none" strike="noStrike" kern="1200" cap="none" spc="0" normalizeH="0" baseline="0" noProof="0">
                <a:ln>
                  <a:noFill/>
                </a:ln>
                <a:solidFill>
                  <a:srgbClr val="00FFFF"/>
                </a:solidFill>
                <a:effectLst/>
                <a:uLnTx/>
                <a:uFillTx/>
                <a:latin typeface="Symbol" panose="05050102010706020507" pitchFamily="18" charset="2"/>
                <a:ea typeface="+mn-ea"/>
                <a:cs typeface="+mn-cs"/>
              </a:rPr>
              <a:t>m</a:t>
            </a: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m - 10 cm</a:t>
            </a:r>
          </a:p>
        </p:txBody>
      </p:sp>
      <p:sp>
        <p:nvSpPr>
          <p:cNvPr id="145426" name="Text Box 17"/>
          <p:cNvSpPr txBox="1">
            <a:spLocks noChangeArrowheads="1"/>
          </p:cNvSpPr>
          <p:nvPr/>
        </p:nvSpPr>
        <p:spPr bwMode="auto">
          <a:xfrm>
            <a:off x="1447800" y="5805488"/>
            <a:ext cx="2057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F0000"/>
                </a:solidFill>
                <a:effectLst/>
                <a:uLnTx/>
                <a:uFillTx/>
                <a:latin typeface="Times New Roman" pitchFamily="18" charset="0"/>
                <a:ea typeface="+mn-ea"/>
                <a:cs typeface="+mn-cs"/>
              </a:rPr>
              <a:t>Radio waves</a:t>
            </a:r>
          </a:p>
        </p:txBody>
      </p:sp>
      <p:sp>
        <p:nvSpPr>
          <p:cNvPr id="145427" name="Text Box 18"/>
          <p:cNvSpPr txBox="1">
            <a:spLocks noChangeArrowheads="1"/>
          </p:cNvSpPr>
          <p:nvPr/>
        </p:nvSpPr>
        <p:spPr bwMode="auto">
          <a:xfrm>
            <a:off x="3581400" y="5805488"/>
            <a:ext cx="2895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F0000"/>
                </a:solidFill>
                <a:effectLst/>
                <a:uLnTx/>
                <a:uFillTx/>
                <a:latin typeface="Times New Roman" pitchFamily="18" charset="0"/>
                <a:ea typeface="+mn-ea"/>
                <a:cs typeface="+mn-cs"/>
              </a:rPr>
              <a:t>&gt; 10 cm</a:t>
            </a:r>
          </a:p>
        </p:txBody>
      </p:sp>
      <p:sp>
        <p:nvSpPr>
          <p:cNvPr id="145428" name="Text Box 19"/>
          <p:cNvSpPr txBox="1">
            <a:spLocks noChangeArrowheads="1"/>
          </p:cNvSpPr>
          <p:nvPr/>
        </p:nvSpPr>
        <p:spPr bwMode="auto">
          <a:xfrm>
            <a:off x="6248400" y="37338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Excite outer e</a:t>
            </a:r>
            <a:r>
              <a:rPr kumimoji="0" lang="en-US" sz="2800" b="0" i="0" u="none" strike="noStrike" kern="1200" cap="none" spc="0" normalizeH="0" baseline="30000" noProof="0">
                <a:ln>
                  <a:noFill/>
                </a:ln>
                <a:solidFill>
                  <a:srgbClr val="00FF00"/>
                </a:solidFill>
                <a:effectLst/>
                <a:uLnTx/>
                <a:uFillTx/>
                <a:latin typeface="Times New Roman" pitchFamily="18" charset="0"/>
                <a:ea typeface="+mn-ea"/>
                <a:cs typeface="+mn-cs"/>
              </a:rPr>
              <a:t>-</a:t>
            </a:r>
            <a:r>
              <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rPr>
              <a:t>’s</a:t>
            </a:r>
          </a:p>
        </p:txBody>
      </p:sp>
      <p:sp>
        <p:nvSpPr>
          <p:cNvPr id="145429" name="Text Box 20"/>
          <p:cNvSpPr txBox="1">
            <a:spLocks noChangeArrowheads="1"/>
          </p:cNvSpPr>
          <p:nvPr/>
        </p:nvSpPr>
        <p:spPr bwMode="auto">
          <a:xfrm>
            <a:off x="6248400" y="3062288"/>
            <a:ext cx="2514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Break  bonds</a:t>
            </a:r>
          </a:p>
        </p:txBody>
      </p:sp>
      <p:sp>
        <p:nvSpPr>
          <p:cNvPr id="145430" name="Text Box 21"/>
          <p:cNvSpPr txBox="1">
            <a:spLocks noChangeArrowheads="1"/>
          </p:cNvSpPr>
          <p:nvPr/>
        </p:nvSpPr>
        <p:spPr bwMode="auto">
          <a:xfrm>
            <a:off x="6248400" y="23622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00FF"/>
                </a:solidFill>
                <a:effectLst/>
                <a:uLnTx/>
                <a:uFillTx/>
                <a:latin typeface="Times New Roman" pitchFamily="18" charset="0"/>
                <a:ea typeface="+mn-ea"/>
                <a:cs typeface="+mn-cs"/>
              </a:rPr>
              <a:t>Excite inner e</a:t>
            </a:r>
            <a:r>
              <a:rPr kumimoji="0" lang="en-US" sz="2800" b="0" i="0" u="none" strike="noStrike" kern="1200" cap="none" spc="0" normalizeH="0" baseline="30000" noProof="0">
                <a:ln>
                  <a:noFill/>
                </a:ln>
                <a:solidFill>
                  <a:srgbClr val="0000FF"/>
                </a:solidFill>
                <a:effectLst/>
                <a:uLnTx/>
                <a:uFillTx/>
                <a:latin typeface="Times New Roman" pitchFamily="18" charset="0"/>
                <a:ea typeface="+mn-ea"/>
                <a:cs typeface="+mn-cs"/>
              </a:rPr>
              <a:t>-</a:t>
            </a:r>
            <a:r>
              <a:rPr kumimoji="0" lang="en-US" sz="2800" b="0" i="0" u="none" strike="noStrike" kern="1200" cap="none" spc="0" normalizeH="0" baseline="0" noProof="0">
                <a:ln>
                  <a:noFill/>
                </a:ln>
                <a:solidFill>
                  <a:srgbClr val="0000FF"/>
                </a:solidFill>
                <a:effectLst/>
                <a:uLnTx/>
                <a:uFillTx/>
                <a:latin typeface="Times New Roman" pitchFamily="18" charset="0"/>
                <a:ea typeface="+mn-ea"/>
                <a:cs typeface="+mn-cs"/>
              </a:rPr>
              <a:t>’s</a:t>
            </a:r>
          </a:p>
        </p:txBody>
      </p:sp>
      <p:sp>
        <p:nvSpPr>
          <p:cNvPr id="145431" name="Text Box 22"/>
          <p:cNvSpPr txBox="1">
            <a:spLocks noChangeArrowheads="1"/>
          </p:cNvSpPr>
          <p:nvPr/>
        </p:nvSpPr>
        <p:spPr bwMode="auto">
          <a:xfrm>
            <a:off x="6248400" y="1676400"/>
            <a:ext cx="2743200" cy="5191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C0128"/>
                </a:solidFill>
                <a:effectLst/>
                <a:uLnTx/>
                <a:uFillTx/>
                <a:latin typeface="Times New Roman" pitchFamily="18" charset="0"/>
                <a:ea typeface="+mn-ea"/>
                <a:cs typeface="+mn-cs"/>
              </a:rPr>
              <a:t>Nuclear changes</a:t>
            </a:r>
          </a:p>
        </p:txBody>
      </p:sp>
      <p:sp>
        <p:nvSpPr>
          <p:cNvPr id="145432" name="Text Box 23"/>
          <p:cNvSpPr txBox="1">
            <a:spLocks noChangeArrowheads="1"/>
          </p:cNvSpPr>
          <p:nvPr/>
        </p:nvSpPr>
        <p:spPr bwMode="auto">
          <a:xfrm>
            <a:off x="6248400" y="4433888"/>
            <a:ext cx="2514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FFF00"/>
                </a:solidFill>
                <a:effectLst/>
                <a:uLnTx/>
                <a:uFillTx/>
                <a:latin typeface="Times New Roman" pitchFamily="18" charset="0"/>
                <a:ea typeface="+mn-ea"/>
                <a:cs typeface="+mn-cs"/>
              </a:rPr>
              <a:t>Vibrate bonds</a:t>
            </a:r>
          </a:p>
        </p:txBody>
      </p:sp>
      <p:sp>
        <p:nvSpPr>
          <p:cNvPr id="145433" name="Text Box 24"/>
          <p:cNvSpPr txBox="1">
            <a:spLocks noChangeArrowheads="1"/>
          </p:cNvSpPr>
          <p:nvPr/>
        </p:nvSpPr>
        <p:spPr bwMode="auto">
          <a:xfrm>
            <a:off x="6248400" y="510540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Flip e</a:t>
            </a:r>
            <a:r>
              <a:rPr kumimoji="0" lang="en-US" sz="2800" b="0" i="0" u="none" strike="noStrike" kern="1200" cap="none" spc="0" normalizeH="0" baseline="30000" noProof="0">
                <a:ln>
                  <a:noFill/>
                </a:ln>
                <a:solidFill>
                  <a:srgbClr val="00FFFF"/>
                </a:solidFill>
                <a:effectLst/>
                <a:uLnTx/>
                <a:uFillTx/>
                <a:latin typeface="Times New Roman" pitchFamily="18" charset="0"/>
                <a:ea typeface="+mn-ea"/>
                <a:cs typeface="+mn-cs"/>
              </a:rPr>
              <a:t>-</a:t>
            </a:r>
            <a:r>
              <a:rPr kumimoji="0" lang="en-US" sz="2800" b="0" i="0" u="none" strike="noStrike" kern="1200" cap="none" spc="0" normalizeH="0" baseline="0" noProof="0">
                <a:ln>
                  <a:noFill/>
                </a:ln>
                <a:solidFill>
                  <a:srgbClr val="00FFFF"/>
                </a:solidFill>
                <a:effectLst/>
                <a:uLnTx/>
                <a:uFillTx/>
                <a:latin typeface="Times New Roman" pitchFamily="18" charset="0"/>
                <a:ea typeface="+mn-ea"/>
                <a:cs typeface="+mn-cs"/>
              </a:rPr>
              <a:t> spins</a:t>
            </a:r>
          </a:p>
        </p:txBody>
      </p:sp>
      <p:sp>
        <p:nvSpPr>
          <p:cNvPr id="145434" name="Text Box 25"/>
          <p:cNvSpPr txBox="1">
            <a:spLocks noChangeArrowheads="1"/>
          </p:cNvSpPr>
          <p:nvPr/>
        </p:nvSpPr>
        <p:spPr bwMode="auto">
          <a:xfrm>
            <a:off x="6248400" y="5805488"/>
            <a:ext cx="2743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2800" b="0" i="0" u="none" strike="noStrike" kern="1200" cap="none" spc="0" normalizeH="0" baseline="0" noProof="0">
                <a:ln>
                  <a:noFill/>
                </a:ln>
                <a:solidFill>
                  <a:srgbClr val="FF0000"/>
                </a:solidFill>
                <a:effectLst/>
                <a:uLnTx/>
                <a:uFillTx/>
                <a:latin typeface="Times New Roman" pitchFamily="18" charset="0"/>
                <a:ea typeface="+mn-ea"/>
                <a:cs typeface="+mn-cs"/>
              </a:rPr>
              <a:t>Flip nuclear spins</a:t>
            </a:r>
          </a:p>
        </p:txBody>
      </p:sp>
      <p:sp>
        <p:nvSpPr>
          <p:cNvPr id="145435" name="Rectangle 26"/>
          <p:cNvSpPr>
            <a:spLocks noChangeArrowheads="1"/>
          </p:cNvSpPr>
          <p:nvPr/>
        </p:nvSpPr>
        <p:spPr bwMode="auto">
          <a:xfrm>
            <a:off x="1295400" y="3657600"/>
            <a:ext cx="7620000" cy="685800"/>
          </a:xfrm>
          <a:prstGeom prst="rect">
            <a:avLst/>
          </a:prstGeom>
          <a:noFill/>
          <a:ln w="12700">
            <a:solidFill>
              <a:srgbClr val="00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
        <p:nvSpPr>
          <p:cNvPr id="145436" name="Rectangle 27"/>
          <p:cNvSpPr>
            <a:spLocks noChangeArrowheads="1"/>
          </p:cNvSpPr>
          <p:nvPr/>
        </p:nvSpPr>
        <p:spPr bwMode="auto">
          <a:xfrm>
            <a:off x="1295400" y="4343400"/>
            <a:ext cx="7620000" cy="685800"/>
          </a:xfrm>
          <a:prstGeom prst="rect">
            <a:avLst/>
          </a:prstGeom>
          <a:noFill/>
          <a:ln w="12700">
            <a:solidFill>
              <a:srgbClr val="FFFF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
        <p:nvSpPr>
          <p:cNvPr id="145437" name="Rectangle 28"/>
          <p:cNvSpPr>
            <a:spLocks noChangeArrowheads="1"/>
          </p:cNvSpPr>
          <p:nvPr/>
        </p:nvSpPr>
        <p:spPr bwMode="auto">
          <a:xfrm>
            <a:off x="1295400" y="5029200"/>
            <a:ext cx="7620000" cy="685800"/>
          </a:xfrm>
          <a:prstGeom prst="rect">
            <a:avLst/>
          </a:prstGeom>
          <a:noFill/>
          <a:ln w="12700">
            <a:solidFill>
              <a:schemeClr val="accent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
        <p:nvSpPr>
          <p:cNvPr id="145438" name="Rectangle 29"/>
          <p:cNvSpPr>
            <a:spLocks noChangeArrowheads="1"/>
          </p:cNvSpPr>
          <p:nvPr/>
        </p:nvSpPr>
        <p:spPr bwMode="auto">
          <a:xfrm>
            <a:off x="1295400" y="5715000"/>
            <a:ext cx="7620000" cy="685800"/>
          </a:xfrm>
          <a:prstGeom prst="rect">
            <a:avLst/>
          </a:prstGeom>
          <a:noFill/>
          <a:ln w="12700">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
        <p:nvSpPr>
          <p:cNvPr id="145439" name="Rectangle 30"/>
          <p:cNvSpPr>
            <a:spLocks noChangeArrowheads="1"/>
          </p:cNvSpPr>
          <p:nvPr/>
        </p:nvSpPr>
        <p:spPr bwMode="auto">
          <a:xfrm>
            <a:off x="1295400" y="2971800"/>
            <a:ext cx="7620000" cy="685800"/>
          </a:xfrm>
          <a:prstGeom prst="rect">
            <a:avLst/>
          </a:prstGeom>
          <a:noFill/>
          <a:ln w="12700">
            <a:solidFill>
              <a:srgbClr val="00FF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
        <p:nvSpPr>
          <p:cNvPr id="145440" name="Rectangle 31"/>
          <p:cNvSpPr>
            <a:spLocks noChangeArrowheads="1"/>
          </p:cNvSpPr>
          <p:nvPr/>
        </p:nvSpPr>
        <p:spPr bwMode="auto">
          <a:xfrm>
            <a:off x="1295400" y="2286000"/>
            <a:ext cx="7620000" cy="685800"/>
          </a:xfrm>
          <a:prstGeom prst="rect">
            <a:avLst/>
          </a:prstGeom>
          <a:noFill/>
          <a:ln w="12700">
            <a:solidFill>
              <a:srgbClr val="0000FF"/>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
        <p:nvSpPr>
          <p:cNvPr id="145441" name="Rectangle 32"/>
          <p:cNvSpPr>
            <a:spLocks noChangeArrowheads="1"/>
          </p:cNvSpPr>
          <p:nvPr/>
        </p:nvSpPr>
        <p:spPr bwMode="auto">
          <a:xfrm>
            <a:off x="1295400" y="1600200"/>
            <a:ext cx="7620000" cy="685800"/>
          </a:xfrm>
          <a:prstGeom prst="rect">
            <a:avLst/>
          </a:prstGeom>
          <a:noFill/>
          <a:ln w="12700">
            <a:solidFill>
              <a:schemeClr val="hlink"/>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FF00"/>
              </a:solidFill>
              <a:effectLst/>
              <a:uLnTx/>
              <a:uFillTx/>
              <a:latin typeface="Times New Roman" pitchFamily="18" charset="0"/>
              <a:ea typeface="+mn-ea"/>
              <a:cs typeface="+mn-cs"/>
            </a:endParaRPr>
          </a:p>
        </p:txBody>
      </p:sp>
    </p:spTree>
    <p:custDataLst>
      <p:tags r:id="rId1"/>
    </p:custDataLst>
    <p:extLst>
      <p:ext uri="{BB962C8B-B14F-4D97-AF65-F5344CB8AC3E}">
        <p14:creationId xmlns:p14="http://schemas.microsoft.com/office/powerpoint/2010/main" val="2033407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Slide Number Placeholder 3"/>
          <p:cNvSpPr>
            <a:spLocks noGrp="1"/>
          </p:cNvSpPr>
          <p:nvPr>
            <p:ph type="sldNum" sz="quarter" idx="4294967295"/>
          </p:nvPr>
        </p:nvSpPr>
        <p:spPr>
          <a:xfrm>
            <a:off x="6553200" y="6356350"/>
            <a:ext cx="2133600" cy="365125"/>
          </a:xfrm>
          <a:prstGeom prst="rect">
            <a:avLst/>
          </a:prstGeom>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0CCC9C2A-8BEC-4A3D-A072-2C26C73A1F46}" type="slidenum">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51</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pic>
        <p:nvPicPr>
          <p:cNvPr id="10243"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2589213" y="2495550"/>
            <a:ext cx="4786312" cy="2562225"/>
            <a:chOff x="1631" y="1572"/>
            <a:chExt cx="3015" cy="1614"/>
          </a:xfrm>
        </p:grpSpPr>
        <p:sp>
          <p:nvSpPr>
            <p:cNvPr id="10246" name="Line 7"/>
            <p:cNvSpPr>
              <a:spLocks noChangeShapeType="1"/>
            </p:cNvSpPr>
            <p:nvPr/>
          </p:nvSpPr>
          <p:spPr bwMode="auto">
            <a:xfrm flipH="1">
              <a:off x="1631" y="1572"/>
              <a:ext cx="834" cy="161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0247" name="Line 8"/>
            <p:cNvSpPr>
              <a:spLocks noChangeShapeType="1"/>
            </p:cNvSpPr>
            <p:nvPr/>
          </p:nvSpPr>
          <p:spPr bwMode="auto">
            <a:xfrm>
              <a:off x="2618" y="1575"/>
              <a:ext cx="2028" cy="160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grpSp>
      <p:sp>
        <p:nvSpPr>
          <p:cNvPr id="8" name="Rectangle 2"/>
          <p:cNvSpPr txBox="1">
            <a:spLocks noChangeArrowheads="1"/>
          </p:cNvSpPr>
          <p:nvPr/>
        </p:nvSpPr>
        <p:spPr>
          <a:xfrm>
            <a:off x="5314950" y="5751513"/>
            <a:ext cx="2476500" cy="468312"/>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Times New Roman" pitchFamily="18" charset="0"/>
                <a:ea typeface="+mn-ea"/>
                <a:cs typeface="Arial" pitchFamily="34" charset="0"/>
              </a:rPr>
              <a:t>VIBGYOR</a:t>
            </a:r>
          </a:p>
        </p:txBody>
      </p:sp>
    </p:spTree>
    <p:extLst>
      <p:ext uri="{BB962C8B-B14F-4D97-AF65-F5344CB8AC3E}">
        <p14:creationId xmlns:p14="http://schemas.microsoft.com/office/powerpoint/2010/main" val="17160745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30440-FB42-43FD-880F-C020E195A5E3}"/>
              </a:ext>
            </a:extLst>
          </p:cNvPr>
          <p:cNvSpPr>
            <a:spLocks noGrp="1"/>
          </p:cNvSpPr>
          <p:nvPr>
            <p:ph idx="1"/>
          </p:nvPr>
        </p:nvSpPr>
        <p:spPr/>
        <p:txBody>
          <a:bodyPr/>
          <a:lstStyle/>
          <a:p>
            <a:r>
              <a:rPr lang="en-US" dirty="0">
                <a:hlinkClick r:id="rId2"/>
              </a:rPr>
              <a:t>https://phet.colorado.edu/sims/html/molecules-and-light/latest/molecules-and-light_en.html</a:t>
            </a:r>
            <a:endParaRPr lang="en-US" dirty="0"/>
          </a:p>
          <a:p>
            <a:endParaRPr lang="en-US" dirty="0"/>
          </a:p>
        </p:txBody>
      </p:sp>
      <p:sp>
        <p:nvSpPr>
          <p:cNvPr id="4" name="Rectangle 2">
            <a:extLst>
              <a:ext uri="{FF2B5EF4-FFF2-40B4-BE49-F238E27FC236}">
                <a16:creationId xmlns:a16="http://schemas.microsoft.com/office/drawing/2014/main" id="{B10BFA87-6AA6-452A-9ABC-77F578C39DFD}"/>
              </a:ext>
            </a:extLst>
          </p:cNvPr>
          <p:cNvSpPr>
            <a:spLocks noGrp="1" noChangeArrowheads="1"/>
          </p:cNvSpPr>
          <p:nvPr>
            <p:ph type="title"/>
          </p:nvPr>
        </p:nvSpPr>
        <p:spPr>
          <a:xfrm>
            <a:off x="0" y="0"/>
            <a:ext cx="9144000" cy="1143000"/>
          </a:xfrm>
        </p:spPr>
        <p:txBody>
          <a:bodyPr/>
          <a:lstStyle/>
          <a:p>
            <a:pPr>
              <a:defRPr/>
            </a:pPr>
            <a:r>
              <a:rPr lang="en-US" dirty="0"/>
              <a:t>The Electromagnetic Spectrum</a:t>
            </a:r>
          </a:p>
        </p:txBody>
      </p:sp>
    </p:spTree>
    <p:extLst>
      <p:ext uri="{BB962C8B-B14F-4D97-AF65-F5344CB8AC3E}">
        <p14:creationId xmlns:p14="http://schemas.microsoft.com/office/powerpoint/2010/main" val="31209364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Slide Number Placeholder 3"/>
          <p:cNvSpPr>
            <a:spLocks noGrp="1"/>
          </p:cNvSpPr>
          <p:nvPr>
            <p:ph type="sldNum" sz="quarter" idx="4294967295"/>
          </p:nvPr>
        </p:nvSpPr>
        <p:spPr>
          <a:xfrm>
            <a:off x="6553200" y="6356350"/>
            <a:ext cx="2133600" cy="365125"/>
          </a:xfrm>
          <a:prstGeom prst="rect">
            <a:avLst/>
          </a:prstGeom>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43C41887-825D-4ED3-86CB-5DA160DFEC95}" type="slidenum">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53</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33795" name="Text Box 3"/>
          <p:cNvSpPr txBox="1">
            <a:spLocks noChangeArrowheads="1"/>
          </p:cNvSpPr>
          <p:nvPr/>
        </p:nvSpPr>
        <p:spPr bwMode="auto">
          <a:xfrm>
            <a:off x="533400" y="2057400"/>
            <a:ext cx="16530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ymbol" panose="05050102010706020507" pitchFamily="18" charset="2"/>
                <a:ea typeface="+mn-ea"/>
                <a:cs typeface="+mn-cs"/>
              </a:rPr>
              <a:t>l</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 x </a:t>
            </a:r>
            <a:r>
              <a:rPr kumimoji="0" lang="en-US" sz="3200" b="0" i="0" u="none" strike="noStrike" kern="1200" cap="none" spc="0" normalizeH="0" baseline="0" noProof="0" dirty="0">
                <a:ln>
                  <a:noFill/>
                </a:ln>
                <a:solidFill>
                  <a:srgbClr val="FFFFFF"/>
                </a:solidFill>
                <a:effectLst/>
                <a:uLnTx/>
                <a:uFillTx/>
                <a:latin typeface="Symbol" panose="05050102010706020507" pitchFamily="18" charset="2"/>
                <a:ea typeface="+mn-ea"/>
                <a:cs typeface="+mn-cs"/>
              </a:rPr>
              <a:t>n</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 = </a:t>
            </a:r>
            <a:r>
              <a:rPr kumimoji="0" lang="en-US" sz="3200" b="0" i="1"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c</a:t>
            </a:r>
          </a:p>
        </p:txBody>
      </p:sp>
      <p:sp>
        <p:nvSpPr>
          <p:cNvPr id="33796" name="Text Box 4"/>
          <p:cNvSpPr txBox="1">
            <a:spLocks noChangeArrowheads="1"/>
          </p:cNvSpPr>
          <p:nvPr/>
        </p:nvSpPr>
        <p:spPr bwMode="auto">
          <a:xfrm>
            <a:off x="1155700" y="2576513"/>
            <a:ext cx="135646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ymbol" panose="05050102010706020507" pitchFamily="18" charset="2"/>
                <a:ea typeface="+mn-ea"/>
                <a:cs typeface="+mn-cs"/>
              </a:rPr>
              <a:t>l</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 = </a:t>
            </a:r>
            <a:r>
              <a:rPr kumimoji="0" lang="en-US" sz="3200" b="0" i="1" u="none" strike="noStrike" kern="1200" cap="none" spc="0" normalizeH="0" baseline="0" noProof="0" dirty="0" err="1">
                <a:ln>
                  <a:noFill/>
                </a:ln>
                <a:solidFill>
                  <a:srgbClr val="FFFFFF"/>
                </a:solidFill>
                <a:effectLst/>
                <a:uLnTx/>
                <a:uFillTx/>
                <a:latin typeface="Times New Roman" panose="02020603050405020304" pitchFamily="18" charset="0"/>
                <a:ea typeface="+mn-ea"/>
                <a:cs typeface="+mn-cs"/>
              </a:rPr>
              <a:t>c</a:t>
            </a:r>
            <a:r>
              <a:rPr kumimoji="0" lang="en-US" sz="3200" b="0" i="0" u="none" strike="noStrike" kern="1200" cap="none" spc="0" normalizeH="0" baseline="0" noProof="0" dirty="0" err="1">
                <a:ln>
                  <a:noFill/>
                </a:ln>
                <a:solidFill>
                  <a:srgbClr val="FFFFFF"/>
                </a:solidFill>
                <a:effectLst/>
                <a:uLnTx/>
                <a:uFillTx/>
                <a:latin typeface="Times New Roman" panose="02020603050405020304" pitchFamily="18" charset="0"/>
                <a:ea typeface="+mn-ea"/>
                <a:cs typeface="+mn-cs"/>
              </a:rPr>
              <a:t>/</a:t>
            </a:r>
            <a:r>
              <a:rPr kumimoji="0" lang="en-US" sz="3200" b="0" i="0" u="none" strike="noStrike" kern="1200" cap="none" spc="0" normalizeH="0" baseline="0" noProof="0" dirty="0" err="1">
                <a:ln>
                  <a:noFill/>
                </a:ln>
                <a:solidFill>
                  <a:srgbClr val="FFFFFF"/>
                </a:solidFill>
                <a:effectLst/>
                <a:uLnTx/>
                <a:uFillTx/>
                <a:latin typeface="Symbol" panose="05050102010706020507" pitchFamily="18" charset="2"/>
                <a:ea typeface="+mn-ea"/>
                <a:cs typeface="+mn-cs"/>
              </a:rPr>
              <a:t>n</a:t>
            </a:r>
            <a:endParaRPr kumimoji="0" lang="en-US" sz="3200" b="0" i="0" u="none" strike="noStrike" kern="1200" cap="none" spc="0" normalizeH="0" baseline="0" noProof="0" dirty="0">
              <a:ln>
                <a:noFill/>
              </a:ln>
              <a:solidFill>
                <a:srgbClr val="FFFFFF"/>
              </a:solidFill>
              <a:effectLst/>
              <a:uLnTx/>
              <a:uFillTx/>
              <a:latin typeface="Symbol" panose="05050102010706020507" pitchFamily="18" charset="2"/>
              <a:ea typeface="+mn-ea"/>
              <a:cs typeface="+mn-cs"/>
            </a:endParaRPr>
          </a:p>
        </p:txBody>
      </p:sp>
      <p:sp>
        <p:nvSpPr>
          <p:cNvPr id="33797" name="Text Box 5"/>
          <p:cNvSpPr txBox="1">
            <a:spLocks noChangeArrowheads="1"/>
          </p:cNvSpPr>
          <p:nvPr/>
        </p:nvSpPr>
        <p:spPr bwMode="auto">
          <a:xfrm>
            <a:off x="1155700" y="3017838"/>
            <a:ext cx="61061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   = </a:t>
            </a:r>
            <a:r>
              <a:rPr kumimoji="0" lang="en-US" sz="32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3.00 x 10</a:t>
            </a:r>
            <a:r>
              <a:rPr kumimoji="0" lang="en-US" sz="3200" b="0" i="0" u="none" strike="noStrike" kern="1200" cap="none" spc="0" normalizeH="0" baseline="30000" noProof="0" dirty="0">
                <a:ln>
                  <a:noFill/>
                </a:ln>
                <a:solidFill>
                  <a:srgbClr val="FFFFFF"/>
                </a:solidFill>
                <a:effectLst/>
                <a:uLnTx/>
                <a:uFillTx/>
                <a:latin typeface="Arial" panose="020B0604020202020204" pitchFamily="34" charset="0"/>
                <a:ea typeface="+mn-ea"/>
                <a:cs typeface="+mn-cs"/>
              </a:rPr>
              <a:t>8</a:t>
            </a:r>
            <a:r>
              <a:rPr kumimoji="0" lang="en-US" sz="32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 m/s </a:t>
            </a:r>
            <a:r>
              <a:rPr kumimoji="0" lang="en-US" sz="32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a:t>
            </a:r>
            <a:r>
              <a:rPr kumimoji="0" lang="en-US" sz="32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 6.0 x 10</a:t>
            </a:r>
            <a:r>
              <a:rPr kumimoji="0" lang="en-US" sz="3200" b="0" i="0" u="none" strike="noStrike" kern="1200" cap="none" spc="0" normalizeH="0" baseline="30000" noProof="0" dirty="0">
                <a:ln>
                  <a:noFill/>
                </a:ln>
                <a:solidFill>
                  <a:srgbClr val="FFFFFF"/>
                </a:solidFill>
                <a:effectLst/>
                <a:uLnTx/>
                <a:uFillTx/>
                <a:latin typeface="Arial" panose="020B0604020202020204" pitchFamily="34" charset="0"/>
                <a:ea typeface="+mn-ea"/>
                <a:cs typeface="+mn-cs"/>
              </a:rPr>
              <a:t>4</a:t>
            </a:r>
            <a:r>
              <a:rPr kumimoji="0" lang="en-US" sz="32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 Hz</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 </a:t>
            </a:r>
          </a:p>
        </p:txBody>
      </p:sp>
      <p:sp>
        <p:nvSpPr>
          <p:cNvPr id="33798" name="Text Box 6"/>
          <p:cNvSpPr txBox="1">
            <a:spLocks noChangeArrowheads="1"/>
          </p:cNvSpPr>
          <p:nvPr/>
        </p:nvSpPr>
        <p:spPr bwMode="auto">
          <a:xfrm>
            <a:off x="1152525" y="3459163"/>
            <a:ext cx="28905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ymbol" panose="05050102010706020507" pitchFamily="18" charset="2"/>
                <a:ea typeface="+mn-ea"/>
                <a:cs typeface="+mn-cs"/>
              </a:rPr>
              <a:t>   </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 </a:t>
            </a:r>
            <a:r>
              <a:rPr kumimoji="0" lang="en-US" sz="32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5.0 x 10</a:t>
            </a:r>
            <a:r>
              <a:rPr kumimoji="0" lang="en-US" sz="3200" b="0" i="0" u="none" strike="noStrike" kern="1200" cap="none" spc="0" normalizeH="0" baseline="30000" noProof="0" dirty="0">
                <a:ln>
                  <a:noFill/>
                </a:ln>
                <a:solidFill>
                  <a:srgbClr val="FFFFFF"/>
                </a:solidFill>
                <a:effectLst/>
                <a:uLnTx/>
                <a:uFillTx/>
                <a:latin typeface="Arial" panose="020B0604020202020204" pitchFamily="34" charset="0"/>
                <a:ea typeface="+mn-ea"/>
                <a:cs typeface="+mn-cs"/>
              </a:rPr>
              <a:t>3</a:t>
            </a:r>
            <a:r>
              <a:rPr kumimoji="0" lang="en-US" sz="32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 m</a:t>
            </a:r>
          </a:p>
        </p:txBody>
      </p:sp>
      <p:sp>
        <p:nvSpPr>
          <p:cNvPr id="11271" name="Text Box 2"/>
          <p:cNvSpPr txBox="1">
            <a:spLocks noChangeArrowheads="1"/>
          </p:cNvSpPr>
          <p:nvPr/>
        </p:nvSpPr>
        <p:spPr bwMode="auto">
          <a:xfrm>
            <a:off x="304800" y="0"/>
            <a:ext cx="86868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Times New Roman"/>
                <a:ea typeface="+mn-ea"/>
                <a:cs typeface="Calibri" pitchFamily="34" charset="0"/>
              </a:rPr>
              <a:t>A photon has a frequency of 6.0 x 10</a:t>
            </a:r>
            <a:r>
              <a:rPr kumimoji="0" lang="en-US" sz="3200" b="1" i="0" u="none" strike="noStrike" kern="1200" cap="none" spc="0" normalizeH="0" baseline="30000" noProof="0" dirty="0">
                <a:ln>
                  <a:noFill/>
                </a:ln>
                <a:solidFill>
                  <a:srgbClr val="FFFFFF"/>
                </a:solidFill>
                <a:effectLst/>
                <a:uLnTx/>
                <a:uFillTx/>
                <a:latin typeface="Times New Roman"/>
                <a:ea typeface="+mn-ea"/>
                <a:cs typeface="Calibri" pitchFamily="34" charset="0"/>
              </a:rPr>
              <a:t>4</a:t>
            </a:r>
            <a:r>
              <a:rPr kumimoji="0" lang="en-US" sz="3200" b="1" i="0" u="none" strike="noStrike" kern="1200" cap="none" spc="0" normalizeH="0" baseline="0" noProof="0" dirty="0">
                <a:ln>
                  <a:noFill/>
                </a:ln>
                <a:solidFill>
                  <a:srgbClr val="FFFFFF"/>
                </a:solidFill>
                <a:effectLst/>
                <a:uLnTx/>
                <a:uFillTx/>
                <a:latin typeface="Times New Roman"/>
                <a:ea typeface="+mn-ea"/>
                <a:cs typeface="Calibri" pitchFamily="34" charset="0"/>
              </a:rPr>
              <a:t> Hz. Convert this frequency into wavelength (nm).  Does this frequency  fall in the visible region?</a:t>
            </a:r>
          </a:p>
        </p:txBody>
      </p:sp>
      <p:sp>
        <p:nvSpPr>
          <p:cNvPr id="33803" name="Text Box 11"/>
          <p:cNvSpPr txBox="1">
            <a:spLocks noChangeArrowheads="1"/>
          </p:cNvSpPr>
          <p:nvPr/>
        </p:nvSpPr>
        <p:spPr bwMode="auto">
          <a:xfrm>
            <a:off x="1152525" y="3900488"/>
            <a:ext cx="32704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ymbol" panose="05050102010706020507" pitchFamily="18" charset="2"/>
                <a:ea typeface="+mn-ea"/>
                <a:cs typeface="+mn-cs"/>
              </a:rPr>
              <a:t>   </a:t>
            </a:r>
            <a:r>
              <a:rPr kumimoji="0" lang="en-US" sz="3200" b="0" i="0" u="none" strike="noStrike" kern="1200" cap="none" spc="0" normalizeH="0" baseline="0" noProof="0" dirty="0">
                <a:ln>
                  <a:noFill/>
                </a:ln>
                <a:solidFill>
                  <a:srgbClr val="FFFFFF"/>
                </a:solidFill>
                <a:effectLst/>
                <a:uLnTx/>
                <a:uFillTx/>
                <a:latin typeface="Times New Roman" panose="02020603050405020304" pitchFamily="18" charset="0"/>
                <a:ea typeface="+mn-ea"/>
                <a:cs typeface="+mn-cs"/>
              </a:rPr>
              <a:t>= </a:t>
            </a:r>
            <a:r>
              <a:rPr kumimoji="0" lang="en-US" sz="32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5.0 x 10</a:t>
            </a:r>
            <a:r>
              <a:rPr kumimoji="0" lang="en-US" sz="3200" b="0" i="0" u="none" strike="noStrike" kern="1200" cap="none" spc="0" normalizeH="0" baseline="30000" noProof="0" dirty="0">
                <a:ln>
                  <a:noFill/>
                </a:ln>
                <a:solidFill>
                  <a:srgbClr val="FFFFFF"/>
                </a:solidFill>
                <a:effectLst/>
                <a:uLnTx/>
                <a:uFillTx/>
                <a:latin typeface="Arial" panose="020B0604020202020204" pitchFamily="34" charset="0"/>
                <a:ea typeface="+mn-ea"/>
                <a:cs typeface="+mn-cs"/>
              </a:rPr>
              <a:t>12</a:t>
            </a:r>
            <a:r>
              <a:rPr kumimoji="0" lang="en-US" sz="32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 nm</a:t>
            </a:r>
          </a:p>
        </p:txBody>
      </p:sp>
      <p:grpSp>
        <p:nvGrpSpPr>
          <p:cNvPr id="2" name="Group 15"/>
          <p:cNvGrpSpPr>
            <a:grpSpLocks/>
          </p:cNvGrpSpPr>
          <p:nvPr/>
        </p:nvGrpSpPr>
        <p:grpSpPr bwMode="auto">
          <a:xfrm>
            <a:off x="6934200" y="2362200"/>
            <a:ext cx="2209800" cy="4267200"/>
            <a:chOff x="3888" y="1008"/>
            <a:chExt cx="1776" cy="2756"/>
          </a:xfrm>
        </p:grpSpPr>
        <p:pic>
          <p:nvPicPr>
            <p:cNvPr id="11274" name="Picture 12" descr="cha56011_0704L"/>
            <p:cNvPicPr>
              <a:picLocks noChangeAspect="1" noChangeArrowheads="1"/>
            </p:cNvPicPr>
            <p:nvPr/>
          </p:nvPicPr>
          <p:blipFill>
            <a:blip r:embed="rId2">
              <a:extLst>
                <a:ext uri="{28A0092B-C50C-407E-A947-70E740481C1C}">
                  <a14:useLocalDpi xmlns:a14="http://schemas.microsoft.com/office/drawing/2010/main" val="0"/>
                </a:ext>
              </a:extLst>
            </a:blip>
            <a:srcRect l="75226" b="34993"/>
            <a:stretch>
              <a:fillRect/>
            </a:stretch>
          </p:blipFill>
          <p:spPr bwMode="auto">
            <a:xfrm>
              <a:off x="4036" y="1008"/>
              <a:ext cx="1628" cy="2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5" name="Text Box 13"/>
            <p:cNvSpPr txBox="1">
              <a:spLocks noChangeArrowheads="1"/>
            </p:cNvSpPr>
            <p:nvPr/>
          </p:nvSpPr>
          <p:spPr bwMode="auto">
            <a:xfrm>
              <a:off x="3888" y="1144"/>
              <a:ext cx="19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ymbol" panose="05050102010706020507" pitchFamily="18" charset="2"/>
                  <a:ea typeface="+mn-ea"/>
                  <a:cs typeface="+mn-cs"/>
                </a:rPr>
                <a:t>l</a:t>
              </a:r>
            </a:p>
          </p:txBody>
        </p:sp>
        <p:sp>
          <p:nvSpPr>
            <p:cNvPr id="11276" name="Text Box 14"/>
            <p:cNvSpPr txBox="1">
              <a:spLocks noChangeArrowheads="1"/>
            </p:cNvSpPr>
            <p:nvPr/>
          </p:nvSpPr>
          <p:spPr bwMode="auto">
            <a:xfrm>
              <a:off x="3889" y="1696"/>
              <a:ext cx="19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ymbol" panose="05050102010706020507" pitchFamily="18" charset="2"/>
                  <a:ea typeface="+mn-ea"/>
                  <a:cs typeface="+mn-cs"/>
                </a:rPr>
                <a:t>n</a:t>
              </a:r>
            </a:p>
          </p:txBody>
        </p:sp>
      </p:grpSp>
    </p:spTree>
    <p:extLst>
      <p:ext uri="{BB962C8B-B14F-4D97-AF65-F5344CB8AC3E}">
        <p14:creationId xmlns:p14="http://schemas.microsoft.com/office/powerpoint/2010/main" val="2045819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795"/>
                                        </p:tgtEl>
                                        <p:attrNameLst>
                                          <p:attrName>style.visibility</p:attrName>
                                        </p:attrNameLst>
                                      </p:cBhvr>
                                      <p:to>
                                        <p:strVal val="visible"/>
                                      </p:to>
                                    </p:set>
                                    <p:anim calcmode="lin" valueType="num">
                                      <p:cBhvr additive="base">
                                        <p:cTn id="7" dur="500" fill="hold"/>
                                        <p:tgtEl>
                                          <p:spTgt spid="33795"/>
                                        </p:tgtEl>
                                        <p:attrNameLst>
                                          <p:attrName>ppt_x</p:attrName>
                                        </p:attrNameLst>
                                      </p:cBhvr>
                                      <p:tavLst>
                                        <p:tav tm="0">
                                          <p:val>
                                            <p:strVal val="0-#ppt_w/2"/>
                                          </p:val>
                                        </p:tav>
                                        <p:tav tm="100000">
                                          <p:val>
                                            <p:strVal val="#ppt_x"/>
                                          </p:val>
                                        </p:tav>
                                      </p:tavLst>
                                    </p:anim>
                                    <p:anim calcmode="lin" valueType="num">
                                      <p:cBhvr additive="base">
                                        <p:cTn id="8" dur="500" fill="hold"/>
                                        <p:tgtEl>
                                          <p:spTgt spid="3379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3796"/>
                                        </p:tgtEl>
                                        <p:attrNameLst>
                                          <p:attrName>style.visibility</p:attrName>
                                        </p:attrNameLst>
                                      </p:cBhvr>
                                      <p:to>
                                        <p:strVal val="visible"/>
                                      </p:to>
                                    </p:set>
                                    <p:anim calcmode="lin" valueType="num">
                                      <p:cBhvr additive="base">
                                        <p:cTn id="13" dur="500" fill="hold"/>
                                        <p:tgtEl>
                                          <p:spTgt spid="33796"/>
                                        </p:tgtEl>
                                        <p:attrNameLst>
                                          <p:attrName>ppt_x</p:attrName>
                                        </p:attrNameLst>
                                      </p:cBhvr>
                                      <p:tavLst>
                                        <p:tav tm="0">
                                          <p:val>
                                            <p:strVal val="0-#ppt_w/2"/>
                                          </p:val>
                                        </p:tav>
                                        <p:tav tm="100000">
                                          <p:val>
                                            <p:strVal val="#ppt_x"/>
                                          </p:val>
                                        </p:tav>
                                      </p:tavLst>
                                    </p:anim>
                                    <p:anim calcmode="lin" valueType="num">
                                      <p:cBhvr additive="base">
                                        <p:cTn id="14" dur="500" fill="hold"/>
                                        <p:tgtEl>
                                          <p:spTgt spid="3379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3797"/>
                                        </p:tgtEl>
                                        <p:attrNameLst>
                                          <p:attrName>style.visibility</p:attrName>
                                        </p:attrNameLst>
                                      </p:cBhvr>
                                      <p:to>
                                        <p:strVal val="visible"/>
                                      </p:to>
                                    </p:set>
                                    <p:anim calcmode="lin" valueType="num">
                                      <p:cBhvr additive="base">
                                        <p:cTn id="19" dur="500" fill="hold"/>
                                        <p:tgtEl>
                                          <p:spTgt spid="33797"/>
                                        </p:tgtEl>
                                        <p:attrNameLst>
                                          <p:attrName>ppt_x</p:attrName>
                                        </p:attrNameLst>
                                      </p:cBhvr>
                                      <p:tavLst>
                                        <p:tav tm="0">
                                          <p:val>
                                            <p:strVal val="0-#ppt_w/2"/>
                                          </p:val>
                                        </p:tav>
                                        <p:tav tm="100000">
                                          <p:val>
                                            <p:strVal val="#ppt_x"/>
                                          </p:val>
                                        </p:tav>
                                      </p:tavLst>
                                    </p:anim>
                                    <p:anim calcmode="lin" valueType="num">
                                      <p:cBhvr additive="base">
                                        <p:cTn id="20" dur="500" fill="hold"/>
                                        <p:tgtEl>
                                          <p:spTgt spid="3379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3798"/>
                                        </p:tgtEl>
                                        <p:attrNameLst>
                                          <p:attrName>style.visibility</p:attrName>
                                        </p:attrNameLst>
                                      </p:cBhvr>
                                      <p:to>
                                        <p:strVal val="visible"/>
                                      </p:to>
                                    </p:set>
                                    <p:anim calcmode="lin" valueType="num">
                                      <p:cBhvr additive="base">
                                        <p:cTn id="25" dur="500" fill="hold"/>
                                        <p:tgtEl>
                                          <p:spTgt spid="33798"/>
                                        </p:tgtEl>
                                        <p:attrNameLst>
                                          <p:attrName>ppt_x</p:attrName>
                                        </p:attrNameLst>
                                      </p:cBhvr>
                                      <p:tavLst>
                                        <p:tav tm="0">
                                          <p:val>
                                            <p:strVal val="0-#ppt_w/2"/>
                                          </p:val>
                                        </p:tav>
                                        <p:tav tm="100000">
                                          <p:val>
                                            <p:strVal val="#ppt_x"/>
                                          </p:val>
                                        </p:tav>
                                      </p:tavLst>
                                    </p:anim>
                                    <p:anim calcmode="lin" valueType="num">
                                      <p:cBhvr additive="base">
                                        <p:cTn id="26" dur="500" fill="hold"/>
                                        <p:tgtEl>
                                          <p:spTgt spid="3379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3803"/>
                                        </p:tgtEl>
                                        <p:attrNameLst>
                                          <p:attrName>style.visibility</p:attrName>
                                        </p:attrNameLst>
                                      </p:cBhvr>
                                      <p:to>
                                        <p:strVal val="visible"/>
                                      </p:to>
                                    </p:set>
                                    <p:anim calcmode="lin" valueType="num">
                                      <p:cBhvr additive="base">
                                        <p:cTn id="31" dur="500" fill="hold"/>
                                        <p:tgtEl>
                                          <p:spTgt spid="33803"/>
                                        </p:tgtEl>
                                        <p:attrNameLst>
                                          <p:attrName>ppt_x</p:attrName>
                                        </p:attrNameLst>
                                      </p:cBhvr>
                                      <p:tavLst>
                                        <p:tav tm="0">
                                          <p:val>
                                            <p:strVal val="0-#ppt_w/2"/>
                                          </p:val>
                                        </p:tav>
                                        <p:tav tm="100000">
                                          <p:val>
                                            <p:strVal val="#ppt_x"/>
                                          </p:val>
                                        </p:tav>
                                      </p:tavLst>
                                    </p:anim>
                                    <p:anim calcmode="lin" valueType="num">
                                      <p:cBhvr additive="base">
                                        <p:cTn id="32" dur="500" fill="hold"/>
                                        <p:tgtEl>
                                          <p:spTgt spid="33803"/>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1+#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autoUpdateAnimBg="0"/>
      <p:bldP spid="33796" grpId="0" autoUpdateAnimBg="0"/>
      <p:bldP spid="33797" grpId="0" autoUpdateAnimBg="0"/>
      <p:bldP spid="33798" grpId="0" autoUpdateAnimBg="0"/>
      <p:bldP spid="33803"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3E9B54B4-F4B8-4F8F-883E-E014FA7EA14E}"/>
              </a:ext>
            </a:extLst>
          </p:cNvPr>
          <p:cNvSpPr txBox="1">
            <a:spLocks noChangeArrowheads="1"/>
          </p:cNvSpPr>
          <p:nvPr/>
        </p:nvSpPr>
        <p:spPr bwMode="auto">
          <a:xfrm>
            <a:off x="457200" y="457200"/>
            <a:ext cx="2743200"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Sample Problem 7.1</a:t>
            </a:r>
          </a:p>
        </p:txBody>
      </p:sp>
      <p:sp>
        <p:nvSpPr>
          <p:cNvPr id="15363" name="Text Box 6">
            <a:extLst>
              <a:ext uri="{FF2B5EF4-FFF2-40B4-BE49-F238E27FC236}">
                <a16:creationId xmlns:a16="http://schemas.microsoft.com/office/drawing/2014/main" id="{1F00A4B3-B9EE-436A-B205-FC5CF1056B4E}"/>
              </a:ext>
            </a:extLst>
          </p:cNvPr>
          <p:cNvSpPr txBox="1">
            <a:spLocks noChangeArrowheads="1"/>
          </p:cNvSpPr>
          <p:nvPr/>
        </p:nvSpPr>
        <p:spPr bwMode="auto">
          <a:xfrm>
            <a:off x="3352800" y="457200"/>
            <a:ext cx="548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Interconverting Wavelength and Frequency</a:t>
            </a:r>
          </a:p>
        </p:txBody>
      </p:sp>
      <p:grpSp>
        <p:nvGrpSpPr>
          <p:cNvPr id="15364" name="Group 98">
            <a:extLst>
              <a:ext uri="{FF2B5EF4-FFF2-40B4-BE49-F238E27FC236}">
                <a16:creationId xmlns:a16="http://schemas.microsoft.com/office/drawing/2014/main" id="{A0E9031C-2E48-4D48-A3C4-A0F4CCA1CBB4}"/>
              </a:ext>
            </a:extLst>
          </p:cNvPr>
          <p:cNvGrpSpPr>
            <a:grpSpLocks/>
          </p:cNvGrpSpPr>
          <p:nvPr/>
        </p:nvGrpSpPr>
        <p:grpSpPr bwMode="auto">
          <a:xfrm>
            <a:off x="304800" y="1143000"/>
            <a:ext cx="8431213" cy="1920875"/>
            <a:chOff x="192" y="720"/>
            <a:chExt cx="5311" cy="1210"/>
          </a:xfrm>
        </p:grpSpPr>
        <p:sp>
          <p:nvSpPr>
            <p:cNvPr id="15382" name="Text Box 3">
              <a:extLst>
                <a:ext uri="{FF2B5EF4-FFF2-40B4-BE49-F238E27FC236}">
                  <a16:creationId xmlns:a16="http://schemas.microsoft.com/office/drawing/2014/main" id="{C4F6884D-F707-4B65-A66E-F95B805A7F77}"/>
                </a:ext>
              </a:extLst>
            </p:cNvPr>
            <p:cNvSpPr txBox="1">
              <a:spLocks noChangeArrowheads="1"/>
            </p:cNvSpPr>
            <p:nvPr/>
          </p:nvSpPr>
          <p:spPr bwMode="auto">
            <a:xfrm>
              <a:off x="192" y="720"/>
              <a:ext cx="9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PROBLEM:</a:t>
              </a:r>
            </a:p>
          </p:txBody>
        </p:sp>
        <p:sp>
          <p:nvSpPr>
            <p:cNvPr id="15383" name="Text Box 7">
              <a:extLst>
                <a:ext uri="{FF2B5EF4-FFF2-40B4-BE49-F238E27FC236}">
                  <a16:creationId xmlns:a16="http://schemas.microsoft.com/office/drawing/2014/main" id="{F514289A-6E94-4E21-8586-1D2AE389720D}"/>
                </a:ext>
              </a:extLst>
            </p:cNvPr>
            <p:cNvSpPr txBox="1">
              <a:spLocks noChangeArrowheads="1"/>
            </p:cNvSpPr>
            <p:nvPr/>
          </p:nvSpPr>
          <p:spPr bwMode="auto">
            <a:xfrm>
              <a:off x="1152" y="720"/>
              <a:ext cx="4351"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A dental hygienist uses x-rays (</a:t>
              </a:r>
              <a:r>
                <a:rPr lang="en-US" altLang="en-US" sz="2000">
                  <a:latin typeface="Symbol" panose="05050102010706020507" pitchFamily="18" charset="2"/>
                </a:rPr>
                <a:t>l</a:t>
              </a:r>
              <a:r>
                <a:rPr lang="en-US" altLang="en-US" sz="2000"/>
                <a:t>= 1.00</a:t>
              </a:r>
              <a:r>
                <a:rPr lang="en-US" altLang="en-US" sz="2000">
                  <a:cs typeface="Arial" panose="020B0604020202020204" pitchFamily="34" charset="0"/>
                </a:rPr>
                <a:t>Å</a:t>
              </a:r>
              <a:r>
                <a:rPr lang="en-US" altLang="en-US" sz="2000"/>
                <a:t>) to take a series of dental radiographs while the patient listens to a radio station (</a:t>
              </a:r>
              <a:r>
                <a:rPr lang="en-US" altLang="en-US" sz="2000">
                  <a:latin typeface="Symbol" panose="05050102010706020507" pitchFamily="18" charset="2"/>
                </a:rPr>
                <a:t>l</a:t>
              </a:r>
              <a:r>
                <a:rPr lang="en-US" altLang="en-US" sz="2000"/>
                <a:t> = 325 cm) and looks out the window at the blue sky (</a:t>
              </a:r>
              <a:r>
                <a:rPr lang="en-US" altLang="en-US" sz="2000">
                  <a:latin typeface="Symbol" panose="05050102010706020507" pitchFamily="18" charset="2"/>
                </a:rPr>
                <a:t>l</a:t>
              </a:r>
              <a:r>
                <a:rPr lang="en-US" altLang="en-US" sz="2000"/>
                <a:t>= 473 nm).  What is the frequency (in s</a:t>
              </a:r>
              <a:r>
                <a:rPr lang="en-US" altLang="en-US" sz="2000" baseline="30000"/>
                <a:t>-1</a:t>
              </a:r>
              <a:r>
                <a:rPr lang="en-US" altLang="en-US" sz="2000"/>
                <a:t>) of the electromagnetic radiation from each source? (Assume that the radiation travels at the speed of light, 3.00x10</a:t>
              </a:r>
              <a:r>
                <a:rPr lang="en-US" altLang="en-US" sz="2000" baseline="30000"/>
                <a:t>8 </a:t>
              </a:r>
              <a:r>
                <a:rPr lang="en-US" altLang="en-US" sz="2000"/>
                <a:t>m/s.)</a:t>
              </a:r>
            </a:p>
          </p:txBody>
        </p:sp>
      </p:grpSp>
      <p:grpSp>
        <p:nvGrpSpPr>
          <p:cNvPr id="3" name="Group 99">
            <a:extLst>
              <a:ext uri="{FF2B5EF4-FFF2-40B4-BE49-F238E27FC236}">
                <a16:creationId xmlns:a16="http://schemas.microsoft.com/office/drawing/2014/main" id="{8CC36DFA-8789-4152-BFF6-E8718AAC707F}"/>
              </a:ext>
            </a:extLst>
          </p:cNvPr>
          <p:cNvGrpSpPr>
            <a:grpSpLocks/>
          </p:cNvGrpSpPr>
          <p:nvPr/>
        </p:nvGrpSpPr>
        <p:grpSpPr bwMode="auto">
          <a:xfrm>
            <a:off x="304800" y="3124200"/>
            <a:ext cx="8382000" cy="701675"/>
            <a:chOff x="192" y="2016"/>
            <a:chExt cx="5280" cy="442"/>
          </a:xfrm>
        </p:grpSpPr>
        <p:sp>
          <p:nvSpPr>
            <p:cNvPr id="15380" name="Text Box 5">
              <a:extLst>
                <a:ext uri="{FF2B5EF4-FFF2-40B4-BE49-F238E27FC236}">
                  <a16:creationId xmlns:a16="http://schemas.microsoft.com/office/drawing/2014/main" id="{CEE97590-F6E5-4870-91C7-26B01A0B9A35}"/>
                </a:ext>
              </a:extLst>
            </p:cNvPr>
            <p:cNvSpPr txBox="1">
              <a:spLocks noChangeArrowheads="1"/>
            </p:cNvSpPr>
            <p:nvPr/>
          </p:nvSpPr>
          <p:spPr bwMode="auto">
            <a:xfrm>
              <a:off x="192" y="2016"/>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PLAN:</a:t>
              </a:r>
            </a:p>
          </p:txBody>
        </p:sp>
        <p:sp>
          <p:nvSpPr>
            <p:cNvPr id="15381" name="Text Box 83">
              <a:extLst>
                <a:ext uri="{FF2B5EF4-FFF2-40B4-BE49-F238E27FC236}">
                  <a16:creationId xmlns:a16="http://schemas.microsoft.com/office/drawing/2014/main" id="{0962E1DC-7888-4038-AAAE-A8836F0E977E}"/>
                </a:ext>
              </a:extLst>
            </p:cNvPr>
            <p:cNvSpPr txBox="1">
              <a:spLocks noChangeArrowheads="1"/>
            </p:cNvSpPr>
            <p:nvPr/>
          </p:nvSpPr>
          <p:spPr bwMode="auto">
            <a:xfrm>
              <a:off x="851" y="2016"/>
              <a:ext cx="46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Use the equation </a:t>
              </a:r>
              <a:r>
                <a:rPr lang="en-US" altLang="en-US" sz="2000" i="1"/>
                <a:t>c</a:t>
              </a:r>
              <a:r>
                <a:rPr lang="en-US" altLang="en-US" sz="2000"/>
                <a:t> = </a:t>
              </a:r>
              <a:r>
                <a:rPr lang="en-US" altLang="en-US" sz="2000">
                  <a:latin typeface="Symbol" panose="05050102010706020507" pitchFamily="18" charset="2"/>
                </a:rPr>
                <a:t>nl </a:t>
              </a:r>
              <a:r>
                <a:rPr lang="en-US" altLang="en-US" sz="2000"/>
                <a:t>to convert wavelength to frequency. Wavelengths need to be in meters because </a:t>
              </a:r>
              <a:r>
                <a:rPr lang="en-US" altLang="en-US" sz="2000" i="1"/>
                <a:t>c</a:t>
              </a:r>
              <a:r>
                <a:rPr lang="en-US" altLang="en-US" sz="2000"/>
                <a:t> has units of m/s.</a:t>
              </a:r>
              <a:endParaRPr lang="en-US" altLang="en-US" sz="2000">
                <a:latin typeface="Symbol" panose="05050102010706020507" pitchFamily="18" charset="2"/>
              </a:endParaRPr>
            </a:p>
          </p:txBody>
        </p:sp>
      </p:grpSp>
      <p:grpSp>
        <p:nvGrpSpPr>
          <p:cNvPr id="4" name="Group 100">
            <a:extLst>
              <a:ext uri="{FF2B5EF4-FFF2-40B4-BE49-F238E27FC236}">
                <a16:creationId xmlns:a16="http://schemas.microsoft.com/office/drawing/2014/main" id="{48441FE6-8288-4DF2-B9A7-96357C042800}"/>
              </a:ext>
            </a:extLst>
          </p:cNvPr>
          <p:cNvGrpSpPr>
            <a:grpSpLocks/>
          </p:cNvGrpSpPr>
          <p:nvPr/>
        </p:nvGrpSpPr>
        <p:grpSpPr bwMode="auto">
          <a:xfrm>
            <a:off x="3124200" y="3962400"/>
            <a:ext cx="3352800" cy="1492250"/>
            <a:chOff x="1968" y="2544"/>
            <a:chExt cx="2112" cy="940"/>
          </a:xfrm>
        </p:grpSpPr>
        <p:sp>
          <p:nvSpPr>
            <p:cNvPr id="15377" name="Text Box 8">
              <a:extLst>
                <a:ext uri="{FF2B5EF4-FFF2-40B4-BE49-F238E27FC236}">
                  <a16:creationId xmlns:a16="http://schemas.microsoft.com/office/drawing/2014/main" id="{9A091A5A-667A-46BF-A147-F04580A44225}"/>
                </a:ext>
              </a:extLst>
            </p:cNvPr>
            <p:cNvSpPr txBox="1">
              <a:spLocks noChangeArrowheads="1"/>
            </p:cNvSpPr>
            <p:nvPr/>
          </p:nvSpPr>
          <p:spPr bwMode="auto">
            <a:xfrm>
              <a:off x="1968" y="2544"/>
              <a:ext cx="2112" cy="268"/>
            </a:xfrm>
            <a:prstGeom prst="rect">
              <a:avLst/>
            </a:prstGeom>
            <a:solidFill>
              <a:srgbClr val="99CCFF">
                <a:alpha val="39999"/>
              </a:srgbClr>
            </a:solidFill>
            <a:ln w="28575">
              <a:solidFill>
                <a:srgbClr val="99CCFF"/>
              </a:solidFill>
              <a:miter lim="800000"/>
              <a:headEnd/>
              <a:tailEnd/>
            </a:ln>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wavelength in units given</a:t>
              </a:r>
            </a:p>
          </p:txBody>
        </p:sp>
        <p:sp>
          <p:nvSpPr>
            <p:cNvPr id="15378" name="Text Box 9">
              <a:extLst>
                <a:ext uri="{FF2B5EF4-FFF2-40B4-BE49-F238E27FC236}">
                  <a16:creationId xmlns:a16="http://schemas.microsoft.com/office/drawing/2014/main" id="{0A41CEB8-14EF-4241-8D94-DB0BE3F3B991}"/>
                </a:ext>
              </a:extLst>
            </p:cNvPr>
            <p:cNvSpPr txBox="1">
              <a:spLocks noChangeArrowheads="1"/>
            </p:cNvSpPr>
            <p:nvPr/>
          </p:nvSpPr>
          <p:spPr bwMode="auto">
            <a:xfrm>
              <a:off x="1968" y="3216"/>
              <a:ext cx="1584" cy="268"/>
            </a:xfrm>
            <a:prstGeom prst="rect">
              <a:avLst/>
            </a:prstGeom>
            <a:solidFill>
              <a:srgbClr val="99CCFF">
                <a:alpha val="39999"/>
              </a:srgbClr>
            </a:solidFill>
            <a:ln w="28575">
              <a:solidFill>
                <a:srgbClr val="99CCFF"/>
              </a:solidFill>
              <a:miter lim="800000"/>
              <a:headEnd/>
              <a:tailEnd/>
            </a:ln>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wavelength in m</a:t>
              </a:r>
            </a:p>
          </p:txBody>
        </p:sp>
        <p:sp>
          <p:nvSpPr>
            <p:cNvPr id="15379" name="AutoShape 13">
              <a:extLst>
                <a:ext uri="{FF2B5EF4-FFF2-40B4-BE49-F238E27FC236}">
                  <a16:creationId xmlns:a16="http://schemas.microsoft.com/office/drawing/2014/main" id="{0890A498-FE04-4032-A069-F836A9E40A49}"/>
                </a:ext>
              </a:extLst>
            </p:cNvPr>
            <p:cNvSpPr>
              <a:spLocks noChangeArrowheads="1"/>
            </p:cNvSpPr>
            <p:nvPr/>
          </p:nvSpPr>
          <p:spPr bwMode="auto">
            <a:xfrm>
              <a:off x="2064" y="2819"/>
              <a:ext cx="288" cy="384"/>
            </a:xfrm>
            <a:prstGeom prst="downArrow">
              <a:avLst>
                <a:gd name="adj1" fmla="val 50000"/>
                <a:gd name="adj2" fmla="val 33333"/>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2000" b="1"/>
            </a:p>
          </p:txBody>
        </p:sp>
      </p:grpSp>
      <p:grpSp>
        <p:nvGrpSpPr>
          <p:cNvPr id="5" name="Group 101">
            <a:extLst>
              <a:ext uri="{FF2B5EF4-FFF2-40B4-BE49-F238E27FC236}">
                <a16:creationId xmlns:a16="http://schemas.microsoft.com/office/drawing/2014/main" id="{9CD97F0E-DD53-499F-A4EC-B4CC1EE1F4B8}"/>
              </a:ext>
            </a:extLst>
          </p:cNvPr>
          <p:cNvGrpSpPr>
            <a:grpSpLocks/>
          </p:cNvGrpSpPr>
          <p:nvPr/>
        </p:nvGrpSpPr>
        <p:grpSpPr bwMode="auto">
          <a:xfrm>
            <a:off x="3124200" y="5465763"/>
            <a:ext cx="2954338" cy="1055687"/>
            <a:chOff x="1968" y="3491"/>
            <a:chExt cx="1861" cy="665"/>
          </a:xfrm>
        </p:grpSpPr>
        <p:sp>
          <p:nvSpPr>
            <p:cNvPr id="15375" name="Text Box 86">
              <a:extLst>
                <a:ext uri="{FF2B5EF4-FFF2-40B4-BE49-F238E27FC236}">
                  <a16:creationId xmlns:a16="http://schemas.microsoft.com/office/drawing/2014/main" id="{FC4E8318-C6F1-4ADC-BB75-5BEAF4AB3246}"/>
                </a:ext>
              </a:extLst>
            </p:cNvPr>
            <p:cNvSpPr txBox="1">
              <a:spLocks noChangeArrowheads="1"/>
            </p:cNvSpPr>
            <p:nvPr/>
          </p:nvSpPr>
          <p:spPr bwMode="auto">
            <a:xfrm>
              <a:off x="1968" y="3888"/>
              <a:ext cx="1861" cy="268"/>
            </a:xfrm>
            <a:prstGeom prst="rect">
              <a:avLst/>
            </a:prstGeom>
            <a:solidFill>
              <a:srgbClr val="339966">
                <a:alpha val="10196"/>
              </a:srgbClr>
            </a:solidFill>
            <a:ln w="28575">
              <a:solidFill>
                <a:srgbClr val="339966"/>
              </a:solidFill>
              <a:miter lim="800000"/>
              <a:headEnd/>
              <a:tailEnd/>
            </a:ln>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frequency (s</a:t>
              </a:r>
              <a:r>
                <a:rPr lang="en-US" altLang="en-US" sz="2000" b="1" baseline="30000"/>
                <a:t>-1</a:t>
              </a:r>
              <a:r>
                <a:rPr lang="en-US" altLang="en-US" sz="2000" b="1"/>
                <a:t> or Hz)</a:t>
              </a:r>
            </a:p>
          </p:txBody>
        </p:sp>
        <p:sp>
          <p:nvSpPr>
            <p:cNvPr id="15376" name="AutoShape 14">
              <a:extLst>
                <a:ext uri="{FF2B5EF4-FFF2-40B4-BE49-F238E27FC236}">
                  <a16:creationId xmlns:a16="http://schemas.microsoft.com/office/drawing/2014/main" id="{470694B4-F0B0-479D-ACFD-214086F703D4}"/>
                </a:ext>
              </a:extLst>
            </p:cNvPr>
            <p:cNvSpPr>
              <a:spLocks noChangeArrowheads="1"/>
            </p:cNvSpPr>
            <p:nvPr/>
          </p:nvSpPr>
          <p:spPr bwMode="auto">
            <a:xfrm>
              <a:off x="2064" y="3491"/>
              <a:ext cx="288" cy="384"/>
            </a:xfrm>
            <a:prstGeom prst="downArrow">
              <a:avLst>
                <a:gd name="adj1" fmla="val 50000"/>
                <a:gd name="adj2" fmla="val 33333"/>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2000" b="1"/>
            </a:p>
          </p:txBody>
        </p:sp>
      </p:grpSp>
      <p:sp>
        <p:nvSpPr>
          <p:cNvPr id="8281" name="Text Box 89">
            <a:extLst>
              <a:ext uri="{FF2B5EF4-FFF2-40B4-BE49-F238E27FC236}">
                <a16:creationId xmlns:a16="http://schemas.microsoft.com/office/drawing/2014/main" id="{B5A3FC67-E2DD-4D70-BC3F-44C981C9AE5C}"/>
              </a:ext>
            </a:extLst>
          </p:cNvPr>
          <p:cNvSpPr txBox="1">
            <a:spLocks noChangeArrowheads="1"/>
          </p:cNvSpPr>
          <p:nvPr/>
        </p:nvSpPr>
        <p:spPr bwMode="auto">
          <a:xfrm>
            <a:off x="3810000" y="4387850"/>
            <a:ext cx="2686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b="1"/>
              <a:t>use conversion factors</a:t>
            </a:r>
          </a:p>
          <a:p>
            <a:r>
              <a:rPr lang="en-US" altLang="en-US" sz="1800" b="1"/>
              <a:t>1 </a:t>
            </a:r>
            <a:r>
              <a:rPr lang="en-US" altLang="en-US" sz="1800" b="1">
                <a:cs typeface="Arial" panose="020B0604020202020204" pitchFamily="34" charset="0"/>
              </a:rPr>
              <a:t>Å = 10</a:t>
            </a:r>
            <a:r>
              <a:rPr lang="en-US" altLang="en-US" sz="1800" b="1" baseline="30000">
                <a:cs typeface="Arial" panose="020B0604020202020204" pitchFamily="34" charset="0"/>
              </a:rPr>
              <a:t>-10</a:t>
            </a:r>
            <a:r>
              <a:rPr lang="en-US" altLang="en-US" sz="1800" b="1">
                <a:cs typeface="Arial" panose="020B0604020202020204" pitchFamily="34" charset="0"/>
              </a:rPr>
              <a:t> m</a:t>
            </a:r>
          </a:p>
        </p:txBody>
      </p:sp>
      <p:grpSp>
        <p:nvGrpSpPr>
          <p:cNvPr id="6" name="Group 90">
            <a:extLst>
              <a:ext uri="{FF2B5EF4-FFF2-40B4-BE49-F238E27FC236}">
                <a16:creationId xmlns:a16="http://schemas.microsoft.com/office/drawing/2014/main" id="{7A6ECE0E-EAD0-400A-93EA-26CC592F3D0C}"/>
              </a:ext>
            </a:extLst>
          </p:cNvPr>
          <p:cNvGrpSpPr>
            <a:grpSpLocks/>
          </p:cNvGrpSpPr>
          <p:nvPr/>
        </p:nvGrpSpPr>
        <p:grpSpPr bwMode="auto">
          <a:xfrm>
            <a:off x="4114800" y="5486400"/>
            <a:ext cx="838200" cy="595313"/>
            <a:chOff x="2688" y="3312"/>
            <a:chExt cx="528" cy="375"/>
          </a:xfrm>
        </p:grpSpPr>
        <p:sp>
          <p:nvSpPr>
            <p:cNvPr id="15370" name="Text Box 11">
              <a:extLst>
                <a:ext uri="{FF2B5EF4-FFF2-40B4-BE49-F238E27FC236}">
                  <a16:creationId xmlns:a16="http://schemas.microsoft.com/office/drawing/2014/main" id="{CC4BC914-362F-414C-8988-FB9E2F284B4E}"/>
                </a:ext>
              </a:extLst>
            </p:cNvPr>
            <p:cNvSpPr txBox="1">
              <a:spLocks noChangeArrowheads="1"/>
            </p:cNvSpPr>
            <p:nvPr/>
          </p:nvSpPr>
          <p:spPr bwMode="auto">
            <a:xfrm>
              <a:off x="2688" y="3369"/>
              <a:ext cx="3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b="1">
                  <a:latin typeface="Symbol" panose="05050102010706020507" pitchFamily="18" charset="2"/>
                </a:rPr>
                <a:t>n</a:t>
              </a:r>
              <a:r>
                <a:rPr lang="en-US" altLang="en-US" sz="1800" b="1"/>
                <a:t> =</a:t>
              </a:r>
            </a:p>
          </p:txBody>
        </p:sp>
        <p:grpSp>
          <p:nvGrpSpPr>
            <p:cNvPr id="15371" name="Group 92">
              <a:extLst>
                <a:ext uri="{FF2B5EF4-FFF2-40B4-BE49-F238E27FC236}">
                  <a16:creationId xmlns:a16="http://schemas.microsoft.com/office/drawing/2014/main" id="{C1879531-F736-4520-9EB0-7AF07118042B}"/>
                </a:ext>
              </a:extLst>
            </p:cNvPr>
            <p:cNvGrpSpPr>
              <a:grpSpLocks/>
            </p:cNvGrpSpPr>
            <p:nvPr/>
          </p:nvGrpSpPr>
          <p:grpSpPr bwMode="auto">
            <a:xfrm>
              <a:off x="2976" y="3312"/>
              <a:ext cx="240" cy="375"/>
              <a:chOff x="2976" y="3312"/>
              <a:chExt cx="240" cy="375"/>
            </a:xfrm>
          </p:grpSpPr>
          <p:sp>
            <p:nvSpPr>
              <p:cNvPr id="15372" name="Text Box 93">
                <a:extLst>
                  <a:ext uri="{FF2B5EF4-FFF2-40B4-BE49-F238E27FC236}">
                    <a16:creationId xmlns:a16="http://schemas.microsoft.com/office/drawing/2014/main" id="{6034D538-03F5-4345-9555-6B593B25379E}"/>
                  </a:ext>
                </a:extLst>
              </p:cNvPr>
              <p:cNvSpPr txBox="1">
                <a:spLocks noChangeArrowheads="1"/>
              </p:cNvSpPr>
              <p:nvPr/>
            </p:nvSpPr>
            <p:spPr bwMode="auto">
              <a:xfrm>
                <a:off x="2976" y="3456"/>
                <a:ext cx="2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b="1">
                    <a:latin typeface="Symbol" panose="05050102010706020507" pitchFamily="18" charset="2"/>
                  </a:rPr>
                  <a:t>l</a:t>
                </a:r>
              </a:p>
            </p:txBody>
          </p:sp>
          <p:sp>
            <p:nvSpPr>
              <p:cNvPr id="15373" name="Line 94">
                <a:extLst>
                  <a:ext uri="{FF2B5EF4-FFF2-40B4-BE49-F238E27FC236}">
                    <a16:creationId xmlns:a16="http://schemas.microsoft.com/office/drawing/2014/main" id="{B56F1023-A593-40DB-9BA7-301F1B4CE07E}"/>
                  </a:ext>
                </a:extLst>
              </p:cNvPr>
              <p:cNvSpPr>
                <a:spLocks noChangeShapeType="1"/>
              </p:cNvSpPr>
              <p:nvPr/>
            </p:nvSpPr>
            <p:spPr bwMode="auto">
              <a:xfrm>
                <a:off x="3024" y="350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5374" name="Text Box 95">
                <a:extLst>
                  <a:ext uri="{FF2B5EF4-FFF2-40B4-BE49-F238E27FC236}">
                    <a16:creationId xmlns:a16="http://schemas.microsoft.com/office/drawing/2014/main" id="{70218E83-CFB2-42FB-9CF0-F7CEBD0EF85B}"/>
                  </a:ext>
                </a:extLst>
              </p:cNvPr>
              <p:cNvSpPr txBox="1">
                <a:spLocks noChangeArrowheads="1"/>
              </p:cNvSpPr>
              <p:nvPr/>
            </p:nvSpPr>
            <p:spPr bwMode="auto">
              <a:xfrm>
                <a:off x="2998" y="331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b="1" i="1"/>
                  <a:t>c</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10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8281"/>
                                        </p:tgtEl>
                                        <p:attrNameLst>
                                          <p:attrName>style.visibility</p:attrName>
                                        </p:attrNameLst>
                                      </p:cBhvr>
                                      <p:to>
                                        <p:strVal val="visible"/>
                                      </p:to>
                                    </p:set>
                                  </p:childTnLst>
                                </p:cTn>
                              </p:par>
                            </p:childTnLst>
                          </p:cTn>
                        </p:par>
                        <p:par>
                          <p:cTn id="13" fill="hold" nodeType="afterGroup">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5"/>
                                        </p:tgtEl>
                                        <p:attrNameLst>
                                          <p:attrName>style.visibility</p:attrName>
                                        </p:attrNameLst>
                                      </p:cBhvr>
                                      <p:to>
                                        <p:strVal val="visible"/>
                                      </p:to>
                                    </p:set>
                                  </p:childTnLst>
                                </p:cTn>
                              </p:par>
                            </p:childTnLst>
                          </p:cTn>
                        </p:par>
                        <p:par>
                          <p:cTn id="16" fill="hold" nodeType="afterGroup">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974906FB-0D85-49CB-9BE4-C571051B5398}"/>
              </a:ext>
            </a:extLst>
          </p:cNvPr>
          <p:cNvSpPr txBox="1">
            <a:spLocks noChangeArrowheads="1"/>
          </p:cNvSpPr>
          <p:nvPr/>
        </p:nvSpPr>
        <p:spPr bwMode="auto">
          <a:xfrm>
            <a:off x="457200" y="457200"/>
            <a:ext cx="2743200"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Sample Problem 7.1</a:t>
            </a:r>
          </a:p>
        </p:txBody>
      </p:sp>
      <p:sp>
        <p:nvSpPr>
          <p:cNvPr id="17411" name="Text Box 4">
            <a:extLst>
              <a:ext uri="{FF2B5EF4-FFF2-40B4-BE49-F238E27FC236}">
                <a16:creationId xmlns:a16="http://schemas.microsoft.com/office/drawing/2014/main" id="{EEDC1C1D-D3FC-4080-A33C-E646C90B23C4}"/>
              </a:ext>
            </a:extLst>
          </p:cNvPr>
          <p:cNvSpPr txBox="1">
            <a:spLocks noChangeArrowheads="1"/>
          </p:cNvSpPr>
          <p:nvPr/>
        </p:nvSpPr>
        <p:spPr bwMode="auto">
          <a:xfrm>
            <a:off x="457200" y="1143000"/>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SOLUTION:</a:t>
            </a:r>
          </a:p>
        </p:txBody>
      </p:sp>
      <p:sp>
        <p:nvSpPr>
          <p:cNvPr id="98384" name="Text Box 80">
            <a:extLst>
              <a:ext uri="{FF2B5EF4-FFF2-40B4-BE49-F238E27FC236}">
                <a16:creationId xmlns:a16="http://schemas.microsoft.com/office/drawing/2014/main" id="{66091FCF-84BA-476B-A1AE-9936E29176E7}"/>
              </a:ext>
            </a:extLst>
          </p:cNvPr>
          <p:cNvSpPr txBox="1">
            <a:spLocks noChangeArrowheads="1"/>
          </p:cNvSpPr>
          <p:nvPr/>
        </p:nvSpPr>
        <p:spPr bwMode="auto">
          <a:xfrm>
            <a:off x="457200" y="1600200"/>
            <a:ext cx="18176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For the x-rays:</a:t>
            </a:r>
          </a:p>
        </p:txBody>
      </p:sp>
      <p:grpSp>
        <p:nvGrpSpPr>
          <p:cNvPr id="2" name="Group 90">
            <a:extLst>
              <a:ext uri="{FF2B5EF4-FFF2-40B4-BE49-F238E27FC236}">
                <a16:creationId xmlns:a16="http://schemas.microsoft.com/office/drawing/2014/main" id="{D0D13193-82D3-4817-A47A-8C75E2A7A8AF}"/>
              </a:ext>
            </a:extLst>
          </p:cNvPr>
          <p:cNvGrpSpPr>
            <a:grpSpLocks/>
          </p:cNvGrpSpPr>
          <p:nvPr/>
        </p:nvGrpSpPr>
        <p:grpSpPr bwMode="auto">
          <a:xfrm>
            <a:off x="2514600" y="1524000"/>
            <a:ext cx="4479925" cy="777875"/>
            <a:chOff x="624" y="1296"/>
            <a:chExt cx="2822" cy="490"/>
          </a:xfrm>
        </p:grpSpPr>
        <p:sp>
          <p:nvSpPr>
            <p:cNvPr id="17466" name="Text Box 81">
              <a:extLst>
                <a:ext uri="{FF2B5EF4-FFF2-40B4-BE49-F238E27FC236}">
                  <a16:creationId xmlns:a16="http://schemas.microsoft.com/office/drawing/2014/main" id="{36DBC61B-4C13-4755-98B1-FDEA1109F14A}"/>
                </a:ext>
              </a:extLst>
            </p:cNvPr>
            <p:cNvSpPr txBox="1">
              <a:spLocks noChangeArrowheads="1"/>
            </p:cNvSpPr>
            <p:nvPr/>
          </p:nvSpPr>
          <p:spPr bwMode="auto">
            <a:xfrm>
              <a:off x="624" y="1344"/>
              <a:ext cx="97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latin typeface="Symbol" panose="05050102010706020507" pitchFamily="18" charset="2"/>
                </a:rPr>
                <a:t>l</a:t>
              </a:r>
              <a:r>
                <a:rPr lang="en-US" altLang="en-US" sz="2000"/>
                <a:t> = 1.00 </a:t>
              </a:r>
              <a:r>
                <a:rPr lang="en-US" altLang="en-US" sz="2000">
                  <a:cs typeface="Arial" panose="020B0604020202020204" pitchFamily="34" charset="0"/>
                </a:rPr>
                <a:t>Å x</a:t>
              </a:r>
            </a:p>
          </p:txBody>
        </p:sp>
        <p:sp>
          <p:nvSpPr>
            <p:cNvPr id="17467" name="Rectangle 47">
              <a:extLst>
                <a:ext uri="{FF2B5EF4-FFF2-40B4-BE49-F238E27FC236}">
                  <a16:creationId xmlns:a16="http://schemas.microsoft.com/office/drawing/2014/main" id="{D84E1564-0F7D-431E-B0CB-19A0FE5F41DC}"/>
                </a:ext>
              </a:extLst>
            </p:cNvPr>
            <p:cNvSpPr>
              <a:spLocks noChangeArrowheads="1"/>
            </p:cNvSpPr>
            <p:nvPr/>
          </p:nvSpPr>
          <p:spPr bwMode="auto">
            <a:xfrm>
              <a:off x="2208" y="1392"/>
              <a:ext cx="12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 1.00 x 10</a:t>
              </a:r>
              <a:r>
                <a:rPr lang="en-US" altLang="en-US" sz="2000" baseline="30000"/>
                <a:t>-10</a:t>
              </a:r>
              <a:r>
                <a:rPr lang="en-US" altLang="en-US" sz="2000"/>
                <a:t> m</a:t>
              </a:r>
            </a:p>
          </p:txBody>
        </p:sp>
        <p:grpSp>
          <p:nvGrpSpPr>
            <p:cNvPr id="17468" name="Group 89">
              <a:extLst>
                <a:ext uri="{FF2B5EF4-FFF2-40B4-BE49-F238E27FC236}">
                  <a16:creationId xmlns:a16="http://schemas.microsoft.com/office/drawing/2014/main" id="{CA157F7A-D9F7-487E-B5C5-5F6A94893EA8}"/>
                </a:ext>
              </a:extLst>
            </p:cNvPr>
            <p:cNvGrpSpPr>
              <a:grpSpLocks/>
            </p:cNvGrpSpPr>
            <p:nvPr/>
          </p:nvGrpSpPr>
          <p:grpSpPr bwMode="auto">
            <a:xfrm>
              <a:off x="1584" y="1296"/>
              <a:ext cx="622" cy="490"/>
              <a:chOff x="2976" y="1536"/>
              <a:chExt cx="622" cy="490"/>
            </a:xfrm>
          </p:grpSpPr>
          <p:sp>
            <p:nvSpPr>
              <p:cNvPr id="17469" name="Rectangle 49">
                <a:extLst>
                  <a:ext uri="{FF2B5EF4-FFF2-40B4-BE49-F238E27FC236}">
                    <a16:creationId xmlns:a16="http://schemas.microsoft.com/office/drawing/2014/main" id="{013B5671-2EF2-4A6A-878E-09137B02C11D}"/>
                  </a:ext>
                </a:extLst>
              </p:cNvPr>
              <p:cNvSpPr>
                <a:spLocks noChangeArrowheads="1"/>
              </p:cNvSpPr>
              <p:nvPr/>
            </p:nvSpPr>
            <p:spPr bwMode="auto">
              <a:xfrm>
                <a:off x="3100" y="1776"/>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1 </a:t>
                </a:r>
                <a:r>
                  <a:rPr lang="en-US" altLang="en-US" sz="2000">
                    <a:cs typeface="Arial" panose="020B0604020202020204" pitchFamily="34" charset="0"/>
                  </a:rPr>
                  <a:t>Å</a:t>
                </a:r>
              </a:p>
            </p:txBody>
          </p:sp>
          <p:sp>
            <p:nvSpPr>
              <p:cNvPr id="17470" name="Rectangle 50">
                <a:extLst>
                  <a:ext uri="{FF2B5EF4-FFF2-40B4-BE49-F238E27FC236}">
                    <a16:creationId xmlns:a16="http://schemas.microsoft.com/office/drawing/2014/main" id="{D55AE589-96DF-44DF-81CE-6842D55ED342}"/>
                  </a:ext>
                </a:extLst>
              </p:cNvPr>
              <p:cNvSpPr>
                <a:spLocks noChangeArrowheads="1"/>
              </p:cNvSpPr>
              <p:nvPr/>
            </p:nvSpPr>
            <p:spPr bwMode="auto">
              <a:xfrm>
                <a:off x="2976" y="1536"/>
                <a:ext cx="62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10</a:t>
                </a:r>
                <a:r>
                  <a:rPr lang="en-US" altLang="en-US" sz="2000" baseline="30000"/>
                  <a:t>-10</a:t>
                </a:r>
                <a:r>
                  <a:rPr lang="en-US" altLang="en-US" sz="2000"/>
                  <a:t> m</a:t>
                </a:r>
              </a:p>
            </p:txBody>
          </p:sp>
          <p:sp>
            <p:nvSpPr>
              <p:cNvPr id="17471" name="Line 51">
                <a:extLst>
                  <a:ext uri="{FF2B5EF4-FFF2-40B4-BE49-F238E27FC236}">
                    <a16:creationId xmlns:a16="http://schemas.microsoft.com/office/drawing/2014/main" id="{B2854198-C4CE-408A-9131-A069448301B8}"/>
                  </a:ext>
                </a:extLst>
              </p:cNvPr>
              <p:cNvSpPr>
                <a:spLocks noChangeShapeType="1"/>
              </p:cNvSpPr>
              <p:nvPr/>
            </p:nvSpPr>
            <p:spPr bwMode="auto">
              <a:xfrm>
                <a:off x="3024" y="1776"/>
                <a:ext cx="52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grpSp>
        <p:nvGrpSpPr>
          <p:cNvPr id="4" name="Group 126">
            <a:extLst>
              <a:ext uri="{FF2B5EF4-FFF2-40B4-BE49-F238E27FC236}">
                <a16:creationId xmlns:a16="http://schemas.microsoft.com/office/drawing/2014/main" id="{7D91410B-44E1-4410-A4BB-AF9446E911BE}"/>
              </a:ext>
            </a:extLst>
          </p:cNvPr>
          <p:cNvGrpSpPr>
            <a:grpSpLocks/>
          </p:cNvGrpSpPr>
          <p:nvPr/>
        </p:nvGrpSpPr>
        <p:grpSpPr bwMode="auto">
          <a:xfrm>
            <a:off x="2971800" y="2362200"/>
            <a:ext cx="5334000" cy="731838"/>
            <a:chOff x="432" y="1728"/>
            <a:chExt cx="3360" cy="461"/>
          </a:xfrm>
        </p:grpSpPr>
        <p:sp>
          <p:nvSpPr>
            <p:cNvPr id="17455" name="Text Box 97">
              <a:extLst>
                <a:ext uri="{FF2B5EF4-FFF2-40B4-BE49-F238E27FC236}">
                  <a16:creationId xmlns:a16="http://schemas.microsoft.com/office/drawing/2014/main" id="{4750913A-C19B-4056-A76A-99BFCB58942F}"/>
                </a:ext>
              </a:extLst>
            </p:cNvPr>
            <p:cNvSpPr txBox="1">
              <a:spLocks noChangeArrowheads="1"/>
            </p:cNvSpPr>
            <p:nvPr/>
          </p:nvSpPr>
          <p:spPr bwMode="auto">
            <a:xfrm>
              <a:off x="960" y="1824"/>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a:t>
              </a:r>
            </a:p>
          </p:txBody>
        </p:sp>
        <p:sp>
          <p:nvSpPr>
            <p:cNvPr id="17456" name="Text Box 88">
              <a:extLst>
                <a:ext uri="{FF2B5EF4-FFF2-40B4-BE49-F238E27FC236}">
                  <a16:creationId xmlns:a16="http://schemas.microsoft.com/office/drawing/2014/main" id="{C53A8D0D-9859-48AB-849D-04EFC2E126C7}"/>
                </a:ext>
              </a:extLst>
            </p:cNvPr>
            <p:cNvSpPr txBox="1">
              <a:spLocks noChangeArrowheads="1"/>
            </p:cNvSpPr>
            <p:nvPr/>
          </p:nvSpPr>
          <p:spPr bwMode="auto">
            <a:xfrm>
              <a:off x="2513" y="1824"/>
              <a:ext cx="1279" cy="2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b="1"/>
                <a:t>= 3.00 x 10</a:t>
              </a:r>
              <a:r>
                <a:rPr lang="en-US" altLang="en-US" sz="2000" b="1" baseline="30000"/>
                <a:t>18</a:t>
              </a:r>
              <a:r>
                <a:rPr lang="en-US" altLang="en-US" sz="2000" b="1"/>
                <a:t> s</a:t>
              </a:r>
              <a:r>
                <a:rPr lang="en-US" altLang="en-US" sz="2000" b="1" baseline="30000"/>
                <a:t>-1</a:t>
              </a:r>
              <a:endParaRPr lang="en-US" altLang="en-US" sz="2000" b="1"/>
            </a:p>
          </p:txBody>
        </p:sp>
        <p:grpSp>
          <p:nvGrpSpPr>
            <p:cNvPr id="17457" name="Group 91">
              <a:extLst>
                <a:ext uri="{FF2B5EF4-FFF2-40B4-BE49-F238E27FC236}">
                  <a16:creationId xmlns:a16="http://schemas.microsoft.com/office/drawing/2014/main" id="{D65526FA-9654-4975-9173-69AC670BDDE1}"/>
                </a:ext>
              </a:extLst>
            </p:cNvPr>
            <p:cNvGrpSpPr>
              <a:grpSpLocks/>
            </p:cNvGrpSpPr>
            <p:nvPr/>
          </p:nvGrpSpPr>
          <p:grpSpPr bwMode="auto">
            <a:xfrm>
              <a:off x="432" y="1757"/>
              <a:ext cx="528" cy="410"/>
              <a:chOff x="2688" y="3296"/>
              <a:chExt cx="528" cy="410"/>
            </a:xfrm>
          </p:grpSpPr>
          <p:sp>
            <p:nvSpPr>
              <p:cNvPr id="17461" name="Text Box 11">
                <a:extLst>
                  <a:ext uri="{FF2B5EF4-FFF2-40B4-BE49-F238E27FC236}">
                    <a16:creationId xmlns:a16="http://schemas.microsoft.com/office/drawing/2014/main" id="{FCF8FFAB-CED2-4257-8A0A-E8562520DCC7}"/>
                  </a:ext>
                </a:extLst>
              </p:cNvPr>
              <p:cNvSpPr txBox="1">
                <a:spLocks noChangeArrowheads="1"/>
              </p:cNvSpPr>
              <p:nvPr/>
            </p:nvSpPr>
            <p:spPr bwMode="auto">
              <a:xfrm>
                <a:off x="2688" y="3369"/>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latin typeface="Symbol" panose="05050102010706020507" pitchFamily="18" charset="2"/>
                  </a:rPr>
                  <a:t>n</a:t>
                </a:r>
                <a:r>
                  <a:rPr lang="en-US" altLang="en-US" sz="2000"/>
                  <a:t> =</a:t>
                </a:r>
              </a:p>
            </p:txBody>
          </p:sp>
          <p:grpSp>
            <p:nvGrpSpPr>
              <p:cNvPr id="17462" name="Group 93">
                <a:extLst>
                  <a:ext uri="{FF2B5EF4-FFF2-40B4-BE49-F238E27FC236}">
                    <a16:creationId xmlns:a16="http://schemas.microsoft.com/office/drawing/2014/main" id="{25626428-F401-4E85-9E71-685AC9A2E0C4}"/>
                  </a:ext>
                </a:extLst>
              </p:cNvPr>
              <p:cNvGrpSpPr>
                <a:grpSpLocks/>
              </p:cNvGrpSpPr>
              <p:nvPr/>
            </p:nvGrpSpPr>
            <p:grpSpPr bwMode="auto">
              <a:xfrm>
                <a:off x="2976" y="3296"/>
                <a:ext cx="240" cy="410"/>
                <a:chOff x="2976" y="3296"/>
                <a:chExt cx="240" cy="410"/>
              </a:xfrm>
            </p:grpSpPr>
            <p:sp>
              <p:nvSpPr>
                <p:cNvPr id="17463" name="Text Box 94">
                  <a:extLst>
                    <a:ext uri="{FF2B5EF4-FFF2-40B4-BE49-F238E27FC236}">
                      <a16:creationId xmlns:a16="http://schemas.microsoft.com/office/drawing/2014/main" id="{2B259D79-C831-4F35-BEE1-55E5DDDF40D9}"/>
                    </a:ext>
                  </a:extLst>
                </p:cNvPr>
                <p:cNvSpPr txBox="1">
                  <a:spLocks noChangeArrowheads="1"/>
                </p:cNvSpPr>
                <p:nvPr/>
              </p:nvSpPr>
              <p:spPr bwMode="auto">
                <a:xfrm>
                  <a:off x="2976" y="345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latin typeface="Symbol" panose="05050102010706020507" pitchFamily="18" charset="2"/>
                    </a:rPr>
                    <a:t>l</a:t>
                  </a:r>
                </a:p>
              </p:txBody>
            </p:sp>
            <p:sp>
              <p:nvSpPr>
                <p:cNvPr id="17464" name="Line 95">
                  <a:extLst>
                    <a:ext uri="{FF2B5EF4-FFF2-40B4-BE49-F238E27FC236}">
                      <a16:creationId xmlns:a16="http://schemas.microsoft.com/office/drawing/2014/main" id="{D2F07889-389F-4934-A690-760FDD6A6EBE}"/>
                    </a:ext>
                  </a:extLst>
                </p:cNvPr>
                <p:cNvSpPr>
                  <a:spLocks noChangeShapeType="1"/>
                </p:cNvSpPr>
                <p:nvPr/>
              </p:nvSpPr>
              <p:spPr bwMode="auto">
                <a:xfrm>
                  <a:off x="3024" y="350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7465" name="Text Box 96">
                  <a:extLst>
                    <a:ext uri="{FF2B5EF4-FFF2-40B4-BE49-F238E27FC236}">
                      <a16:creationId xmlns:a16="http://schemas.microsoft.com/office/drawing/2014/main" id="{CEBDAAE3-1F9C-4932-955A-C89BB23E6F5D}"/>
                    </a:ext>
                  </a:extLst>
                </p:cNvPr>
                <p:cNvSpPr txBox="1">
                  <a:spLocks noChangeArrowheads="1"/>
                </p:cNvSpPr>
                <p:nvPr/>
              </p:nvSpPr>
              <p:spPr bwMode="auto">
                <a:xfrm>
                  <a:off x="2998" y="329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i="1"/>
                    <a:t>c</a:t>
                  </a:r>
                </a:p>
              </p:txBody>
            </p:sp>
          </p:grpSp>
        </p:grpSp>
        <p:grpSp>
          <p:nvGrpSpPr>
            <p:cNvPr id="17458" name="Group 100">
              <a:extLst>
                <a:ext uri="{FF2B5EF4-FFF2-40B4-BE49-F238E27FC236}">
                  <a16:creationId xmlns:a16="http://schemas.microsoft.com/office/drawing/2014/main" id="{3632D625-6564-42C8-9651-5ED835334A9E}"/>
                </a:ext>
              </a:extLst>
            </p:cNvPr>
            <p:cNvGrpSpPr>
              <a:grpSpLocks/>
            </p:cNvGrpSpPr>
            <p:nvPr/>
          </p:nvGrpSpPr>
          <p:grpSpPr bwMode="auto">
            <a:xfrm>
              <a:off x="1200" y="1728"/>
              <a:ext cx="1152" cy="461"/>
              <a:chOff x="3456" y="2304"/>
              <a:chExt cx="1152" cy="461"/>
            </a:xfrm>
          </p:grpSpPr>
          <p:sp>
            <p:nvSpPr>
              <p:cNvPr id="17459" name="Text Box 98">
                <a:extLst>
                  <a:ext uri="{FF2B5EF4-FFF2-40B4-BE49-F238E27FC236}">
                    <a16:creationId xmlns:a16="http://schemas.microsoft.com/office/drawing/2014/main" id="{1246BE4B-ACCE-497D-AD0B-ACDADBF98467}"/>
                  </a:ext>
                </a:extLst>
              </p:cNvPr>
              <p:cNvSpPr txBox="1">
                <a:spLocks noChangeArrowheads="1"/>
              </p:cNvSpPr>
              <p:nvPr/>
            </p:nvSpPr>
            <p:spPr bwMode="auto">
              <a:xfrm>
                <a:off x="3456" y="2304"/>
                <a:ext cx="1132"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10000"/>
                  </a:spcBef>
                </a:pPr>
                <a:r>
                  <a:rPr lang="en-US" altLang="en-US" sz="2000"/>
                  <a:t>3.00 x 10</a:t>
                </a:r>
                <a:r>
                  <a:rPr lang="en-US" altLang="en-US" sz="2000" baseline="30000"/>
                  <a:t>8</a:t>
                </a:r>
                <a:r>
                  <a:rPr lang="en-US" altLang="en-US" sz="2000"/>
                  <a:t> m/s</a:t>
                </a:r>
              </a:p>
              <a:p>
                <a:pPr>
                  <a:spcBef>
                    <a:spcPct val="10000"/>
                  </a:spcBef>
                </a:pPr>
                <a:r>
                  <a:rPr lang="en-US" altLang="en-US" sz="2000"/>
                  <a:t>1.00 x 10</a:t>
                </a:r>
                <a:r>
                  <a:rPr lang="en-US" altLang="en-US" sz="2000" baseline="30000"/>
                  <a:t>-10</a:t>
                </a:r>
                <a:r>
                  <a:rPr lang="en-US" altLang="en-US" sz="2000"/>
                  <a:t> m</a:t>
                </a:r>
              </a:p>
            </p:txBody>
          </p:sp>
          <p:sp>
            <p:nvSpPr>
              <p:cNvPr id="17460" name="Line 99">
                <a:extLst>
                  <a:ext uri="{FF2B5EF4-FFF2-40B4-BE49-F238E27FC236}">
                    <a16:creationId xmlns:a16="http://schemas.microsoft.com/office/drawing/2014/main" id="{EA860FFF-CE1E-4DBD-938E-3BB833EA6B1D}"/>
                  </a:ext>
                </a:extLst>
              </p:cNvPr>
              <p:cNvSpPr>
                <a:spLocks noChangeShapeType="1"/>
              </p:cNvSpPr>
              <p:nvPr/>
            </p:nvSpPr>
            <p:spPr bwMode="auto">
              <a:xfrm>
                <a:off x="3456" y="2544"/>
                <a:ext cx="115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grpSp>
      </p:grpSp>
      <p:sp>
        <p:nvSpPr>
          <p:cNvPr id="98407" name="Text Box 103">
            <a:extLst>
              <a:ext uri="{FF2B5EF4-FFF2-40B4-BE49-F238E27FC236}">
                <a16:creationId xmlns:a16="http://schemas.microsoft.com/office/drawing/2014/main" id="{DE80CABA-2303-4BCB-9ED7-546C4730EF70}"/>
              </a:ext>
            </a:extLst>
          </p:cNvPr>
          <p:cNvSpPr txBox="1">
            <a:spLocks noChangeArrowheads="1"/>
          </p:cNvSpPr>
          <p:nvPr/>
        </p:nvSpPr>
        <p:spPr bwMode="auto">
          <a:xfrm>
            <a:off x="381000" y="3657600"/>
            <a:ext cx="2427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For the radio signal:</a:t>
            </a:r>
          </a:p>
        </p:txBody>
      </p:sp>
      <p:grpSp>
        <p:nvGrpSpPr>
          <p:cNvPr id="8" name="Group 128">
            <a:extLst>
              <a:ext uri="{FF2B5EF4-FFF2-40B4-BE49-F238E27FC236}">
                <a16:creationId xmlns:a16="http://schemas.microsoft.com/office/drawing/2014/main" id="{BAFE4CC4-1787-4B4A-B383-B98EF753F443}"/>
              </a:ext>
            </a:extLst>
          </p:cNvPr>
          <p:cNvGrpSpPr>
            <a:grpSpLocks/>
          </p:cNvGrpSpPr>
          <p:nvPr/>
        </p:nvGrpSpPr>
        <p:grpSpPr bwMode="auto">
          <a:xfrm>
            <a:off x="2895600" y="3505200"/>
            <a:ext cx="5443538" cy="1066800"/>
            <a:chOff x="720" y="2736"/>
            <a:chExt cx="3429" cy="672"/>
          </a:xfrm>
        </p:grpSpPr>
        <p:sp>
          <p:nvSpPr>
            <p:cNvPr id="17437" name="Text Box 108">
              <a:extLst>
                <a:ext uri="{FF2B5EF4-FFF2-40B4-BE49-F238E27FC236}">
                  <a16:creationId xmlns:a16="http://schemas.microsoft.com/office/drawing/2014/main" id="{0A9F8716-5BD3-48FD-8C11-38A9971B62FF}"/>
                </a:ext>
              </a:extLst>
            </p:cNvPr>
            <p:cNvSpPr txBox="1">
              <a:spLocks noChangeArrowheads="1"/>
            </p:cNvSpPr>
            <p:nvPr/>
          </p:nvSpPr>
          <p:spPr bwMode="auto">
            <a:xfrm>
              <a:off x="2928" y="2832"/>
              <a:ext cx="1221" cy="2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b="1"/>
                <a:t>= 9.23 x 10</a:t>
              </a:r>
              <a:r>
                <a:rPr lang="en-US" altLang="en-US" sz="2000" b="1" baseline="30000"/>
                <a:t>7</a:t>
              </a:r>
              <a:r>
                <a:rPr lang="en-US" altLang="en-US" sz="2000" b="1"/>
                <a:t> s</a:t>
              </a:r>
              <a:r>
                <a:rPr lang="en-US" altLang="en-US" sz="2000" b="1" baseline="30000"/>
                <a:t>-1</a:t>
              </a:r>
              <a:endParaRPr lang="en-US" altLang="en-US" sz="2000" b="1"/>
            </a:p>
          </p:txBody>
        </p:sp>
        <p:grpSp>
          <p:nvGrpSpPr>
            <p:cNvPr id="17438" name="Group 125">
              <a:extLst>
                <a:ext uri="{FF2B5EF4-FFF2-40B4-BE49-F238E27FC236}">
                  <a16:creationId xmlns:a16="http://schemas.microsoft.com/office/drawing/2014/main" id="{43E998A7-AEFD-4A89-9C60-9C41D1EB9999}"/>
                </a:ext>
              </a:extLst>
            </p:cNvPr>
            <p:cNvGrpSpPr>
              <a:grpSpLocks/>
            </p:cNvGrpSpPr>
            <p:nvPr/>
          </p:nvGrpSpPr>
          <p:grpSpPr bwMode="auto">
            <a:xfrm>
              <a:off x="720" y="2736"/>
              <a:ext cx="2062" cy="672"/>
              <a:chOff x="672" y="2880"/>
              <a:chExt cx="2062" cy="672"/>
            </a:xfrm>
          </p:grpSpPr>
          <p:grpSp>
            <p:nvGrpSpPr>
              <p:cNvPr id="17439" name="Group 123">
                <a:extLst>
                  <a:ext uri="{FF2B5EF4-FFF2-40B4-BE49-F238E27FC236}">
                    <a16:creationId xmlns:a16="http://schemas.microsoft.com/office/drawing/2014/main" id="{E93B0BDF-D4FD-4CA6-93F2-01E88AB47A67}"/>
                  </a:ext>
                </a:extLst>
              </p:cNvPr>
              <p:cNvGrpSpPr>
                <a:grpSpLocks/>
              </p:cNvGrpSpPr>
              <p:nvPr/>
            </p:nvGrpSpPr>
            <p:grpSpPr bwMode="auto">
              <a:xfrm>
                <a:off x="672" y="2902"/>
                <a:ext cx="737" cy="410"/>
                <a:chOff x="672" y="2902"/>
                <a:chExt cx="737" cy="410"/>
              </a:xfrm>
            </p:grpSpPr>
            <p:sp>
              <p:nvSpPr>
                <p:cNvPr id="17448" name="Text Box 106">
                  <a:extLst>
                    <a:ext uri="{FF2B5EF4-FFF2-40B4-BE49-F238E27FC236}">
                      <a16:creationId xmlns:a16="http://schemas.microsoft.com/office/drawing/2014/main" id="{3C360F54-9785-47F8-B599-5086E43F4915}"/>
                    </a:ext>
                  </a:extLst>
                </p:cNvPr>
                <p:cNvSpPr txBox="1">
                  <a:spLocks noChangeArrowheads="1"/>
                </p:cNvSpPr>
                <p:nvPr/>
              </p:nvSpPr>
              <p:spPr bwMode="auto">
                <a:xfrm>
                  <a:off x="1200" y="2976"/>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a:t>
                  </a:r>
                </a:p>
              </p:txBody>
            </p:sp>
            <p:grpSp>
              <p:nvGrpSpPr>
                <p:cNvPr id="17449" name="Group 109">
                  <a:extLst>
                    <a:ext uri="{FF2B5EF4-FFF2-40B4-BE49-F238E27FC236}">
                      <a16:creationId xmlns:a16="http://schemas.microsoft.com/office/drawing/2014/main" id="{233883B6-D4CE-4167-A0C2-933E8EABA91F}"/>
                    </a:ext>
                  </a:extLst>
                </p:cNvPr>
                <p:cNvGrpSpPr>
                  <a:grpSpLocks/>
                </p:cNvGrpSpPr>
                <p:nvPr/>
              </p:nvGrpSpPr>
              <p:grpSpPr bwMode="auto">
                <a:xfrm>
                  <a:off x="672" y="2902"/>
                  <a:ext cx="528" cy="410"/>
                  <a:chOff x="2688" y="3296"/>
                  <a:chExt cx="528" cy="410"/>
                </a:xfrm>
              </p:grpSpPr>
              <p:sp>
                <p:nvSpPr>
                  <p:cNvPr id="17450" name="Text Box 11">
                    <a:extLst>
                      <a:ext uri="{FF2B5EF4-FFF2-40B4-BE49-F238E27FC236}">
                        <a16:creationId xmlns:a16="http://schemas.microsoft.com/office/drawing/2014/main" id="{A4B5AD27-5C20-4F7C-BA1A-8D55D11D430B}"/>
                      </a:ext>
                    </a:extLst>
                  </p:cNvPr>
                  <p:cNvSpPr txBox="1">
                    <a:spLocks noChangeArrowheads="1"/>
                  </p:cNvSpPr>
                  <p:nvPr/>
                </p:nvSpPr>
                <p:spPr bwMode="auto">
                  <a:xfrm>
                    <a:off x="2688" y="3369"/>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latin typeface="Symbol" panose="05050102010706020507" pitchFamily="18" charset="2"/>
                      </a:rPr>
                      <a:t>n</a:t>
                    </a:r>
                    <a:r>
                      <a:rPr lang="en-US" altLang="en-US" sz="2000"/>
                      <a:t> =</a:t>
                    </a:r>
                  </a:p>
                </p:txBody>
              </p:sp>
              <p:grpSp>
                <p:nvGrpSpPr>
                  <p:cNvPr id="17451" name="Group 111">
                    <a:extLst>
                      <a:ext uri="{FF2B5EF4-FFF2-40B4-BE49-F238E27FC236}">
                        <a16:creationId xmlns:a16="http://schemas.microsoft.com/office/drawing/2014/main" id="{CED4D106-FE21-46CD-A3A0-3617E244EB2D}"/>
                      </a:ext>
                    </a:extLst>
                  </p:cNvPr>
                  <p:cNvGrpSpPr>
                    <a:grpSpLocks/>
                  </p:cNvGrpSpPr>
                  <p:nvPr/>
                </p:nvGrpSpPr>
                <p:grpSpPr bwMode="auto">
                  <a:xfrm>
                    <a:off x="2976" y="3296"/>
                    <a:ext cx="240" cy="410"/>
                    <a:chOff x="2976" y="3296"/>
                    <a:chExt cx="240" cy="410"/>
                  </a:xfrm>
                </p:grpSpPr>
                <p:sp>
                  <p:nvSpPr>
                    <p:cNvPr id="17452" name="Text Box 112">
                      <a:extLst>
                        <a:ext uri="{FF2B5EF4-FFF2-40B4-BE49-F238E27FC236}">
                          <a16:creationId xmlns:a16="http://schemas.microsoft.com/office/drawing/2014/main" id="{352AC0FA-5251-4E1C-BE35-84EB92E111C6}"/>
                        </a:ext>
                      </a:extLst>
                    </p:cNvPr>
                    <p:cNvSpPr txBox="1">
                      <a:spLocks noChangeArrowheads="1"/>
                    </p:cNvSpPr>
                    <p:nvPr/>
                  </p:nvSpPr>
                  <p:spPr bwMode="auto">
                    <a:xfrm>
                      <a:off x="2976" y="345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latin typeface="Symbol" panose="05050102010706020507" pitchFamily="18" charset="2"/>
                        </a:rPr>
                        <a:t>l</a:t>
                      </a:r>
                    </a:p>
                  </p:txBody>
                </p:sp>
                <p:sp>
                  <p:nvSpPr>
                    <p:cNvPr id="17453" name="Line 113">
                      <a:extLst>
                        <a:ext uri="{FF2B5EF4-FFF2-40B4-BE49-F238E27FC236}">
                          <a16:creationId xmlns:a16="http://schemas.microsoft.com/office/drawing/2014/main" id="{9CB8F988-A053-4DFC-8DFF-DA8861DB12D4}"/>
                        </a:ext>
                      </a:extLst>
                    </p:cNvPr>
                    <p:cNvSpPr>
                      <a:spLocks noChangeShapeType="1"/>
                    </p:cNvSpPr>
                    <p:nvPr/>
                  </p:nvSpPr>
                  <p:spPr bwMode="auto">
                    <a:xfrm>
                      <a:off x="3024" y="350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7454" name="Text Box 114">
                      <a:extLst>
                        <a:ext uri="{FF2B5EF4-FFF2-40B4-BE49-F238E27FC236}">
                          <a16:creationId xmlns:a16="http://schemas.microsoft.com/office/drawing/2014/main" id="{A0221753-BC4B-4ABC-B476-3CE0A78300DD}"/>
                        </a:ext>
                      </a:extLst>
                    </p:cNvPr>
                    <p:cNvSpPr txBox="1">
                      <a:spLocks noChangeArrowheads="1"/>
                    </p:cNvSpPr>
                    <p:nvPr/>
                  </p:nvSpPr>
                  <p:spPr bwMode="auto">
                    <a:xfrm>
                      <a:off x="2998" y="329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i="1"/>
                        <a:t>c</a:t>
                      </a:r>
                    </a:p>
                  </p:txBody>
                </p:sp>
              </p:grpSp>
            </p:grpSp>
          </p:grpSp>
          <p:grpSp>
            <p:nvGrpSpPr>
              <p:cNvPr id="17440" name="Group 124">
                <a:extLst>
                  <a:ext uri="{FF2B5EF4-FFF2-40B4-BE49-F238E27FC236}">
                    <a16:creationId xmlns:a16="http://schemas.microsoft.com/office/drawing/2014/main" id="{367452BE-C90E-4E1F-B68E-10FD53103CED}"/>
                  </a:ext>
                </a:extLst>
              </p:cNvPr>
              <p:cNvGrpSpPr>
                <a:grpSpLocks/>
              </p:cNvGrpSpPr>
              <p:nvPr/>
            </p:nvGrpSpPr>
            <p:grpSpPr bwMode="auto">
              <a:xfrm>
                <a:off x="1440" y="2880"/>
                <a:ext cx="1294" cy="672"/>
                <a:chOff x="1440" y="2880"/>
                <a:chExt cx="1294" cy="672"/>
              </a:xfrm>
            </p:grpSpPr>
            <p:sp>
              <p:nvSpPr>
                <p:cNvPr id="17441" name="Text Box 116">
                  <a:extLst>
                    <a:ext uri="{FF2B5EF4-FFF2-40B4-BE49-F238E27FC236}">
                      <a16:creationId xmlns:a16="http://schemas.microsoft.com/office/drawing/2014/main" id="{535C6D78-BABF-4003-9A53-EA0A4DC5716C}"/>
                    </a:ext>
                  </a:extLst>
                </p:cNvPr>
                <p:cNvSpPr txBox="1">
                  <a:spLocks noChangeArrowheads="1"/>
                </p:cNvSpPr>
                <p:nvPr/>
              </p:nvSpPr>
              <p:spPr bwMode="auto">
                <a:xfrm>
                  <a:off x="1508" y="2880"/>
                  <a:ext cx="11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10000"/>
                    </a:spcBef>
                  </a:pPr>
                  <a:r>
                    <a:rPr lang="en-US" altLang="en-US" sz="2000"/>
                    <a:t>3.00 x 10</a:t>
                  </a:r>
                  <a:r>
                    <a:rPr lang="en-US" altLang="en-US" sz="2000" baseline="30000"/>
                    <a:t>8</a:t>
                  </a:r>
                  <a:r>
                    <a:rPr lang="en-US" altLang="en-US" sz="2000"/>
                    <a:t> m/s</a:t>
                  </a:r>
                </a:p>
              </p:txBody>
            </p:sp>
            <p:sp>
              <p:nvSpPr>
                <p:cNvPr id="17442" name="Line 117">
                  <a:extLst>
                    <a:ext uri="{FF2B5EF4-FFF2-40B4-BE49-F238E27FC236}">
                      <a16:creationId xmlns:a16="http://schemas.microsoft.com/office/drawing/2014/main" id="{C3164E09-3B36-48C6-8229-1E2701B696FA}"/>
                    </a:ext>
                  </a:extLst>
                </p:cNvPr>
                <p:cNvSpPr>
                  <a:spLocks noChangeShapeType="1"/>
                </p:cNvSpPr>
                <p:nvPr/>
              </p:nvSpPr>
              <p:spPr bwMode="auto">
                <a:xfrm>
                  <a:off x="1488" y="3120"/>
                  <a:ext cx="1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grpSp>
              <p:nvGrpSpPr>
                <p:cNvPr id="17443" name="Group 122">
                  <a:extLst>
                    <a:ext uri="{FF2B5EF4-FFF2-40B4-BE49-F238E27FC236}">
                      <a16:creationId xmlns:a16="http://schemas.microsoft.com/office/drawing/2014/main" id="{90F3B844-8AD4-4AAA-B54B-C36EA6E783CA}"/>
                    </a:ext>
                  </a:extLst>
                </p:cNvPr>
                <p:cNvGrpSpPr>
                  <a:grpSpLocks/>
                </p:cNvGrpSpPr>
                <p:nvPr/>
              </p:nvGrpSpPr>
              <p:grpSpPr bwMode="auto">
                <a:xfrm>
                  <a:off x="1440" y="3091"/>
                  <a:ext cx="1294" cy="461"/>
                  <a:chOff x="4166" y="1008"/>
                  <a:chExt cx="1294" cy="461"/>
                </a:xfrm>
              </p:grpSpPr>
              <p:sp>
                <p:nvSpPr>
                  <p:cNvPr id="17444" name="Text Box 119">
                    <a:extLst>
                      <a:ext uri="{FF2B5EF4-FFF2-40B4-BE49-F238E27FC236}">
                        <a16:creationId xmlns:a16="http://schemas.microsoft.com/office/drawing/2014/main" id="{D93D8C82-3AA7-46E8-BCC3-F763EEBBDFE3}"/>
                      </a:ext>
                    </a:extLst>
                  </p:cNvPr>
                  <p:cNvSpPr txBox="1">
                    <a:spLocks noChangeArrowheads="1"/>
                  </p:cNvSpPr>
                  <p:nvPr/>
                </p:nvSpPr>
                <p:spPr bwMode="auto">
                  <a:xfrm>
                    <a:off x="4166" y="1111"/>
                    <a:ext cx="7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325 cm x</a:t>
                    </a:r>
                  </a:p>
                </p:txBody>
              </p:sp>
              <p:grpSp>
                <p:nvGrpSpPr>
                  <p:cNvPr id="17445" name="Group 121">
                    <a:extLst>
                      <a:ext uri="{FF2B5EF4-FFF2-40B4-BE49-F238E27FC236}">
                        <a16:creationId xmlns:a16="http://schemas.microsoft.com/office/drawing/2014/main" id="{C270B4C3-14F5-40DA-8545-A687CA971DBB}"/>
                      </a:ext>
                    </a:extLst>
                  </p:cNvPr>
                  <p:cNvGrpSpPr>
                    <a:grpSpLocks/>
                  </p:cNvGrpSpPr>
                  <p:nvPr/>
                </p:nvGrpSpPr>
                <p:grpSpPr bwMode="auto">
                  <a:xfrm>
                    <a:off x="4896" y="1008"/>
                    <a:ext cx="564" cy="461"/>
                    <a:chOff x="4416" y="1968"/>
                    <a:chExt cx="564" cy="461"/>
                  </a:xfrm>
                </p:grpSpPr>
                <p:sp>
                  <p:nvSpPr>
                    <p:cNvPr id="17446" name="Text Box 118">
                      <a:extLst>
                        <a:ext uri="{FF2B5EF4-FFF2-40B4-BE49-F238E27FC236}">
                          <a16:creationId xmlns:a16="http://schemas.microsoft.com/office/drawing/2014/main" id="{4BE8180D-EFBA-495D-A18F-B24F36C6AEE0}"/>
                        </a:ext>
                      </a:extLst>
                    </p:cNvPr>
                    <p:cNvSpPr txBox="1">
                      <a:spLocks noChangeArrowheads="1"/>
                    </p:cNvSpPr>
                    <p:nvPr/>
                  </p:nvSpPr>
                  <p:spPr bwMode="auto">
                    <a:xfrm>
                      <a:off x="4416" y="1968"/>
                      <a:ext cx="564"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10000"/>
                        </a:spcBef>
                      </a:pPr>
                      <a:r>
                        <a:rPr lang="en-US" altLang="en-US" sz="2000"/>
                        <a:t>10</a:t>
                      </a:r>
                      <a:r>
                        <a:rPr lang="en-US" altLang="en-US" sz="2000" baseline="30000"/>
                        <a:t>-2</a:t>
                      </a:r>
                      <a:r>
                        <a:rPr lang="en-US" altLang="en-US" sz="2000"/>
                        <a:t> m</a:t>
                      </a:r>
                    </a:p>
                    <a:p>
                      <a:pPr>
                        <a:spcBef>
                          <a:spcPct val="10000"/>
                        </a:spcBef>
                      </a:pPr>
                      <a:r>
                        <a:rPr lang="en-US" altLang="en-US" sz="2000"/>
                        <a:t> 1 cm</a:t>
                      </a:r>
                    </a:p>
                  </p:txBody>
                </p:sp>
                <p:sp>
                  <p:nvSpPr>
                    <p:cNvPr id="17447" name="Line 120">
                      <a:extLst>
                        <a:ext uri="{FF2B5EF4-FFF2-40B4-BE49-F238E27FC236}">
                          <a16:creationId xmlns:a16="http://schemas.microsoft.com/office/drawing/2014/main" id="{0FBBB5FE-71FA-4845-9208-168DFB8AC82B}"/>
                        </a:ext>
                      </a:extLst>
                    </p:cNvPr>
                    <p:cNvSpPr>
                      <a:spLocks noChangeShapeType="1"/>
                    </p:cNvSpPr>
                    <p:nvPr/>
                  </p:nvSpPr>
                  <p:spPr bwMode="auto">
                    <a:xfrm>
                      <a:off x="4464" y="2208"/>
                      <a:ext cx="4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grpSp>
            </p:grpSp>
          </p:grpSp>
        </p:grpSp>
      </p:grpSp>
      <p:sp>
        <p:nvSpPr>
          <p:cNvPr id="98433" name="Text Box 129">
            <a:extLst>
              <a:ext uri="{FF2B5EF4-FFF2-40B4-BE49-F238E27FC236}">
                <a16:creationId xmlns:a16="http://schemas.microsoft.com/office/drawing/2014/main" id="{3C5C4328-E6E2-4049-BF05-69E817A4FD9B}"/>
              </a:ext>
            </a:extLst>
          </p:cNvPr>
          <p:cNvSpPr txBox="1">
            <a:spLocks noChangeArrowheads="1"/>
          </p:cNvSpPr>
          <p:nvPr/>
        </p:nvSpPr>
        <p:spPr bwMode="auto">
          <a:xfrm>
            <a:off x="354013" y="5029200"/>
            <a:ext cx="20589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For the blue sky:</a:t>
            </a:r>
          </a:p>
        </p:txBody>
      </p:sp>
      <p:grpSp>
        <p:nvGrpSpPr>
          <p:cNvPr id="16" name="Group 130">
            <a:extLst>
              <a:ext uri="{FF2B5EF4-FFF2-40B4-BE49-F238E27FC236}">
                <a16:creationId xmlns:a16="http://schemas.microsoft.com/office/drawing/2014/main" id="{BD0A055C-4458-423A-B09A-E6A2FA7F8C42}"/>
              </a:ext>
            </a:extLst>
          </p:cNvPr>
          <p:cNvGrpSpPr>
            <a:grpSpLocks/>
          </p:cNvGrpSpPr>
          <p:nvPr/>
        </p:nvGrpSpPr>
        <p:grpSpPr bwMode="auto">
          <a:xfrm>
            <a:off x="2743200" y="4876800"/>
            <a:ext cx="5535613" cy="1066800"/>
            <a:chOff x="528" y="1104"/>
            <a:chExt cx="3487" cy="672"/>
          </a:xfrm>
        </p:grpSpPr>
        <p:sp>
          <p:nvSpPr>
            <p:cNvPr id="17419" name="Text Box 131">
              <a:extLst>
                <a:ext uri="{FF2B5EF4-FFF2-40B4-BE49-F238E27FC236}">
                  <a16:creationId xmlns:a16="http://schemas.microsoft.com/office/drawing/2014/main" id="{D19FCAB0-7687-4A58-807A-4015265A5338}"/>
                </a:ext>
              </a:extLst>
            </p:cNvPr>
            <p:cNvSpPr txBox="1">
              <a:spLocks noChangeArrowheads="1"/>
            </p:cNvSpPr>
            <p:nvPr/>
          </p:nvSpPr>
          <p:spPr bwMode="auto">
            <a:xfrm>
              <a:off x="2736" y="1200"/>
              <a:ext cx="1279" cy="2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b="1"/>
                <a:t>= 6.34 x 10</a:t>
              </a:r>
              <a:r>
                <a:rPr lang="en-US" altLang="en-US" sz="2000" b="1" baseline="30000"/>
                <a:t>14</a:t>
              </a:r>
              <a:r>
                <a:rPr lang="en-US" altLang="en-US" sz="2000" b="1"/>
                <a:t> s</a:t>
              </a:r>
              <a:r>
                <a:rPr lang="en-US" altLang="en-US" sz="2000" b="1" baseline="30000"/>
                <a:t>-1</a:t>
              </a:r>
              <a:endParaRPr lang="en-US" altLang="en-US" sz="2000" b="1"/>
            </a:p>
          </p:txBody>
        </p:sp>
        <p:grpSp>
          <p:nvGrpSpPr>
            <p:cNvPr id="17420" name="Group 132">
              <a:extLst>
                <a:ext uri="{FF2B5EF4-FFF2-40B4-BE49-F238E27FC236}">
                  <a16:creationId xmlns:a16="http://schemas.microsoft.com/office/drawing/2014/main" id="{7EA48F14-3EF3-49D3-9956-36DCA6F06E5E}"/>
                </a:ext>
              </a:extLst>
            </p:cNvPr>
            <p:cNvGrpSpPr>
              <a:grpSpLocks/>
            </p:cNvGrpSpPr>
            <p:nvPr/>
          </p:nvGrpSpPr>
          <p:grpSpPr bwMode="auto">
            <a:xfrm>
              <a:off x="528" y="1104"/>
              <a:ext cx="2062" cy="672"/>
              <a:chOff x="672" y="2880"/>
              <a:chExt cx="2062" cy="672"/>
            </a:xfrm>
          </p:grpSpPr>
          <p:grpSp>
            <p:nvGrpSpPr>
              <p:cNvPr id="17421" name="Group 133">
                <a:extLst>
                  <a:ext uri="{FF2B5EF4-FFF2-40B4-BE49-F238E27FC236}">
                    <a16:creationId xmlns:a16="http://schemas.microsoft.com/office/drawing/2014/main" id="{0E696B50-7E11-4EC8-B8C9-0D38438368F4}"/>
                  </a:ext>
                </a:extLst>
              </p:cNvPr>
              <p:cNvGrpSpPr>
                <a:grpSpLocks/>
              </p:cNvGrpSpPr>
              <p:nvPr/>
            </p:nvGrpSpPr>
            <p:grpSpPr bwMode="auto">
              <a:xfrm>
                <a:off x="672" y="2902"/>
                <a:ext cx="737" cy="410"/>
                <a:chOff x="672" y="2902"/>
                <a:chExt cx="737" cy="410"/>
              </a:xfrm>
            </p:grpSpPr>
            <p:sp>
              <p:nvSpPr>
                <p:cNvPr id="17430" name="Text Box 134">
                  <a:extLst>
                    <a:ext uri="{FF2B5EF4-FFF2-40B4-BE49-F238E27FC236}">
                      <a16:creationId xmlns:a16="http://schemas.microsoft.com/office/drawing/2014/main" id="{9D459197-471F-48F3-B470-DB2DA3A1038A}"/>
                    </a:ext>
                  </a:extLst>
                </p:cNvPr>
                <p:cNvSpPr txBox="1">
                  <a:spLocks noChangeArrowheads="1"/>
                </p:cNvSpPr>
                <p:nvPr/>
              </p:nvSpPr>
              <p:spPr bwMode="auto">
                <a:xfrm>
                  <a:off x="1200" y="2976"/>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a:t>
                  </a:r>
                </a:p>
              </p:txBody>
            </p:sp>
            <p:grpSp>
              <p:nvGrpSpPr>
                <p:cNvPr id="17431" name="Group 135">
                  <a:extLst>
                    <a:ext uri="{FF2B5EF4-FFF2-40B4-BE49-F238E27FC236}">
                      <a16:creationId xmlns:a16="http://schemas.microsoft.com/office/drawing/2014/main" id="{23C685D0-C1F6-464A-87F3-D38A04581815}"/>
                    </a:ext>
                  </a:extLst>
                </p:cNvPr>
                <p:cNvGrpSpPr>
                  <a:grpSpLocks/>
                </p:cNvGrpSpPr>
                <p:nvPr/>
              </p:nvGrpSpPr>
              <p:grpSpPr bwMode="auto">
                <a:xfrm>
                  <a:off x="672" y="2902"/>
                  <a:ext cx="528" cy="410"/>
                  <a:chOff x="2688" y="3296"/>
                  <a:chExt cx="528" cy="410"/>
                </a:xfrm>
              </p:grpSpPr>
              <p:sp>
                <p:nvSpPr>
                  <p:cNvPr id="17432" name="Text Box 11">
                    <a:extLst>
                      <a:ext uri="{FF2B5EF4-FFF2-40B4-BE49-F238E27FC236}">
                        <a16:creationId xmlns:a16="http://schemas.microsoft.com/office/drawing/2014/main" id="{3BE6D395-D1E6-4E08-A932-D58DD47EBE48}"/>
                      </a:ext>
                    </a:extLst>
                  </p:cNvPr>
                  <p:cNvSpPr txBox="1">
                    <a:spLocks noChangeArrowheads="1"/>
                  </p:cNvSpPr>
                  <p:nvPr/>
                </p:nvSpPr>
                <p:spPr bwMode="auto">
                  <a:xfrm>
                    <a:off x="2688" y="3369"/>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latin typeface="Symbol" panose="05050102010706020507" pitchFamily="18" charset="2"/>
                      </a:rPr>
                      <a:t>n</a:t>
                    </a:r>
                    <a:r>
                      <a:rPr lang="en-US" altLang="en-US" sz="2000"/>
                      <a:t> =</a:t>
                    </a:r>
                  </a:p>
                </p:txBody>
              </p:sp>
              <p:grpSp>
                <p:nvGrpSpPr>
                  <p:cNvPr id="17433" name="Group 137">
                    <a:extLst>
                      <a:ext uri="{FF2B5EF4-FFF2-40B4-BE49-F238E27FC236}">
                        <a16:creationId xmlns:a16="http://schemas.microsoft.com/office/drawing/2014/main" id="{65F9148B-B27F-4631-97E0-FCCF0CF7AE7B}"/>
                      </a:ext>
                    </a:extLst>
                  </p:cNvPr>
                  <p:cNvGrpSpPr>
                    <a:grpSpLocks/>
                  </p:cNvGrpSpPr>
                  <p:nvPr/>
                </p:nvGrpSpPr>
                <p:grpSpPr bwMode="auto">
                  <a:xfrm>
                    <a:off x="2976" y="3296"/>
                    <a:ext cx="240" cy="410"/>
                    <a:chOff x="2976" y="3296"/>
                    <a:chExt cx="240" cy="410"/>
                  </a:xfrm>
                </p:grpSpPr>
                <p:sp>
                  <p:nvSpPr>
                    <p:cNvPr id="17434" name="Text Box 138">
                      <a:extLst>
                        <a:ext uri="{FF2B5EF4-FFF2-40B4-BE49-F238E27FC236}">
                          <a16:creationId xmlns:a16="http://schemas.microsoft.com/office/drawing/2014/main" id="{55011B14-113B-49AE-ACE9-AE95BE3248E8}"/>
                        </a:ext>
                      </a:extLst>
                    </p:cNvPr>
                    <p:cNvSpPr txBox="1">
                      <a:spLocks noChangeArrowheads="1"/>
                    </p:cNvSpPr>
                    <p:nvPr/>
                  </p:nvSpPr>
                  <p:spPr bwMode="auto">
                    <a:xfrm>
                      <a:off x="2976" y="345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latin typeface="Symbol" panose="05050102010706020507" pitchFamily="18" charset="2"/>
                        </a:rPr>
                        <a:t>l</a:t>
                      </a:r>
                    </a:p>
                  </p:txBody>
                </p:sp>
                <p:sp>
                  <p:nvSpPr>
                    <p:cNvPr id="17435" name="Line 139">
                      <a:extLst>
                        <a:ext uri="{FF2B5EF4-FFF2-40B4-BE49-F238E27FC236}">
                          <a16:creationId xmlns:a16="http://schemas.microsoft.com/office/drawing/2014/main" id="{0226FF6E-11C0-4C47-8672-CE7B5E194D72}"/>
                        </a:ext>
                      </a:extLst>
                    </p:cNvPr>
                    <p:cNvSpPr>
                      <a:spLocks noChangeShapeType="1"/>
                    </p:cNvSpPr>
                    <p:nvPr/>
                  </p:nvSpPr>
                  <p:spPr bwMode="auto">
                    <a:xfrm>
                      <a:off x="3024" y="350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17436" name="Text Box 140">
                      <a:extLst>
                        <a:ext uri="{FF2B5EF4-FFF2-40B4-BE49-F238E27FC236}">
                          <a16:creationId xmlns:a16="http://schemas.microsoft.com/office/drawing/2014/main" id="{EF43E460-7244-4636-94DA-130D88B490A2}"/>
                        </a:ext>
                      </a:extLst>
                    </p:cNvPr>
                    <p:cNvSpPr txBox="1">
                      <a:spLocks noChangeArrowheads="1"/>
                    </p:cNvSpPr>
                    <p:nvPr/>
                  </p:nvSpPr>
                  <p:spPr bwMode="auto">
                    <a:xfrm>
                      <a:off x="2998" y="329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i="1"/>
                        <a:t>c</a:t>
                      </a:r>
                    </a:p>
                  </p:txBody>
                </p:sp>
              </p:grpSp>
            </p:grpSp>
          </p:grpSp>
          <p:grpSp>
            <p:nvGrpSpPr>
              <p:cNvPr id="17422" name="Group 141">
                <a:extLst>
                  <a:ext uri="{FF2B5EF4-FFF2-40B4-BE49-F238E27FC236}">
                    <a16:creationId xmlns:a16="http://schemas.microsoft.com/office/drawing/2014/main" id="{14F42370-BFCE-4A34-921B-BF050AF3A6CF}"/>
                  </a:ext>
                </a:extLst>
              </p:cNvPr>
              <p:cNvGrpSpPr>
                <a:grpSpLocks/>
              </p:cNvGrpSpPr>
              <p:nvPr/>
            </p:nvGrpSpPr>
            <p:grpSpPr bwMode="auto">
              <a:xfrm>
                <a:off x="1440" y="2880"/>
                <a:ext cx="1294" cy="672"/>
                <a:chOff x="1440" y="2880"/>
                <a:chExt cx="1294" cy="672"/>
              </a:xfrm>
            </p:grpSpPr>
            <p:sp>
              <p:nvSpPr>
                <p:cNvPr id="17423" name="Text Box 142">
                  <a:extLst>
                    <a:ext uri="{FF2B5EF4-FFF2-40B4-BE49-F238E27FC236}">
                      <a16:creationId xmlns:a16="http://schemas.microsoft.com/office/drawing/2014/main" id="{28131F24-9870-461D-BFE3-2DFFF4DBF2B3}"/>
                    </a:ext>
                  </a:extLst>
                </p:cNvPr>
                <p:cNvSpPr txBox="1">
                  <a:spLocks noChangeArrowheads="1"/>
                </p:cNvSpPr>
                <p:nvPr/>
              </p:nvSpPr>
              <p:spPr bwMode="auto">
                <a:xfrm>
                  <a:off x="1508" y="2880"/>
                  <a:ext cx="11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10000"/>
                    </a:spcBef>
                  </a:pPr>
                  <a:r>
                    <a:rPr lang="en-US" altLang="en-US" sz="2000"/>
                    <a:t>3.00 x 10</a:t>
                  </a:r>
                  <a:r>
                    <a:rPr lang="en-US" altLang="en-US" sz="2000" baseline="30000"/>
                    <a:t>8</a:t>
                  </a:r>
                  <a:r>
                    <a:rPr lang="en-US" altLang="en-US" sz="2000"/>
                    <a:t> m/s</a:t>
                  </a:r>
                </a:p>
              </p:txBody>
            </p:sp>
            <p:sp>
              <p:nvSpPr>
                <p:cNvPr id="17424" name="Line 143">
                  <a:extLst>
                    <a:ext uri="{FF2B5EF4-FFF2-40B4-BE49-F238E27FC236}">
                      <a16:creationId xmlns:a16="http://schemas.microsoft.com/office/drawing/2014/main" id="{9705EB49-A331-4822-8044-FBBD3531B617}"/>
                    </a:ext>
                  </a:extLst>
                </p:cNvPr>
                <p:cNvSpPr>
                  <a:spLocks noChangeShapeType="1"/>
                </p:cNvSpPr>
                <p:nvPr/>
              </p:nvSpPr>
              <p:spPr bwMode="auto">
                <a:xfrm>
                  <a:off x="1488" y="3120"/>
                  <a:ext cx="1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grpSp>
              <p:nvGrpSpPr>
                <p:cNvPr id="17425" name="Group 144">
                  <a:extLst>
                    <a:ext uri="{FF2B5EF4-FFF2-40B4-BE49-F238E27FC236}">
                      <a16:creationId xmlns:a16="http://schemas.microsoft.com/office/drawing/2014/main" id="{F62716C5-ED95-4754-B852-8E3EFC785070}"/>
                    </a:ext>
                  </a:extLst>
                </p:cNvPr>
                <p:cNvGrpSpPr>
                  <a:grpSpLocks/>
                </p:cNvGrpSpPr>
                <p:nvPr/>
              </p:nvGrpSpPr>
              <p:grpSpPr bwMode="auto">
                <a:xfrm>
                  <a:off x="1440" y="3091"/>
                  <a:ext cx="1294" cy="461"/>
                  <a:chOff x="4166" y="1008"/>
                  <a:chExt cx="1294" cy="461"/>
                </a:xfrm>
              </p:grpSpPr>
              <p:sp>
                <p:nvSpPr>
                  <p:cNvPr id="17426" name="Text Box 145">
                    <a:extLst>
                      <a:ext uri="{FF2B5EF4-FFF2-40B4-BE49-F238E27FC236}">
                        <a16:creationId xmlns:a16="http://schemas.microsoft.com/office/drawing/2014/main" id="{F64418C4-6766-4632-96C1-EFC42BA1A580}"/>
                      </a:ext>
                    </a:extLst>
                  </p:cNvPr>
                  <p:cNvSpPr txBox="1">
                    <a:spLocks noChangeArrowheads="1"/>
                  </p:cNvSpPr>
                  <p:nvPr/>
                </p:nvSpPr>
                <p:spPr bwMode="auto">
                  <a:xfrm>
                    <a:off x="4166" y="1111"/>
                    <a:ext cx="77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473 nm x</a:t>
                    </a:r>
                  </a:p>
                </p:txBody>
              </p:sp>
              <p:grpSp>
                <p:nvGrpSpPr>
                  <p:cNvPr id="17427" name="Group 146">
                    <a:extLst>
                      <a:ext uri="{FF2B5EF4-FFF2-40B4-BE49-F238E27FC236}">
                        <a16:creationId xmlns:a16="http://schemas.microsoft.com/office/drawing/2014/main" id="{D568C762-6AAE-4879-8C4A-7A7CC19D125D}"/>
                      </a:ext>
                    </a:extLst>
                  </p:cNvPr>
                  <p:cNvGrpSpPr>
                    <a:grpSpLocks/>
                  </p:cNvGrpSpPr>
                  <p:nvPr/>
                </p:nvGrpSpPr>
                <p:grpSpPr bwMode="auto">
                  <a:xfrm>
                    <a:off x="4896" y="1008"/>
                    <a:ext cx="564" cy="461"/>
                    <a:chOff x="4416" y="1968"/>
                    <a:chExt cx="564" cy="461"/>
                  </a:xfrm>
                </p:grpSpPr>
                <p:sp>
                  <p:nvSpPr>
                    <p:cNvPr id="17428" name="Text Box 147">
                      <a:extLst>
                        <a:ext uri="{FF2B5EF4-FFF2-40B4-BE49-F238E27FC236}">
                          <a16:creationId xmlns:a16="http://schemas.microsoft.com/office/drawing/2014/main" id="{A6623A82-655B-4720-A6F8-DC6877D0EE6C}"/>
                        </a:ext>
                      </a:extLst>
                    </p:cNvPr>
                    <p:cNvSpPr txBox="1">
                      <a:spLocks noChangeArrowheads="1"/>
                    </p:cNvSpPr>
                    <p:nvPr/>
                  </p:nvSpPr>
                  <p:spPr bwMode="auto">
                    <a:xfrm>
                      <a:off x="4416" y="1968"/>
                      <a:ext cx="564"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10000"/>
                        </a:spcBef>
                      </a:pPr>
                      <a:r>
                        <a:rPr lang="en-US" altLang="en-US" sz="2000"/>
                        <a:t>10</a:t>
                      </a:r>
                      <a:r>
                        <a:rPr lang="en-US" altLang="en-US" sz="2000" baseline="30000"/>
                        <a:t>-9</a:t>
                      </a:r>
                      <a:r>
                        <a:rPr lang="en-US" altLang="en-US" sz="2000"/>
                        <a:t> m</a:t>
                      </a:r>
                    </a:p>
                    <a:p>
                      <a:pPr>
                        <a:spcBef>
                          <a:spcPct val="10000"/>
                        </a:spcBef>
                      </a:pPr>
                      <a:r>
                        <a:rPr lang="en-US" altLang="en-US" sz="2000"/>
                        <a:t> 1 cm</a:t>
                      </a:r>
                    </a:p>
                  </p:txBody>
                </p:sp>
                <p:sp>
                  <p:nvSpPr>
                    <p:cNvPr id="17429" name="Line 148">
                      <a:extLst>
                        <a:ext uri="{FF2B5EF4-FFF2-40B4-BE49-F238E27FC236}">
                          <a16:creationId xmlns:a16="http://schemas.microsoft.com/office/drawing/2014/main" id="{832F534E-1730-4A1C-A1F9-85C0BB64541D}"/>
                        </a:ext>
                      </a:extLst>
                    </p:cNvPr>
                    <p:cNvSpPr>
                      <a:spLocks noChangeShapeType="1"/>
                    </p:cNvSpPr>
                    <p:nvPr/>
                  </p:nvSpPr>
                  <p:spPr bwMode="auto">
                    <a:xfrm>
                      <a:off x="4464" y="2208"/>
                      <a:ext cx="48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grpSp>
            </p:grpSp>
          </p:gr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98384"/>
                                        </p:tgtEl>
                                        <p:attrNameLst>
                                          <p:attrName>style.visibility</p:attrName>
                                        </p:attrNameLst>
                                      </p:cBhvr>
                                      <p:to>
                                        <p:strVal val="visible"/>
                                      </p:to>
                                    </p:set>
                                  </p:childTnLst>
                                </p:cTn>
                              </p:par>
                            </p:childTnLst>
                          </p:cTn>
                        </p:par>
                        <p:par>
                          <p:cTn id="7" fill="hold" nodeType="afterGroup">
                            <p:stCondLst>
                              <p:cond delay="1000"/>
                            </p:stCondLst>
                            <p:childTnLst>
                              <p:par>
                                <p:cTn id="8" presetID="1" presetClass="entr" presetSubtype="0" fill="hold" nodeType="afterEffect">
                                  <p:stCondLst>
                                    <p:cond delay="100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nodeType="afterGroup">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nodeType="afterGroup">
                            <p:stCondLst>
                              <p:cond delay="3000"/>
                            </p:stCondLst>
                            <p:childTnLst>
                              <p:par>
                                <p:cTn id="14" presetID="1" presetClass="entr" presetSubtype="0" fill="hold" grpId="0" nodeType="afterEffect">
                                  <p:stCondLst>
                                    <p:cond delay="1000"/>
                                  </p:stCondLst>
                                  <p:childTnLst>
                                    <p:set>
                                      <p:cBhvr>
                                        <p:cTn id="15" dur="1" fill="hold">
                                          <p:stCondLst>
                                            <p:cond delay="0"/>
                                          </p:stCondLst>
                                        </p:cTn>
                                        <p:tgtEl>
                                          <p:spTgt spid="98407"/>
                                        </p:tgtEl>
                                        <p:attrNameLst>
                                          <p:attrName>style.visibility</p:attrName>
                                        </p:attrNameLst>
                                      </p:cBhvr>
                                      <p:to>
                                        <p:strVal val="visible"/>
                                      </p:to>
                                    </p:set>
                                  </p:childTnLst>
                                </p:cTn>
                              </p:par>
                            </p:childTnLst>
                          </p:cTn>
                        </p:par>
                        <p:par>
                          <p:cTn id="16" fill="hold" nodeType="afterGroup">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nodeType="afterGroup">
                            <p:stCondLst>
                              <p:cond delay="5000"/>
                            </p:stCondLst>
                            <p:childTnLst>
                              <p:par>
                                <p:cTn id="20" presetID="1" presetClass="entr" presetSubtype="0" fill="hold" grpId="0" nodeType="afterEffect">
                                  <p:stCondLst>
                                    <p:cond delay="1000"/>
                                  </p:stCondLst>
                                  <p:childTnLst>
                                    <p:set>
                                      <p:cBhvr>
                                        <p:cTn id="21" dur="1" fill="hold">
                                          <p:stCondLst>
                                            <p:cond delay="0"/>
                                          </p:stCondLst>
                                        </p:cTn>
                                        <p:tgtEl>
                                          <p:spTgt spid="98433"/>
                                        </p:tgtEl>
                                        <p:attrNameLst>
                                          <p:attrName>style.visibility</p:attrName>
                                        </p:attrNameLst>
                                      </p:cBhvr>
                                      <p:to>
                                        <p:strVal val="visible"/>
                                      </p:to>
                                    </p:set>
                                  </p:childTnLst>
                                </p:cTn>
                              </p:par>
                            </p:childTnLst>
                          </p:cTn>
                        </p:par>
                        <p:par>
                          <p:cTn id="22" fill="hold" nodeType="afterGroup">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84" grpId="0"/>
      <p:bldP spid="98407" grpId="0"/>
      <p:bldP spid="9843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8">
            <a:extLst>
              <a:ext uri="{FF2B5EF4-FFF2-40B4-BE49-F238E27FC236}">
                <a16:creationId xmlns:a16="http://schemas.microsoft.com/office/drawing/2014/main" id="{EA06BB06-36B6-47FD-B8E1-F98C7DE19C7D}"/>
              </a:ext>
            </a:extLst>
          </p:cNvPr>
          <p:cNvSpPr txBox="1">
            <a:spLocks noChangeArrowheads="1"/>
          </p:cNvSpPr>
          <p:nvPr/>
        </p:nvSpPr>
        <p:spPr bwMode="auto">
          <a:xfrm>
            <a:off x="304800" y="3810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Figure 7.4</a:t>
            </a:r>
          </a:p>
        </p:txBody>
      </p:sp>
      <p:sp>
        <p:nvSpPr>
          <p:cNvPr id="19459" name="Text Box 9">
            <a:extLst>
              <a:ext uri="{FF2B5EF4-FFF2-40B4-BE49-F238E27FC236}">
                <a16:creationId xmlns:a16="http://schemas.microsoft.com/office/drawing/2014/main" id="{9549CDA5-4D2C-436D-841B-122FAEA46A58}"/>
              </a:ext>
            </a:extLst>
          </p:cNvPr>
          <p:cNvSpPr txBox="1">
            <a:spLocks noChangeArrowheads="1"/>
          </p:cNvSpPr>
          <p:nvPr/>
        </p:nvSpPr>
        <p:spPr bwMode="auto">
          <a:xfrm>
            <a:off x="2133600" y="381000"/>
            <a:ext cx="5867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Different behaviors of waves and particles.</a:t>
            </a:r>
          </a:p>
        </p:txBody>
      </p:sp>
      <p:pic>
        <p:nvPicPr>
          <p:cNvPr id="19460" name="Picture 5" descr="siL40183_07_04.jpg">
            <a:extLst>
              <a:ext uri="{FF2B5EF4-FFF2-40B4-BE49-F238E27FC236}">
                <a16:creationId xmlns:a16="http://schemas.microsoft.com/office/drawing/2014/main" id="{8351FAD7-00E9-4366-B9E4-68922285F66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62025"/>
            <a:ext cx="6096000" cy="531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5" descr="siL48593_07_05.jpg">
            <a:extLst>
              <a:ext uri="{FF2B5EF4-FFF2-40B4-BE49-F238E27FC236}">
                <a16:creationId xmlns:a16="http://schemas.microsoft.com/office/drawing/2014/main" id="{39813663-B400-4793-A825-CB7C69A61B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95400"/>
            <a:ext cx="8915400" cy="422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 Box 8">
            <a:extLst>
              <a:ext uri="{FF2B5EF4-FFF2-40B4-BE49-F238E27FC236}">
                <a16:creationId xmlns:a16="http://schemas.microsoft.com/office/drawing/2014/main" id="{D1EE4ED9-E710-4745-BFA4-F5FDCB16B198}"/>
              </a:ext>
            </a:extLst>
          </p:cNvPr>
          <p:cNvSpPr txBox="1">
            <a:spLocks noChangeArrowheads="1"/>
          </p:cNvSpPr>
          <p:nvPr/>
        </p:nvSpPr>
        <p:spPr bwMode="auto">
          <a:xfrm>
            <a:off x="457200" y="381000"/>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Figure 7.5</a:t>
            </a:r>
          </a:p>
        </p:txBody>
      </p:sp>
      <p:sp>
        <p:nvSpPr>
          <p:cNvPr id="21508" name="Text Box 9">
            <a:extLst>
              <a:ext uri="{FF2B5EF4-FFF2-40B4-BE49-F238E27FC236}">
                <a16:creationId xmlns:a16="http://schemas.microsoft.com/office/drawing/2014/main" id="{5D8D7D03-0E0D-4409-854C-1D4A5B2EC598}"/>
              </a:ext>
            </a:extLst>
          </p:cNvPr>
          <p:cNvSpPr txBox="1">
            <a:spLocks noChangeArrowheads="1"/>
          </p:cNvSpPr>
          <p:nvPr/>
        </p:nvSpPr>
        <p:spPr bwMode="auto">
          <a:xfrm>
            <a:off x="2286000" y="381000"/>
            <a:ext cx="434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Formation of a diffraction pattern.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0" y="381001"/>
            <a:ext cx="9144000" cy="1143000"/>
          </a:xfrm>
        </p:spPr>
        <p:txBody>
          <a:bodyPr/>
          <a:lstStyle/>
          <a:p>
            <a:pPr eaLnBrk="1" hangingPunct="1"/>
            <a:r>
              <a:rPr lang="en-US" sz="4000" dirty="0"/>
              <a:t>Mystery - 1 </a:t>
            </a:r>
            <a:br>
              <a:rPr lang="en-US" sz="4000" dirty="0"/>
            </a:br>
            <a:r>
              <a:rPr lang="en-US" sz="4000" dirty="0"/>
              <a:t>“Heated Solids Problem”</a:t>
            </a:r>
            <a:br>
              <a:rPr lang="en-US" sz="4000" dirty="0"/>
            </a:br>
            <a:r>
              <a:rPr lang="en-US" sz="4000" dirty="0"/>
              <a:t>Solved by Max Planck in 1900</a:t>
            </a:r>
          </a:p>
        </p:txBody>
      </p:sp>
      <p:sp>
        <p:nvSpPr>
          <p:cNvPr id="8" name="Slide Number Placeholder 4"/>
          <p:cNvSpPr>
            <a:spLocks noGrp="1"/>
          </p:cNvSpPr>
          <p:nvPr>
            <p:ph type="sldNum" sz="quarter" idx="4294967295"/>
          </p:nvPr>
        </p:nvSpPr>
        <p:spPr>
          <a:xfrm>
            <a:off x="6553200" y="6356350"/>
            <a:ext cx="2133600" cy="365125"/>
          </a:xfrm>
          <a:prstGeom prst="rect">
            <a:avLst/>
          </a:prstGeom>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48BD6D7-60CD-45C1-86F2-C3DB393DFB61}" type="slidenum">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58</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32782" name="Rectangle 14"/>
          <p:cNvSpPr>
            <a:spLocks noChangeArrowheads="1"/>
          </p:cNvSpPr>
          <p:nvPr/>
        </p:nvSpPr>
        <p:spPr bwMode="auto">
          <a:xfrm>
            <a:off x="0" y="1818382"/>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73050" indent="-27305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73050" marR="0" lvl="0" indent="-273050" algn="l" defTabSz="914400" rtl="0" eaLnBrk="0" fontAlgn="base" latinLnBrk="0" hangingPunct="0">
              <a:lnSpc>
                <a:spcPct val="100000"/>
              </a:lnSpc>
              <a:spcBef>
                <a:spcPct val="0"/>
              </a:spcBef>
              <a:spcAft>
                <a:spcPct val="0"/>
              </a:spcAft>
              <a:buClrTx/>
              <a:buSzTx/>
              <a:buFont typeface="Arial" pitchFamily="34" charset="0"/>
              <a:buChar char="•"/>
              <a:tabLst/>
              <a:defRPr/>
            </a:pPr>
            <a:r>
              <a:rPr kumimoji="0" lang="en-US" sz="3200" b="0" i="0" u="none" strike="noStrike" kern="1200" cap="none" spc="0" normalizeH="0" baseline="0" noProof="0" dirty="0">
                <a:ln>
                  <a:noFill/>
                </a:ln>
                <a:solidFill>
                  <a:srgbClr val="FFFFFF"/>
                </a:solidFill>
                <a:effectLst/>
                <a:uLnTx/>
                <a:uFillTx/>
                <a:latin typeface="Times New Roman"/>
                <a:ea typeface="+mn-ea"/>
                <a:cs typeface="+mn-cs"/>
              </a:rPr>
              <a:t> When solids are heated, they emit electro- magnetic radiation over a wide range of wavelengths.</a:t>
            </a:r>
          </a:p>
        </p:txBody>
      </p:sp>
      <p:sp>
        <p:nvSpPr>
          <p:cNvPr id="32783" name="Rectangle 15"/>
          <p:cNvSpPr>
            <a:spLocks noChangeArrowheads="1"/>
          </p:cNvSpPr>
          <p:nvPr/>
        </p:nvSpPr>
        <p:spPr bwMode="auto">
          <a:xfrm>
            <a:off x="0" y="2895600"/>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73050" indent="-27305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73050" marR="0" lvl="0" indent="-273050" algn="l" defTabSz="914400" rtl="0" eaLnBrk="0" fontAlgn="base" latinLnBrk="0" hangingPunct="0">
              <a:lnSpc>
                <a:spcPct val="100000"/>
              </a:lnSpc>
              <a:spcBef>
                <a:spcPct val="0"/>
              </a:spcBef>
              <a:spcAft>
                <a:spcPct val="0"/>
              </a:spcAft>
              <a:buClrTx/>
              <a:buSzTx/>
              <a:buFont typeface="Arial" pitchFamily="34" charset="0"/>
              <a:buChar char="•"/>
              <a:tabLst/>
              <a:defRPr/>
            </a:pPr>
            <a:r>
              <a:rPr kumimoji="0" lang="en-US" sz="3200" b="0" i="0" u="none" strike="noStrike" kern="1200" cap="none" spc="0" normalizeH="0" baseline="0" noProof="0" dirty="0">
                <a:ln>
                  <a:noFill/>
                </a:ln>
                <a:solidFill>
                  <a:srgbClr val="FFFFFF"/>
                </a:solidFill>
                <a:effectLst/>
                <a:uLnTx/>
                <a:uFillTx/>
                <a:latin typeface="Times New Roman"/>
                <a:ea typeface="+mn-ea"/>
                <a:cs typeface="+mn-cs"/>
              </a:rPr>
              <a:t>Radiant energy emitted by an object at a certain      temperature depends on its wavelength.</a:t>
            </a:r>
          </a:p>
        </p:txBody>
      </p:sp>
      <p:pic>
        <p:nvPicPr>
          <p:cNvPr id="1741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4623" y="4267199"/>
            <a:ext cx="3581400" cy="2520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872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8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0" y="408167"/>
            <a:ext cx="9144000" cy="1143000"/>
          </a:xfrm>
        </p:spPr>
        <p:txBody>
          <a:bodyPr/>
          <a:lstStyle/>
          <a:p>
            <a:pPr eaLnBrk="1" hangingPunct="1"/>
            <a:r>
              <a:rPr lang="en-US" sz="4000" dirty="0"/>
              <a:t>Mystery - 1</a:t>
            </a:r>
            <a:br>
              <a:rPr lang="en-US" sz="4000" dirty="0"/>
            </a:br>
            <a:r>
              <a:rPr lang="en-US" sz="4000" dirty="0"/>
              <a:t>“Heated Solids Problem”</a:t>
            </a:r>
            <a:br>
              <a:rPr lang="en-US" sz="4000" dirty="0"/>
            </a:br>
            <a:r>
              <a:rPr lang="en-US" sz="4000" dirty="0"/>
              <a:t>Solved by Max Planck in 1900</a:t>
            </a:r>
          </a:p>
        </p:txBody>
      </p:sp>
      <p:sp>
        <p:nvSpPr>
          <p:cNvPr id="8" name="Slide Number Placeholder 4"/>
          <p:cNvSpPr>
            <a:spLocks noGrp="1"/>
          </p:cNvSpPr>
          <p:nvPr>
            <p:ph type="sldNum" sz="quarter" idx="4294967295"/>
          </p:nvPr>
        </p:nvSpPr>
        <p:spPr>
          <a:xfrm>
            <a:off x="6553200" y="6356350"/>
            <a:ext cx="2133600" cy="365125"/>
          </a:xfrm>
          <a:prstGeom prst="rect">
            <a:avLst/>
          </a:prstGeom>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E48BD6D7-60CD-45C1-86F2-C3DB393DFB61}" type="slidenum">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59</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32771" name="Text Box 3"/>
          <p:cNvSpPr txBox="1">
            <a:spLocks noChangeArrowheads="1"/>
          </p:cNvSpPr>
          <p:nvPr/>
        </p:nvSpPr>
        <p:spPr bwMode="auto">
          <a:xfrm>
            <a:off x="0" y="4173181"/>
            <a:ext cx="9144000" cy="1077218"/>
          </a:xfrm>
          <a:prstGeom prst="rect">
            <a:avLst/>
          </a:prstGeom>
          <a:noFill/>
          <a:ln w="571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Times New Roman"/>
                <a:ea typeface="+mn-ea"/>
                <a:cs typeface="+mn-cs"/>
              </a:rPr>
              <a:t>Energy (light) is emitted or absorbed only in discrete quantities, like small packages or bundles (</a:t>
            </a:r>
            <a:r>
              <a:rPr kumimoji="0" lang="en-US" sz="3200" b="0" i="1" u="none" strike="noStrike" kern="1200" cap="none" spc="0" normalizeH="0" baseline="0" noProof="0" dirty="0">
                <a:ln>
                  <a:noFill/>
                </a:ln>
                <a:solidFill>
                  <a:srgbClr val="FF0000"/>
                </a:solidFill>
                <a:effectLst/>
                <a:uLnTx/>
                <a:uFillTx/>
                <a:latin typeface="Times New Roman"/>
                <a:ea typeface="+mn-ea"/>
                <a:cs typeface="+mn-cs"/>
              </a:rPr>
              <a:t>quantum</a:t>
            </a:r>
            <a:r>
              <a:rPr kumimoji="0" lang="en-US" sz="3200" b="0" i="0" u="none" strike="noStrike" kern="1200" cap="none" spc="0" normalizeH="0" baseline="0" noProof="0" dirty="0">
                <a:ln>
                  <a:noFill/>
                </a:ln>
                <a:solidFill>
                  <a:srgbClr val="FF0000"/>
                </a:solidFill>
                <a:effectLst/>
                <a:uLnTx/>
                <a:uFillTx/>
                <a:latin typeface="Times New Roman"/>
                <a:ea typeface="+mn-ea"/>
                <a:cs typeface="+mn-cs"/>
              </a:rPr>
              <a:t>).</a:t>
            </a:r>
          </a:p>
        </p:txBody>
      </p:sp>
      <p:sp>
        <p:nvSpPr>
          <p:cNvPr id="9" name="Rectangle 15"/>
          <p:cNvSpPr>
            <a:spLocks noChangeArrowheads="1"/>
          </p:cNvSpPr>
          <p:nvPr/>
        </p:nvSpPr>
        <p:spPr bwMode="auto">
          <a:xfrm>
            <a:off x="0" y="5221665"/>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73050" indent="-27305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273050" marR="0" lvl="0" indent="-273050" algn="l"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Times New Roman"/>
                <a:ea typeface="+mn-ea"/>
                <a:cs typeface="+mn-cs"/>
              </a:rPr>
              <a:t>                                       Quantum </a:t>
            </a:r>
            <a:endParaRPr kumimoji="0" lang="en-US" sz="3200" b="0" i="0" u="none" strike="noStrike" kern="1200" cap="none" spc="0" normalizeH="0" baseline="0" noProof="0" dirty="0">
              <a:ln>
                <a:noFill/>
              </a:ln>
              <a:solidFill>
                <a:srgbClr val="FFFFFF"/>
              </a:solidFill>
              <a:effectLst/>
              <a:uLnTx/>
              <a:uFillTx/>
              <a:latin typeface="Times New Roman"/>
              <a:ea typeface="+mn-ea"/>
              <a:cs typeface="+mn-cs"/>
            </a:endParaRPr>
          </a:p>
          <a:p>
            <a:pPr marL="273050" marR="0" lvl="0" indent="-27305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Times New Roman"/>
                <a:ea typeface="+mn-ea"/>
                <a:cs typeface="+mn-cs"/>
              </a:rPr>
              <a:t>The smallest quantities of energy that can be emitted or absorbed in the form of electromagnetic radiation</a:t>
            </a:r>
          </a:p>
        </p:txBody>
      </p:sp>
      <p:pic>
        <p:nvPicPr>
          <p:cNvPr id="1741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839467"/>
            <a:ext cx="4953000"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97872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5" presetClass="entr" presetSubtype="0" fill="hold" nodeType="afterEffect">
                                  <p:stCondLst>
                                    <p:cond delay="0"/>
                                  </p:stCondLst>
                                  <p:childTnLst>
                                    <p:set>
                                      <p:cBhvr>
                                        <p:cTn id="6" dur="1" fill="hold">
                                          <p:stCondLst>
                                            <p:cond delay="0"/>
                                          </p:stCondLst>
                                        </p:cTn>
                                        <p:tgtEl>
                                          <p:spTgt spid="17416"/>
                                        </p:tgtEl>
                                        <p:attrNameLst>
                                          <p:attrName>style.visibility</p:attrName>
                                        </p:attrNameLst>
                                      </p:cBhvr>
                                      <p:to>
                                        <p:strVal val="visible"/>
                                      </p:to>
                                    </p:set>
                                    <p:anim calcmode="lin" valueType="num">
                                      <p:cBhvr>
                                        <p:cTn id="7" dur="1000" fill="hold"/>
                                        <p:tgtEl>
                                          <p:spTgt spid="17416"/>
                                        </p:tgtEl>
                                        <p:attrNameLst>
                                          <p:attrName>ppt_w</p:attrName>
                                        </p:attrNameLst>
                                      </p:cBhvr>
                                      <p:tavLst>
                                        <p:tav tm="0">
                                          <p:val>
                                            <p:strVal val="#ppt_w*0.70"/>
                                          </p:val>
                                        </p:tav>
                                        <p:tav tm="100000">
                                          <p:val>
                                            <p:strVal val="#ppt_w"/>
                                          </p:val>
                                        </p:tav>
                                      </p:tavLst>
                                    </p:anim>
                                    <p:anim calcmode="lin" valueType="num">
                                      <p:cBhvr>
                                        <p:cTn id="8" dur="1000" fill="hold"/>
                                        <p:tgtEl>
                                          <p:spTgt spid="17416"/>
                                        </p:tgtEl>
                                        <p:attrNameLst>
                                          <p:attrName>ppt_h</p:attrName>
                                        </p:attrNameLst>
                                      </p:cBhvr>
                                      <p:tavLst>
                                        <p:tav tm="0">
                                          <p:val>
                                            <p:strVal val="#ppt_h"/>
                                          </p:val>
                                        </p:tav>
                                        <p:tav tm="100000">
                                          <p:val>
                                            <p:strVal val="#ppt_h"/>
                                          </p:val>
                                        </p:tav>
                                      </p:tavLst>
                                    </p:anim>
                                    <p:animEffect transition="in" filter="fade">
                                      <p:cBhvr>
                                        <p:cTn id="9" dur="1000"/>
                                        <p:tgtEl>
                                          <p:spTgt spid="1741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32771"/>
                                        </p:tgtEl>
                                        <p:attrNameLst>
                                          <p:attrName>style.visibility</p:attrName>
                                        </p:attrNameLst>
                                      </p:cBhvr>
                                      <p:to>
                                        <p:strVal val="visible"/>
                                      </p:to>
                                    </p:set>
                                    <p:anim calcmode="lin" valueType="num">
                                      <p:cBhvr>
                                        <p:cTn id="14" dur="500" fill="hold"/>
                                        <p:tgtEl>
                                          <p:spTgt spid="32771"/>
                                        </p:tgtEl>
                                        <p:attrNameLst>
                                          <p:attrName>ppt_w</p:attrName>
                                        </p:attrNameLst>
                                      </p:cBhvr>
                                      <p:tavLst>
                                        <p:tav tm="0">
                                          <p:val>
                                            <p:fltVal val="0"/>
                                          </p:val>
                                        </p:tav>
                                        <p:tav tm="100000">
                                          <p:val>
                                            <p:strVal val="#ppt_w"/>
                                          </p:val>
                                        </p:tav>
                                      </p:tavLst>
                                    </p:anim>
                                    <p:anim calcmode="lin" valueType="num">
                                      <p:cBhvr>
                                        <p:cTn id="15" dur="500" fill="hold"/>
                                        <p:tgtEl>
                                          <p:spTgt spid="32771"/>
                                        </p:tgtEl>
                                        <p:attrNameLst>
                                          <p:attrName>ppt_h</p:attrName>
                                        </p:attrNameLst>
                                      </p:cBhvr>
                                      <p:tavLst>
                                        <p:tav tm="0">
                                          <p:val>
                                            <p:fltVal val="0"/>
                                          </p:val>
                                        </p:tav>
                                        <p:tav tm="100000">
                                          <p:val>
                                            <p:strVal val="#ppt_h"/>
                                          </p:val>
                                        </p:tav>
                                      </p:tavLst>
                                    </p:anim>
                                    <p:animEffect transition="in" filter="fade">
                                      <p:cBhvr>
                                        <p:cTn id="16" dur="500"/>
                                        <p:tgtEl>
                                          <p:spTgt spid="3277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0-#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5778" name="Picture 2" descr="Click Here to download spectra.gif">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1000"/>
            <a:ext cx="91186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Rectangle 4"/>
          <p:cNvSpPr>
            <a:spLocks noChangeArrowheads="1"/>
          </p:cNvSpPr>
          <p:nvPr/>
        </p:nvSpPr>
        <p:spPr bwMode="auto">
          <a:xfrm>
            <a:off x="4711700" y="6491288"/>
            <a:ext cx="4432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FFFFFF"/>
                </a:solidFill>
                <a:effectLst/>
                <a:uLnTx/>
                <a:uFillTx/>
                <a:latin typeface="Calibri" pitchFamily="34" charset="0"/>
                <a:ea typeface="+mn-ea"/>
                <a:cs typeface="+mn-cs"/>
              </a:rPr>
              <a:t>http://members.misty.com/don/spectra.html</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6">
            <a:extLst>
              <a:ext uri="{FF2B5EF4-FFF2-40B4-BE49-F238E27FC236}">
                <a16:creationId xmlns:a16="http://schemas.microsoft.com/office/drawing/2014/main" id="{5138008F-8CFD-46D0-8B61-E467FD477E1F}"/>
              </a:ext>
            </a:extLst>
          </p:cNvPr>
          <p:cNvSpPr txBox="1">
            <a:spLocks noChangeArrowheads="1"/>
          </p:cNvSpPr>
          <p:nvPr/>
        </p:nvSpPr>
        <p:spPr bwMode="auto">
          <a:xfrm>
            <a:off x="457200" y="441325"/>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Figure 7.6</a:t>
            </a:r>
          </a:p>
        </p:txBody>
      </p:sp>
      <p:sp>
        <p:nvSpPr>
          <p:cNvPr id="24579" name="Text Box 7">
            <a:extLst>
              <a:ext uri="{FF2B5EF4-FFF2-40B4-BE49-F238E27FC236}">
                <a16:creationId xmlns:a16="http://schemas.microsoft.com/office/drawing/2014/main" id="{79F53B51-A301-4B81-AE83-7C175E6B4086}"/>
              </a:ext>
            </a:extLst>
          </p:cNvPr>
          <p:cNvSpPr txBox="1">
            <a:spLocks noChangeArrowheads="1"/>
          </p:cNvSpPr>
          <p:nvPr/>
        </p:nvSpPr>
        <p:spPr bwMode="auto">
          <a:xfrm>
            <a:off x="2590800" y="381000"/>
            <a:ext cx="5943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Familiar examples of light emission related to blackbody radiation.</a:t>
            </a:r>
          </a:p>
        </p:txBody>
      </p:sp>
      <p:grpSp>
        <p:nvGrpSpPr>
          <p:cNvPr id="24580" name="Group 18">
            <a:extLst>
              <a:ext uri="{FF2B5EF4-FFF2-40B4-BE49-F238E27FC236}">
                <a16:creationId xmlns:a16="http://schemas.microsoft.com/office/drawing/2014/main" id="{345E49E5-EC94-42ED-A3AB-3536CDBC9107}"/>
              </a:ext>
            </a:extLst>
          </p:cNvPr>
          <p:cNvGrpSpPr>
            <a:grpSpLocks/>
          </p:cNvGrpSpPr>
          <p:nvPr/>
        </p:nvGrpSpPr>
        <p:grpSpPr bwMode="auto">
          <a:xfrm>
            <a:off x="2898775" y="3962400"/>
            <a:ext cx="3346450" cy="2630488"/>
            <a:chOff x="2898648" y="3962400"/>
            <a:chExt cx="3346704" cy="2630488"/>
          </a:xfrm>
        </p:grpSpPr>
        <p:pic>
          <p:nvPicPr>
            <p:cNvPr id="24587" name="Picture 17" descr="03.jpg">
              <a:extLst>
                <a:ext uri="{FF2B5EF4-FFF2-40B4-BE49-F238E27FC236}">
                  <a16:creationId xmlns:a16="http://schemas.microsoft.com/office/drawing/2014/main" id="{DDA296FE-46F5-4196-BAF2-D6A63962E0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8648" y="3962400"/>
              <a:ext cx="3346704" cy="234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8" name="Text Box 16">
              <a:extLst>
                <a:ext uri="{FF2B5EF4-FFF2-40B4-BE49-F238E27FC236}">
                  <a16:creationId xmlns:a16="http://schemas.microsoft.com/office/drawing/2014/main" id="{369343AB-364F-43F4-8B65-35D15C3FD96F}"/>
                </a:ext>
              </a:extLst>
            </p:cNvPr>
            <p:cNvSpPr txBox="1">
              <a:spLocks noChangeArrowheads="1"/>
            </p:cNvSpPr>
            <p:nvPr/>
          </p:nvSpPr>
          <p:spPr bwMode="auto">
            <a:xfrm>
              <a:off x="3754677" y="6225501"/>
              <a:ext cx="1974611" cy="36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t>Lightbulb filament</a:t>
              </a:r>
            </a:p>
          </p:txBody>
        </p:sp>
      </p:grpSp>
      <p:grpSp>
        <p:nvGrpSpPr>
          <p:cNvPr id="24581" name="Group 19">
            <a:extLst>
              <a:ext uri="{FF2B5EF4-FFF2-40B4-BE49-F238E27FC236}">
                <a16:creationId xmlns:a16="http://schemas.microsoft.com/office/drawing/2014/main" id="{E025B598-45BA-4021-A23B-73334D647C35}"/>
              </a:ext>
            </a:extLst>
          </p:cNvPr>
          <p:cNvGrpSpPr>
            <a:grpSpLocks/>
          </p:cNvGrpSpPr>
          <p:nvPr/>
        </p:nvGrpSpPr>
        <p:grpSpPr bwMode="auto">
          <a:xfrm>
            <a:off x="1143000" y="1165225"/>
            <a:ext cx="2651125" cy="2500313"/>
            <a:chOff x="1143000" y="1066800"/>
            <a:chExt cx="2651760" cy="2500313"/>
          </a:xfrm>
        </p:grpSpPr>
        <p:sp>
          <p:nvSpPr>
            <p:cNvPr id="24585" name="Text Box 14">
              <a:extLst>
                <a:ext uri="{FF2B5EF4-FFF2-40B4-BE49-F238E27FC236}">
                  <a16:creationId xmlns:a16="http://schemas.microsoft.com/office/drawing/2014/main" id="{2D7A4F20-3186-4858-B39D-9DE710CD42DD}"/>
                </a:ext>
              </a:extLst>
            </p:cNvPr>
            <p:cNvSpPr txBox="1">
              <a:spLocks noChangeArrowheads="1"/>
            </p:cNvSpPr>
            <p:nvPr/>
          </p:nvSpPr>
          <p:spPr bwMode="auto">
            <a:xfrm>
              <a:off x="1682242" y="3200836"/>
              <a:ext cx="1822528" cy="366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t>Smoldering coal</a:t>
              </a:r>
            </a:p>
          </p:txBody>
        </p:sp>
        <p:pic>
          <p:nvPicPr>
            <p:cNvPr id="24586" name="Picture 15" descr="01.jpg">
              <a:extLst>
                <a:ext uri="{FF2B5EF4-FFF2-40B4-BE49-F238E27FC236}">
                  <a16:creationId xmlns:a16="http://schemas.microsoft.com/office/drawing/2014/main" id="{7D2CF1FA-4E47-40A6-BB9D-9607D4507A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066800"/>
              <a:ext cx="2651760" cy="210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82" name="Group 20">
            <a:extLst>
              <a:ext uri="{FF2B5EF4-FFF2-40B4-BE49-F238E27FC236}">
                <a16:creationId xmlns:a16="http://schemas.microsoft.com/office/drawing/2014/main" id="{9620A74C-8778-470E-8396-FA84B08EF571}"/>
              </a:ext>
            </a:extLst>
          </p:cNvPr>
          <p:cNvGrpSpPr>
            <a:grpSpLocks/>
          </p:cNvGrpSpPr>
          <p:nvPr/>
        </p:nvGrpSpPr>
        <p:grpSpPr bwMode="auto">
          <a:xfrm>
            <a:off x="5105400" y="1165225"/>
            <a:ext cx="3011488" cy="2508250"/>
            <a:chOff x="5105400" y="1066800"/>
            <a:chExt cx="3011424" cy="2508250"/>
          </a:xfrm>
        </p:grpSpPr>
        <p:sp>
          <p:nvSpPr>
            <p:cNvPr id="24583" name="Text Box 15">
              <a:extLst>
                <a:ext uri="{FF2B5EF4-FFF2-40B4-BE49-F238E27FC236}">
                  <a16:creationId xmlns:a16="http://schemas.microsoft.com/office/drawing/2014/main" id="{9854AD6F-8BC8-4811-B2B1-BF45FE90AAD3}"/>
                </a:ext>
              </a:extLst>
            </p:cNvPr>
            <p:cNvSpPr txBox="1">
              <a:spLocks noChangeArrowheads="1"/>
            </p:cNvSpPr>
            <p:nvPr/>
          </p:nvSpPr>
          <p:spPr bwMode="auto">
            <a:xfrm>
              <a:off x="5378700" y="3208609"/>
              <a:ext cx="2622300" cy="36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t>Electric heating element</a:t>
              </a:r>
            </a:p>
          </p:txBody>
        </p:sp>
        <p:pic>
          <p:nvPicPr>
            <p:cNvPr id="24584" name="Picture 16" descr="02.jpg">
              <a:extLst>
                <a:ext uri="{FF2B5EF4-FFF2-40B4-BE49-F238E27FC236}">
                  <a16:creationId xmlns:a16="http://schemas.microsoft.com/office/drawing/2014/main" id="{B6CF2BA8-A4A9-491A-846C-C20577CC094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1066800"/>
              <a:ext cx="3011424" cy="211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18">
            <a:extLst>
              <a:ext uri="{FF2B5EF4-FFF2-40B4-BE49-F238E27FC236}">
                <a16:creationId xmlns:a16="http://schemas.microsoft.com/office/drawing/2014/main" id="{AF61324D-57FA-4E0A-9895-7EEE64DD3B08}"/>
              </a:ext>
            </a:extLst>
          </p:cNvPr>
          <p:cNvSpPr txBox="1">
            <a:spLocks noChangeArrowheads="1"/>
          </p:cNvSpPr>
          <p:nvPr/>
        </p:nvSpPr>
        <p:spPr bwMode="auto">
          <a:xfrm>
            <a:off x="1600200" y="609600"/>
            <a:ext cx="5410200" cy="519113"/>
          </a:xfrm>
          <a:prstGeom prst="rect">
            <a:avLst/>
          </a:prstGeom>
          <a:gradFill rotWithShape="1">
            <a:gsLst>
              <a:gs pos="0">
                <a:srgbClr val="990000">
                  <a:alpha val="35001"/>
                </a:srgbClr>
              </a:gs>
              <a:gs pos="100000">
                <a:srgbClr val="47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800" b="1">
                <a:solidFill>
                  <a:srgbClr val="000000"/>
                </a:solidFill>
              </a:rPr>
              <a:t>Energy and frequency</a:t>
            </a:r>
          </a:p>
        </p:txBody>
      </p:sp>
      <p:sp>
        <p:nvSpPr>
          <p:cNvPr id="103430" name="Text Box 6">
            <a:extLst>
              <a:ext uri="{FF2B5EF4-FFF2-40B4-BE49-F238E27FC236}">
                <a16:creationId xmlns:a16="http://schemas.microsoft.com/office/drawing/2014/main" id="{3CBCBF4B-9110-4E55-A104-D0F7A4F8882C}"/>
              </a:ext>
            </a:extLst>
          </p:cNvPr>
          <p:cNvSpPr txBox="1">
            <a:spLocks noChangeArrowheads="1"/>
          </p:cNvSpPr>
          <p:nvPr/>
        </p:nvSpPr>
        <p:spPr bwMode="auto">
          <a:xfrm>
            <a:off x="533400" y="1676400"/>
            <a:ext cx="8153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a:t>A solid object emits visible light when it is heated to about 1000 K. This is called </a:t>
            </a:r>
            <a:r>
              <a:rPr lang="en-US" altLang="en-US" b="1" i="1"/>
              <a:t>blackbody radiation</a:t>
            </a:r>
            <a:r>
              <a:rPr lang="en-US" altLang="en-US"/>
              <a:t>.</a:t>
            </a:r>
          </a:p>
        </p:txBody>
      </p:sp>
      <p:sp>
        <p:nvSpPr>
          <p:cNvPr id="103432" name="Text Box 8">
            <a:extLst>
              <a:ext uri="{FF2B5EF4-FFF2-40B4-BE49-F238E27FC236}">
                <a16:creationId xmlns:a16="http://schemas.microsoft.com/office/drawing/2014/main" id="{4FABD9A1-1676-4681-A2E6-6569935C0E12}"/>
              </a:ext>
            </a:extLst>
          </p:cNvPr>
          <p:cNvSpPr txBox="1">
            <a:spLocks noChangeArrowheads="1"/>
          </p:cNvSpPr>
          <p:nvPr/>
        </p:nvSpPr>
        <p:spPr bwMode="auto">
          <a:xfrm>
            <a:off x="1981200" y="5181600"/>
            <a:ext cx="1292225" cy="48577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b="1" i="1"/>
              <a:t>E = nh</a:t>
            </a:r>
            <a:r>
              <a:rPr lang="en-US" altLang="en-US" b="1" i="1">
                <a:latin typeface="Symbol" panose="05050102010706020507" pitchFamily="18" charset="2"/>
              </a:rPr>
              <a:t>n</a:t>
            </a:r>
          </a:p>
        </p:txBody>
      </p:sp>
      <p:sp>
        <p:nvSpPr>
          <p:cNvPr id="103434" name="Rectangle 10">
            <a:extLst>
              <a:ext uri="{FF2B5EF4-FFF2-40B4-BE49-F238E27FC236}">
                <a16:creationId xmlns:a16="http://schemas.microsoft.com/office/drawing/2014/main" id="{4C3CEED9-2954-4971-97B9-0EE9D865FEE0}"/>
              </a:ext>
            </a:extLst>
          </p:cNvPr>
          <p:cNvSpPr>
            <a:spLocks noChangeArrowheads="1"/>
          </p:cNvSpPr>
          <p:nvPr/>
        </p:nvSpPr>
        <p:spPr bwMode="auto">
          <a:xfrm>
            <a:off x="533400" y="2819400"/>
            <a:ext cx="80772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a:t>The </a:t>
            </a:r>
            <a:r>
              <a:rPr lang="en-US" altLang="en-US" i="1"/>
              <a:t>color</a:t>
            </a:r>
            <a:r>
              <a:rPr lang="en-US" altLang="en-US"/>
              <a:t> (and the intensity ) of the light changes as the temperature changes. Color is related to </a:t>
            </a:r>
            <a:r>
              <a:rPr lang="en-US" altLang="en-US" b="1" i="1"/>
              <a:t>wavelength</a:t>
            </a:r>
            <a:r>
              <a:rPr lang="en-US" altLang="en-US" i="1"/>
              <a:t> </a:t>
            </a:r>
            <a:r>
              <a:rPr lang="en-US" altLang="en-US"/>
              <a:t>and </a:t>
            </a:r>
            <a:r>
              <a:rPr lang="en-US" altLang="en-US" b="1" i="1"/>
              <a:t>frequency</a:t>
            </a:r>
            <a:r>
              <a:rPr lang="en-US" altLang="en-US"/>
              <a:t>, while temperature is related to </a:t>
            </a:r>
            <a:r>
              <a:rPr lang="en-US" altLang="en-US" b="1" i="1"/>
              <a:t>energy</a:t>
            </a:r>
            <a:r>
              <a:rPr lang="en-US" altLang="en-US"/>
              <a:t>.</a:t>
            </a:r>
          </a:p>
        </p:txBody>
      </p:sp>
      <p:sp>
        <p:nvSpPr>
          <p:cNvPr id="103435" name="Rectangle 11">
            <a:extLst>
              <a:ext uri="{FF2B5EF4-FFF2-40B4-BE49-F238E27FC236}">
                <a16:creationId xmlns:a16="http://schemas.microsoft.com/office/drawing/2014/main" id="{75519121-841B-4B8E-ADB0-C46195CE7781}"/>
              </a:ext>
            </a:extLst>
          </p:cNvPr>
          <p:cNvSpPr>
            <a:spLocks noChangeArrowheads="1"/>
          </p:cNvSpPr>
          <p:nvPr/>
        </p:nvSpPr>
        <p:spPr bwMode="auto">
          <a:xfrm>
            <a:off x="609600" y="41910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a:t>Energy is therefore related to frequency and wavelength:</a:t>
            </a:r>
          </a:p>
        </p:txBody>
      </p:sp>
      <p:sp>
        <p:nvSpPr>
          <p:cNvPr id="103436" name="Text Box 12">
            <a:extLst>
              <a:ext uri="{FF2B5EF4-FFF2-40B4-BE49-F238E27FC236}">
                <a16:creationId xmlns:a16="http://schemas.microsoft.com/office/drawing/2014/main" id="{6C2A3D4F-FA5F-45D1-A4DC-B5CFCABA9E73}"/>
              </a:ext>
            </a:extLst>
          </p:cNvPr>
          <p:cNvSpPr txBox="1">
            <a:spLocks noChangeArrowheads="1"/>
          </p:cNvSpPr>
          <p:nvPr/>
        </p:nvSpPr>
        <p:spPr bwMode="auto">
          <a:xfrm>
            <a:off x="4267200" y="4953000"/>
            <a:ext cx="311626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i="1"/>
              <a:t>E = </a:t>
            </a:r>
            <a:r>
              <a:rPr lang="en-US" altLang="en-US"/>
              <a:t>energy</a:t>
            </a:r>
          </a:p>
          <a:p>
            <a:r>
              <a:rPr lang="en-US" altLang="en-US" i="1"/>
              <a:t>n</a:t>
            </a:r>
            <a:r>
              <a:rPr lang="en-US" altLang="en-US"/>
              <a:t> is a positive integer</a:t>
            </a:r>
          </a:p>
          <a:p>
            <a:r>
              <a:rPr lang="en-US" altLang="en-US" i="1"/>
              <a:t>h</a:t>
            </a:r>
            <a:r>
              <a:rPr lang="en-US" altLang="en-US"/>
              <a:t> is Planck’s constant</a:t>
            </a:r>
            <a:endParaRPr lang="en-US" altLang="en-US" i="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03430"/>
                                        </p:tgtEl>
                                        <p:attrNameLst>
                                          <p:attrName>style.visibility</p:attrName>
                                        </p:attrNameLst>
                                      </p:cBhvr>
                                      <p:to>
                                        <p:strVal val="visible"/>
                                      </p:to>
                                    </p:set>
                                  </p:childTnLst>
                                </p:cTn>
                              </p:par>
                            </p:childTnLst>
                          </p:cTn>
                        </p:par>
                        <p:par>
                          <p:cTn id="7" fill="hold" nodeType="afterGroup">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103434"/>
                                        </p:tgtEl>
                                        <p:attrNameLst>
                                          <p:attrName>style.visibility</p:attrName>
                                        </p:attrNameLst>
                                      </p:cBhvr>
                                      <p:to>
                                        <p:strVal val="visible"/>
                                      </p:to>
                                    </p:set>
                                  </p:childTnLst>
                                </p:cTn>
                              </p:par>
                            </p:childTnLst>
                          </p:cTn>
                        </p:par>
                        <p:par>
                          <p:cTn id="10" fill="hold" nodeType="afterGroup">
                            <p:stCondLst>
                              <p:cond delay="2000"/>
                            </p:stCondLst>
                            <p:childTnLst>
                              <p:par>
                                <p:cTn id="11" presetID="1" presetClass="entr" presetSubtype="0" fill="hold" grpId="0" nodeType="afterEffect">
                                  <p:stCondLst>
                                    <p:cond delay="1000"/>
                                  </p:stCondLst>
                                  <p:childTnLst>
                                    <p:set>
                                      <p:cBhvr>
                                        <p:cTn id="12" dur="1" fill="hold">
                                          <p:stCondLst>
                                            <p:cond delay="0"/>
                                          </p:stCondLst>
                                        </p:cTn>
                                        <p:tgtEl>
                                          <p:spTgt spid="103435"/>
                                        </p:tgtEl>
                                        <p:attrNameLst>
                                          <p:attrName>style.visibility</p:attrName>
                                        </p:attrNameLst>
                                      </p:cBhvr>
                                      <p:to>
                                        <p:strVal val="visible"/>
                                      </p:to>
                                    </p:set>
                                  </p:childTnLst>
                                </p:cTn>
                              </p:par>
                            </p:childTnLst>
                          </p:cTn>
                        </p:par>
                        <p:par>
                          <p:cTn id="13" fill="hold" nodeType="afterGroup">
                            <p:stCondLst>
                              <p:cond delay="3000"/>
                            </p:stCondLst>
                            <p:childTnLst>
                              <p:par>
                                <p:cTn id="14" presetID="1" presetClass="entr" presetSubtype="0" fill="hold" grpId="0" nodeType="afterEffect">
                                  <p:stCondLst>
                                    <p:cond delay="1000"/>
                                  </p:stCondLst>
                                  <p:childTnLst>
                                    <p:set>
                                      <p:cBhvr>
                                        <p:cTn id="15" dur="1" fill="hold">
                                          <p:stCondLst>
                                            <p:cond delay="0"/>
                                          </p:stCondLst>
                                        </p:cTn>
                                        <p:tgtEl>
                                          <p:spTgt spid="103432"/>
                                        </p:tgtEl>
                                        <p:attrNameLst>
                                          <p:attrName>style.visibility</p:attrName>
                                        </p:attrNameLst>
                                      </p:cBhvr>
                                      <p:to>
                                        <p:strVal val="visible"/>
                                      </p:to>
                                    </p:set>
                                  </p:childTnLst>
                                </p:cTn>
                              </p:par>
                            </p:childTnLst>
                          </p:cTn>
                        </p:par>
                        <p:par>
                          <p:cTn id="16" fill="hold" nodeType="afterGroup">
                            <p:stCondLst>
                              <p:cond delay="4000"/>
                            </p:stCondLst>
                            <p:childTnLst>
                              <p:par>
                                <p:cTn id="17" presetID="1" presetClass="entr" presetSubtype="0" fill="hold" grpId="0" nodeType="afterEffect">
                                  <p:stCondLst>
                                    <p:cond delay="1000"/>
                                  </p:stCondLst>
                                  <p:childTnLst>
                                    <p:set>
                                      <p:cBhvr>
                                        <p:cTn id="18" dur="1" fill="hold">
                                          <p:stCondLst>
                                            <p:cond delay="0"/>
                                          </p:stCondLst>
                                        </p:cTn>
                                        <p:tgtEl>
                                          <p:spTgt spid="103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30" grpId="0"/>
      <p:bldP spid="103432" grpId="0" animBg="1"/>
      <p:bldP spid="103434" grpId="0"/>
      <p:bldP spid="103435" grpId="0"/>
      <p:bldP spid="10343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18">
            <a:extLst>
              <a:ext uri="{FF2B5EF4-FFF2-40B4-BE49-F238E27FC236}">
                <a16:creationId xmlns:a16="http://schemas.microsoft.com/office/drawing/2014/main" id="{5258DCAD-39C4-447D-81F3-38B0619AD03B}"/>
              </a:ext>
            </a:extLst>
          </p:cNvPr>
          <p:cNvSpPr txBox="1">
            <a:spLocks noChangeArrowheads="1"/>
          </p:cNvSpPr>
          <p:nvPr/>
        </p:nvSpPr>
        <p:spPr bwMode="auto">
          <a:xfrm>
            <a:off x="1600200" y="609600"/>
            <a:ext cx="6324600" cy="519113"/>
          </a:xfrm>
          <a:prstGeom prst="rect">
            <a:avLst/>
          </a:prstGeom>
          <a:gradFill rotWithShape="1">
            <a:gsLst>
              <a:gs pos="0">
                <a:srgbClr val="990000">
                  <a:alpha val="35001"/>
                </a:srgbClr>
              </a:gs>
              <a:gs pos="100000">
                <a:srgbClr val="47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800" b="1">
                <a:solidFill>
                  <a:srgbClr val="000000"/>
                </a:solidFill>
              </a:rPr>
              <a:t>The Quantum Theory of Energy</a:t>
            </a:r>
          </a:p>
        </p:txBody>
      </p:sp>
      <p:sp>
        <p:nvSpPr>
          <p:cNvPr id="104453" name="Text Box 5">
            <a:extLst>
              <a:ext uri="{FF2B5EF4-FFF2-40B4-BE49-F238E27FC236}">
                <a16:creationId xmlns:a16="http://schemas.microsoft.com/office/drawing/2014/main" id="{51EAD015-828C-4DC7-AFB2-EFD01D5D00C1}"/>
              </a:ext>
            </a:extLst>
          </p:cNvPr>
          <p:cNvSpPr txBox="1">
            <a:spLocks noChangeArrowheads="1"/>
          </p:cNvSpPr>
          <p:nvPr/>
        </p:nvSpPr>
        <p:spPr bwMode="auto">
          <a:xfrm>
            <a:off x="609600" y="1447800"/>
            <a:ext cx="7924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t>Any object (including atoms) can emit or absorb only </a:t>
            </a:r>
            <a:r>
              <a:rPr lang="en-US" altLang="en-US" b="1" i="1"/>
              <a:t>certain quantities</a:t>
            </a:r>
            <a:r>
              <a:rPr lang="en-US" altLang="en-US"/>
              <a:t> of energy.</a:t>
            </a:r>
          </a:p>
        </p:txBody>
      </p:sp>
      <p:sp>
        <p:nvSpPr>
          <p:cNvPr id="104455" name="Text Box 7">
            <a:extLst>
              <a:ext uri="{FF2B5EF4-FFF2-40B4-BE49-F238E27FC236}">
                <a16:creationId xmlns:a16="http://schemas.microsoft.com/office/drawing/2014/main" id="{002D84CA-6AB0-4464-B2B7-726E218D61BC}"/>
              </a:ext>
            </a:extLst>
          </p:cNvPr>
          <p:cNvSpPr txBox="1">
            <a:spLocks noChangeArrowheads="1"/>
          </p:cNvSpPr>
          <p:nvPr/>
        </p:nvSpPr>
        <p:spPr bwMode="auto">
          <a:xfrm>
            <a:off x="609600" y="2514600"/>
            <a:ext cx="7924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t>Energy is </a:t>
            </a:r>
            <a:r>
              <a:rPr lang="en-US" altLang="en-US" b="1" i="1"/>
              <a:t>quantized</a:t>
            </a:r>
            <a:r>
              <a:rPr lang="en-US" altLang="en-US"/>
              <a:t>; it occurs in fixed quantities, rather than being continuous. Each fixed quantity of energy is called a </a:t>
            </a:r>
            <a:r>
              <a:rPr lang="en-US" altLang="en-US" b="1" i="1"/>
              <a:t>quantum</a:t>
            </a:r>
            <a:r>
              <a:rPr lang="en-US" altLang="en-US"/>
              <a:t>.</a:t>
            </a:r>
          </a:p>
        </p:txBody>
      </p:sp>
      <p:sp>
        <p:nvSpPr>
          <p:cNvPr id="104456" name="Text Box 8">
            <a:extLst>
              <a:ext uri="{FF2B5EF4-FFF2-40B4-BE49-F238E27FC236}">
                <a16:creationId xmlns:a16="http://schemas.microsoft.com/office/drawing/2014/main" id="{03589271-14B2-4512-8519-A25F4EA24AE3}"/>
              </a:ext>
            </a:extLst>
          </p:cNvPr>
          <p:cNvSpPr txBox="1">
            <a:spLocks noChangeArrowheads="1"/>
          </p:cNvSpPr>
          <p:nvPr/>
        </p:nvSpPr>
        <p:spPr bwMode="auto">
          <a:xfrm>
            <a:off x="609600" y="3962400"/>
            <a:ext cx="7924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t>An atom changes its energy state by emitting or absorbing one or more </a:t>
            </a:r>
            <a:r>
              <a:rPr lang="en-US" altLang="en-US" b="1" i="1"/>
              <a:t>quanta</a:t>
            </a:r>
            <a:r>
              <a:rPr lang="en-US" altLang="en-US"/>
              <a:t> of energy.</a:t>
            </a:r>
          </a:p>
        </p:txBody>
      </p:sp>
      <p:sp>
        <p:nvSpPr>
          <p:cNvPr id="104457" name="Text Box 9">
            <a:extLst>
              <a:ext uri="{FF2B5EF4-FFF2-40B4-BE49-F238E27FC236}">
                <a16:creationId xmlns:a16="http://schemas.microsoft.com/office/drawing/2014/main" id="{AD85CC8E-E35C-44AD-B1E9-1AF668A9A5BF}"/>
              </a:ext>
            </a:extLst>
          </p:cNvPr>
          <p:cNvSpPr txBox="1">
            <a:spLocks noChangeArrowheads="1"/>
          </p:cNvSpPr>
          <p:nvPr/>
        </p:nvSpPr>
        <p:spPr bwMode="auto">
          <a:xfrm>
            <a:off x="609600" y="5181600"/>
            <a:ext cx="701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b="1" dirty="0">
                <a:latin typeface="Symbol" panose="05050102010706020507" pitchFamily="18" charset="2"/>
              </a:rPr>
              <a:t>D</a:t>
            </a:r>
            <a:r>
              <a:rPr lang="en-US" altLang="en-US" b="1" i="1" dirty="0"/>
              <a:t>E = </a:t>
            </a:r>
            <a:r>
              <a:rPr lang="en-US" altLang="en-US" b="1" i="1" dirty="0" err="1"/>
              <a:t>nh</a:t>
            </a:r>
            <a:r>
              <a:rPr lang="en-US" altLang="en-US" b="1" i="1" dirty="0" err="1">
                <a:latin typeface="Symbol" panose="05050102010706020507" pitchFamily="18" charset="2"/>
              </a:rPr>
              <a:t>n</a:t>
            </a:r>
            <a:r>
              <a:rPr lang="en-US" altLang="en-US" b="1" dirty="0"/>
              <a:t>  where </a:t>
            </a:r>
            <a:r>
              <a:rPr lang="en-US" altLang="en-US" b="1" i="1" dirty="0"/>
              <a:t>n</a:t>
            </a:r>
            <a:r>
              <a:rPr lang="en-US" altLang="en-US" b="1" dirty="0"/>
              <a:t> can only be a whole number.</a:t>
            </a:r>
            <a:endParaRPr lang="en-US" altLang="en-US" b="1" i="1" dirty="0">
              <a:latin typeface="Symbol" panose="05050102010706020507"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04453"/>
                                        </p:tgtEl>
                                        <p:attrNameLst>
                                          <p:attrName>style.visibility</p:attrName>
                                        </p:attrNameLst>
                                      </p:cBhvr>
                                      <p:to>
                                        <p:strVal val="visible"/>
                                      </p:to>
                                    </p:set>
                                  </p:childTnLst>
                                </p:cTn>
                              </p:par>
                            </p:childTnLst>
                          </p:cTn>
                        </p:par>
                        <p:par>
                          <p:cTn id="7" fill="hold" nodeType="afterGroup">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104455"/>
                                        </p:tgtEl>
                                        <p:attrNameLst>
                                          <p:attrName>style.visibility</p:attrName>
                                        </p:attrNameLst>
                                      </p:cBhvr>
                                      <p:to>
                                        <p:strVal val="visible"/>
                                      </p:to>
                                    </p:set>
                                  </p:childTnLst>
                                </p:cTn>
                              </p:par>
                            </p:childTnLst>
                          </p:cTn>
                        </p:par>
                        <p:par>
                          <p:cTn id="10" fill="hold" nodeType="afterGroup">
                            <p:stCondLst>
                              <p:cond delay="2000"/>
                            </p:stCondLst>
                            <p:childTnLst>
                              <p:par>
                                <p:cTn id="11" presetID="1" presetClass="entr" presetSubtype="0" fill="hold" grpId="0" nodeType="afterEffect">
                                  <p:stCondLst>
                                    <p:cond delay="1000"/>
                                  </p:stCondLst>
                                  <p:childTnLst>
                                    <p:set>
                                      <p:cBhvr>
                                        <p:cTn id="12" dur="1" fill="hold">
                                          <p:stCondLst>
                                            <p:cond delay="0"/>
                                          </p:stCondLst>
                                        </p:cTn>
                                        <p:tgtEl>
                                          <p:spTgt spid="104456"/>
                                        </p:tgtEl>
                                        <p:attrNameLst>
                                          <p:attrName>style.visibility</p:attrName>
                                        </p:attrNameLst>
                                      </p:cBhvr>
                                      <p:to>
                                        <p:strVal val="visible"/>
                                      </p:to>
                                    </p:set>
                                  </p:childTnLst>
                                </p:cTn>
                              </p:par>
                            </p:childTnLst>
                          </p:cTn>
                        </p:par>
                        <p:par>
                          <p:cTn id="13" fill="hold" nodeType="afterGroup">
                            <p:stCondLst>
                              <p:cond delay="3000"/>
                            </p:stCondLst>
                            <p:childTnLst>
                              <p:par>
                                <p:cTn id="14" presetID="1" presetClass="entr" presetSubtype="0" fill="hold" grpId="0" nodeType="afterEffect">
                                  <p:stCondLst>
                                    <p:cond delay="1000"/>
                                  </p:stCondLst>
                                  <p:childTnLst>
                                    <p:set>
                                      <p:cBhvr>
                                        <p:cTn id="15" dur="1" fill="hold">
                                          <p:stCondLst>
                                            <p:cond delay="0"/>
                                          </p:stCondLst>
                                        </p:cTn>
                                        <p:tgtEl>
                                          <p:spTgt spid="1044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3" grpId="0"/>
      <p:bldP spid="104455" grpId="0"/>
      <p:bldP spid="104456" grpId="0"/>
      <p:bldP spid="104457" grpId="0"/>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3069024" y="2514600"/>
            <a:ext cx="300595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457200" marR="0" lvl="0" indent="-45720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Times New Roman"/>
                <a:ea typeface="+mn-ea"/>
                <a:cs typeface="+mn-cs"/>
              </a:rPr>
              <a:t>Light has both:</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defRPr/>
            </a:pPr>
            <a:r>
              <a:rPr kumimoji="0" lang="en-US" sz="3200" b="0" i="0" u="none" strike="noStrike" kern="1200" cap="none" spc="0" normalizeH="0" baseline="0" noProof="0" dirty="0">
                <a:ln>
                  <a:noFill/>
                </a:ln>
                <a:solidFill>
                  <a:srgbClr val="FF0000"/>
                </a:solidFill>
                <a:effectLst/>
                <a:uLnTx/>
                <a:uFillTx/>
                <a:latin typeface="Times New Roman"/>
                <a:ea typeface="+mn-ea"/>
                <a:cs typeface="+mn-cs"/>
              </a:rPr>
              <a:t>wave nature</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defRPr/>
            </a:pPr>
            <a:r>
              <a:rPr kumimoji="0" lang="en-US" sz="3200" b="0" i="0" u="none" strike="noStrike" kern="1200" cap="none" spc="0" normalizeH="0" baseline="0" noProof="0" dirty="0">
                <a:ln>
                  <a:noFill/>
                </a:ln>
                <a:solidFill>
                  <a:srgbClr val="FF0000"/>
                </a:solidFill>
                <a:effectLst/>
                <a:uLnTx/>
                <a:uFillTx/>
                <a:latin typeface="Times New Roman"/>
                <a:ea typeface="+mn-ea"/>
                <a:cs typeface="+mn-cs"/>
              </a:rPr>
              <a:t>particle nature</a:t>
            </a:r>
          </a:p>
        </p:txBody>
      </p:sp>
      <p:sp>
        <p:nvSpPr>
          <p:cNvPr id="16390" name="Rectangle 6"/>
          <p:cNvSpPr>
            <a:spLocks noChangeArrowheads="1"/>
          </p:cNvSpPr>
          <p:nvPr/>
        </p:nvSpPr>
        <p:spPr bwMode="auto">
          <a:xfrm>
            <a:off x="228599" y="514682"/>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ea typeface="+mn-ea"/>
                <a:cs typeface="+mn-cs"/>
              </a:rPr>
              <a:t>Mystery # 2,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ea typeface="+mn-ea"/>
                <a:cs typeface="+mn-cs"/>
              </a:rPr>
              <a:t>“Photoelectric Effect”</a:t>
            </a:r>
            <a:br>
              <a:rPr kumimoji="0" lang="en-US" sz="4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ea typeface="+mn-ea"/>
                <a:cs typeface="+mn-cs"/>
              </a:rPr>
            </a:br>
            <a:r>
              <a:rPr kumimoji="0" lang="en-US" sz="4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ea typeface="+mn-ea"/>
                <a:cs typeface="+mn-cs"/>
              </a:rPr>
              <a:t>Solved by Einstein in 1905</a:t>
            </a:r>
          </a:p>
        </p:txBody>
      </p:sp>
      <p:sp>
        <p:nvSpPr>
          <p:cNvPr id="7176" name="Text Box 8"/>
          <p:cNvSpPr txBox="1">
            <a:spLocks noChangeArrowheads="1"/>
          </p:cNvSpPr>
          <p:nvPr/>
        </p:nvSpPr>
        <p:spPr bwMode="auto">
          <a:xfrm>
            <a:off x="1307238" y="4648200"/>
            <a:ext cx="507382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1" i="1" u="none" strike="noStrike" kern="1200" cap="none" spc="0" normalizeH="0" baseline="0" noProof="0" dirty="0">
                <a:ln>
                  <a:noFill/>
                </a:ln>
                <a:solidFill>
                  <a:srgbClr val="FFFFFF"/>
                </a:solidFill>
                <a:effectLst/>
                <a:uLnTx/>
                <a:uFillTx/>
                <a:latin typeface="Times New Roman"/>
                <a:ea typeface="+mn-ea"/>
                <a:cs typeface="+mn-cs"/>
              </a:rPr>
              <a:t>Photon</a:t>
            </a:r>
            <a:r>
              <a:rPr kumimoji="0" lang="en-US" sz="3200" b="0" i="0" u="none" strike="noStrike" kern="1200" cap="none" spc="0" normalizeH="0" baseline="0" noProof="0" dirty="0">
                <a:ln>
                  <a:noFill/>
                </a:ln>
                <a:solidFill>
                  <a:srgbClr val="FFFFFF"/>
                </a:solidFill>
                <a:effectLst/>
                <a:uLnTx/>
                <a:uFillTx/>
                <a:latin typeface="Times New Roman"/>
                <a:ea typeface="+mn-ea"/>
                <a:cs typeface="+mn-cs"/>
              </a:rPr>
              <a:t> is a “particle” of light</a:t>
            </a:r>
          </a:p>
        </p:txBody>
      </p:sp>
    </p:spTree>
    <p:extLst>
      <p:ext uri="{BB962C8B-B14F-4D97-AF65-F5344CB8AC3E}">
        <p14:creationId xmlns:p14="http://schemas.microsoft.com/office/powerpoint/2010/main" val="16242421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anim calcmode="lin" valueType="num">
                                      <p:cBhvr>
                                        <p:cTn id="7" dur="500" fill="hold"/>
                                        <p:tgtEl>
                                          <p:spTgt spid="7172"/>
                                        </p:tgtEl>
                                        <p:attrNameLst>
                                          <p:attrName>ppt_w</p:attrName>
                                        </p:attrNameLst>
                                      </p:cBhvr>
                                      <p:tavLst>
                                        <p:tav tm="0">
                                          <p:val>
                                            <p:fltVal val="0"/>
                                          </p:val>
                                        </p:tav>
                                        <p:tav tm="100000">
                                          <p:val>
                                            <p:strVal val="#ppt_w"/>
                                          </p:val>
                                        </p:tav>
                                      </p:tavLst>
                                    </p:anim>
                                    <p:anim calcmode="lin" valueType="num">
                                      <p:cBhvr>
                                        <p:cTn id="8" dur="500" fill="hold"/>
                                        <p:tgtEl>
                                          <p:spTgt spid="7172"/>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176"/>
                                        </p:tgtEl>
                                        <p:attrNameLst>
                                          <p:attrName>style.visibility</p:attrName>
                                        </p:attrNameLst>
                                      </p:cBhvr>
                                      <p:to>
                                        <p:strVal val="visible"/>
                                      </p:to>
                                    </p:set>
                                    <p:anim calcmode="lin" valueType="num">
                                      <p:cBhvr additive="base">
                                        <p:cTn id="13" dur="500" fill="hold"/>
                                        <p:tgtEl>
                                          <p:spTgt spid="7176"/>
                                        </p:tgtEl>
                                        <p:attrNameLst>
                                          <p:attrName>ppt_x</p:attrName>
                                        </p:attrNameLst>
                                      </p:cBhvr>
                                      <p:tavLst>
                                        <p:tav tm="0">
                                          <p:val>
                                            <p:strVal val="0-#ppt_w/2"/>
                                          </p:val>
                                        </p:tav>
                                        <p:tav tm="100000">
                                          <p:val>
                                            <p:strVal val="#ppt_x"/>
                                          </p:val>
                                        </p:tav>
                                      </p:tavLst>
                                    </p:anim>
                                    <p:anim calcmode="lin" valueType="num">
                                      <p:cBhvr additive="base">
                                        <p:cTn id="14" dur="500" fill="hold"/>
                                        <p:tgtEl>
                                          <p:spTgt spid="71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autoUpdateAnimBg="0"/>
      <p:bldP spid="7176"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3">
            <a:extLst>
              <a:ext uri="{FF2B5EF4-FFF2-40B4-BE49-F238E27FC236}">
                <a16:creationId xmlns:a16="http://schemas.microsoft.com/office/drawing/2014/main" id="{A4FE4FB5-D723-458D-92CF-8BE56B2932CC}"/>
              </a:ext>
            </a:extLst>
          </p:cNvPr>
          <p:cNvSpPr txBox="1">
            <a:spLocks noChangeArrowheads="1"/>
          </p:cNvSpPr>
          <p:nvPr/>
        </p:nvSpPr>
        <p:spPr bwMode="auto">
          <a:xfrm>
            <a:off x="914400" y="228600"/>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Figure 7.7</a:t>
            </a:r>
          </a:p>
        </p:txBody>
      </p:sp>
      <p:sp>
        <p:nvSpPr>
          <p:cNvPr id="27651" name="Text Box 4">
            <a:extLst>
              <a:ext uri="{FF2B5EF4-FFF2-40B4-BE49-F238E27FC236}">
                <a16:creationId xmlns:a16="http://schemas.microsoft.com/office/drawing/2014/main" id="{8E54DEA5-1004-4998-AB56-CE2D31FE1781}"/>
              </a:ext>
            </a:extLst>
          </p:cNvPr>
          <p:cNvSpPr txBox="1">
            <a:spLocks noChangeArrowheads="1"/>
          </p:cNvSpPr>
          <p:nvPr/>
        </p:nvSpPr>
        <p:spPr bwMode="auto">
          <a:xfrm>
            <a:off x="2819400" y="228600"/>
            <a:ext cx="3429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rPr>
              <a:t>The photoelectric effect.</a:t>
            </a:r>
          </a:p>
        </p:txBody>
      </p:sp>
      <p:pic>
        <p:nvPicPr>
          <p:cNvPr id="27652" name="Picture 5" descr="siL40183_07_07_.jpg">
            <a:extLst>
              <a:ext uri="{FF2B5EF4-FFF2-40B4-BE49-F238E27FC236}">
                <a16:creationId xmlns:a16="http://schemas.microsoft.com/office/drawing/2014/main" id="{F94E06DC-522A-4BE4-8A0E-FDACC555420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795338"/>
            <a:ext cx="4114800" cy="577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3869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3"/>
          <p:cNvSpPr>
            <a:spLocks noGrp="1"/>
          </p:cNvSpPr>
          <p:nvPr>
            <p:ph type="sldNum" sz="quarter" idx="4294967295"/>
          </p:nvPr>
        </p:nvSpPr>
        <p:spPr>
          <a:xfrm>
            <a:off x="6553200" y="6356350"/>
            <a:ext cx="2133600" cy="365125"/>
          </a:xfrm>
          <a:prstGeom prst="rect">
            <a:avLst/>
          </a:prstGeom>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68F8C8D5-34FA-4891-8122-10A333A101FA}" type="slidenum">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65</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pic>
        <p:nvPicPr>
          <p:cNvPr id="16387"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1828800"/>
            <a:ext cx="22098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Text Box 5"/>
          <p:cNvSpPr txBox="1">
            <a:spLocks noChangeArrowheads="1"/>
          </p:cNvSpPr>
          <p:nvPr/>
        </p:nvSpPr>
        <p:spPr bwMode="auto">
          <a:xfrm>
            <a:off x="1529638" y="2656114"/>
            <a:ext cx="25378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1" u="none" strike="noStrike" kern="1200" cap="none" spc="0" normalizeH="0" baseline="0" noProof="0" dirty="0" err="1">
                <a:ln>
                  <a:noFill/>
                </a:ln>
                <a:solidFill>
                  <a:srgbClr val="FFFFFF"/>
                </a:solidFill>
                <a:effectLst/>
                <a:uLnTx/>
                <a:uFillTx/>
                <a:latin typeface="Times New Roman"/>
                <a:ea typeface="+mn-ea"/>
                <a:cs typeface="+mn-cs"/>
              </a:rPr>
              <a:t>h</a:t>
            </a:r>
            <a:r>
              <a:rPr kumimoji="0" lang="en-US" sz="3200" b="0" i="0" u="none" strike="noStrike" kern="1200" cap="none" spc="0" normalizeH="0" baseline="0" noProof="0" dirty="0" err="1">
                <a:ln>
                  <a:noFill/>
                </a:ln>
                <a:solidFill>
                  <a:srgbClr val="FFFFFF"/>
                </a:solidFill>
                <a:effectLst/>
                <a:uLnTx/>
                <a:uFillTx/>
                <a:latin typeface="Symbol" pitchFamily="18" charset="2"/>
                <a:ea typeface="+mn-ea"/>
                <a:cs typeface="+mn-cs"/>
              </a:rPr>
              <a:t>n</a:t>
            </a:r>
            <a:r>
              <a:rPr kumimoji="0" lang="en-US" sz="3200" b="0" i="0" u="none" strike="noStrike" kern="1200" cap="none" spc="0" normalizeH="0" baseline="0" noProof="0" dirty="0">
                <a:ln>
                  <a:noFill/>
                </a:ln>
                <a:solidFill>
                  <a:srgbClr val="FFFFFF"/>
                </a:solidFill>
                <a:effectLst/>
                <a:uLnTx/>
                <a:uFillTx/>
                <a:latin typeface="Times New Roman"/>
                <a:ea typeface="+mn-ea"/>
                <a:cs typeface="+mn-cs"/>
              </a:rPr>
              <a:t> = KE + BE</a:t>
            </a:r>
          </a:p>
        </p:txBody>
      </p:sp>
      <p:sp>
        <p:nvSpPr>
          <p:cNvPr id="16390" name="Rectangle 6"/>
          <p:cNvSpPr>
            <a:spLocks noChangeArrowheads="1"/>
          </p:cNvSpPr>
          <p:nvPr/>
        </p:nvSpPr>
        <p:spPr bwMode="auto">
          <a:xfrm>
            <a:off x="-849177" y="329521"/>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ea typeface="+mn-ea"/>
                <a:cs typeface="+mn-cs"/>
              </a:rPr>
              <a:t>Mystery # 2,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ea typeface="+mn-ea"/>
                <a:cs typeface="+mn-cs"/>
              </a:rPr>
              <a:t>“Photoelectric Effect”</a:t>
            </a:r>
            <a:br>
              <a:rPr kumimoji="0" lang="en-US" sz="4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ea typeface="+mn-ea"/>
                <a:cs typeface="+mn-cs"/>
              </a:rPr>
            </a:br>
            <a:r>
              <a:rPr kumimoji="0" lang="en-US" sz="4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ea typeface="+mn-ea"/>
                <a:cs typeface="+mn-cs"/>
              </a:rPr>
              <a:t>Solved by Einstein in 1905</a:t>
            </a:r>
          </a:p>
        </p:txBody>
      </p:sp>
      <p:sp>
        <p:nvSpPr>
          <p:cNvPr id="7177" name="Text Box 9"/>
          <p:cNvSpPr txBox="1">
            <a:spLocks noChangeArrowheads="1"/>
          </p:cNvSpPr>
          <p:nvPr/>
        </p:nvSpPr>
        <p:spPr bwMode="auto">
          <a:xfrm>
            <a:off x="1447800" y="3324339"/>
            <a:ext cx="244329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Times New Roman"/>
                <a:ea typeface="+mn-ea"/>
                <a:cs typeface="+mn-cs"/>
              </a:rPr>
              <a:t>KE = </a:t>
            </a:r>
            <a:r>
              <a:rPr kumimoji="0" lang="en-US" sz="3200" b="0" i="1" u="none" strike="noStrike" kern="1200" cap="none" spc="0" normalizeH="0" baseline="0" noProof="0" dirty="0" err="1">
                <a:ln>
                  <a:noFill/>
                </a:ln>
                <a:solidFill>
                  <a:srgbClr val="FFFFFF"/>
                </a:solidFill>
                <a:effectLst/>
                <a:uLnTx/>
                <a:uFillTx/>
                <a:latin typeface="Times New Roman"/>
                <a:ea typeface="+mn-ea"/>
                <a:cs typeface="+mn-cs"/>
              </a:rPr>
              <a:t>h</a:t>
            </a:r>
            <a:r>
              <a:rPr kumimoji="0" lang="en-US" sz="3200" b="0" i="0" u="none" strike="noStrike" kern="1200" cap="none" spc="0" normalizeH="0" baseline="0" noProof="0" dirty="0" err="1">
                <a:ln>
                  <a:noFill/>
                </a:ln>
                <a:solidFill>
                  <a:srgbClr val="FFFFFF"/>
                </a:solidFill>
                <a:effectLst/>
                <a:uLnTx/>
                <a:uFillTx/>
                <a:latin typeface="Symbol" pitchFamily="18" charset="2"/>
                <a:ea typeface="+mn-ea"/>
                <a:cs typeface="+mn-cs"/>
              </a:rPr>
              <a:t>n</a:t>
            </a:r>
            <a:r>
              <a:rPr kumimoji="0" lang="en-US" sz="3200" b="0" i="0" u="none" strike="noStrike" kern="1200" cap="none" spc="0" normalizeH="0" baseline="0" noProof="0" dirty="0">
                <a:ln>
                  <a:noFill/>
                </a:ln>
                <a:solidFill>
                  <a:srgbClr val="FFFFFF"/>
                </a:solidFill>
                <a:effectLst/>
                <a:uLnTx/>
                <a:uFillTx/>
                <a:latin typeface="Times New Roman"/>
                <a:ea typeface="+mn-ea"/>
                <a:cs typeface="+mn-cs"/>
              </a:rPr>
              <a:t> - BE</a:t>
            </a:r>
          </a:p>
        </p:txBody>
      </p:sp>
      <p:sp>
        <p:nvSpPr>
          <p:cNvPr id="7178" name="Text Box 10"/>
          <p:cNvSpPr txBox="1">
            <a:spLocks noChangeArrowheads="1"/>
          </p:cNvSpPr>
          <p:nvPr/>
        </p:nvSpPr>
        <p:spPr bwMode="auto">
          <a:xfrm>
            <a:off x="7162800" y="2133600"/>
            <a:ext cx="430213"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srgbClr val="FF0000"/>
                </a:solidFill>
                <a:effectLst/>
                <a:uLnTx/>
                <a:uFillTx/>
                <a:latin typeface="Arial" panose="020B0604020202020204" pitchFamily="34" charset="0"/>
                <a:ea typeface="+mn-ea"/>
                <a:cs typeface="+mn-cs"/>
              </a:rPr>
              <a:t>h</a:t>
            </a:r>
            <a:r>
              <a:rPr kumimoji="0" lang="en-US" sz="1800" b="0" i="0" u="none" strike="noStrike" kern="1200" cap="none" spc="0" normalizeH="0" baseline="0" noProof="0" dirty="0" err="1">
                <a:ln>
                  <a:noFill/>
                </a:ln>
                <a:solidFill>
                  <a:srgbClr val="FF0000"/>
                </a:solidFill>
                <a:effectLst/>
                <a:uLnTx/>
                <a:uFillTx/>
                <a:latin typeface="Symbol" panose="05050102010706020507" pitchFamily="18" charset="2"/>
                <a:ea typeface="+mn-ea"/>
                <a:cs typeface="+mn-cs"/>
              </a:rPr>
              <a:t>n</a:t>
            </a:r>
            <a:endParaRPr kumimoji="0" lang="en-US" sz="1800" b="0" i="0" u="none" strike="noStrike" kern="1200" cap="none" spc="0" normalizeH="0" baseline="0" noProof="0" dirty="0">
              <a:ln>
                <a:noFill/>
              </a:ln>
              <a:solidFill>
                <a:srgbClr val="FF0000"/>
              </a:solidFill>
              <a:effectLst/>
              <a:uLnTx/>
              <a:uFillTx/>
              <a:latin typeface="Symbol" panose="05050102010706020507" pitchFamily="18" charset="2"/>
              <a:ea typeface="+mn-ea"/>
              <a:cs typeface="+mn-cs"/>
            </a:endParaRPr>
          </a:p>
        </p:txBody>
      </p:sp>
      <p:sp>
        <p:nvSpPr>
          <p:cNvPr id="7179" name="Text Box 11"/>
          <p:cNvSpPr txBox="1">
            <a:spLocks noChangeArrowheads="1"/>
          </p:cNvSpPr>
          <p:nvPr/>
        </p:nvSpPr>
        <p:spPr bwMode="auto">
          <a:xfrm>
            <a:off x="7467600" y="3429000"/>
            <a:ext cx="73025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Arial" panose="020B0604020202020204" pitchFamily="34" charset="0"/>
                <a:ea typeface="+mn-ea"/>
                <a:cs typeface="+mn-cs"/>
              </a:rPr>
              <a:t>KE e</a:t>
            </a:r>
            <a:r>
              <a:rPr kumimoji="0" lang="en-US" sz="1800" b="0" i="0" u="none" strike="noStrike" kern="1200" cap="none" spc="0" normalizeH="0" baseline="30000" noProof="0">
                <a:ln>
                  <a:noFill/>
                </a:ln>
                <a:solidFill>
                  <a:srgbClr val="FF0000"/>
                </a:solidFill>
                <a:effectLst/>
                <a:uLnTx/>
                <a:uFillTx/>
                <a:latin typeface="Arial" panose="020B0604020202020204" pitchFamily="34" charset="0"/>
                <a:ea typeface="+mn-ea"/>
                <a:cs typeface="+mn-cs"/>
              </a:rPr>
              <a:t>-</a:t>
            </a:r>
            <a:endParaRPr kumimoji="0" lang="en-US" sz="1800" b="0" i="0" u="none"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
        <p:nvSpPr>
          <p:cNvPr id="7182" name="Text Box 14"/>
          <p:cNvSpPr txBox="1">
            <a:spLocks noChangeArrowheads="1"/>
          </p:cNvSpPr>
          <p:nvPr/>
        </p:nvSpPr>
        <p:spPr bwMode="auto">
          <a:xfrm>
            <a:off x="108858" y="4191189"/>
            <a:ext cx="70104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Times New Roman"/>
                <a:ea typeface="+mn-ea"/>
                <a:cs typeface="+mn-cs"/>
              </a:rPr>
              <a:t>where KE is the kinetic energy of the ejected electron and BE is the binding  energy of the electron in the metal.</a:t>
            </a:r>
          </a:p>
        </p:txBody>
      </p:sp>
    </p:spTree>
    <p:extLst>
      <p:ext uri="{BB962C8B-B14F-4D97-AF65-F5344CB8AC3E}">
        <p14:creationId xmlns:p14="http://schemas.microsoft.com/office/powerpoint/2010/main" val="39485225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1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1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173"/>
                                        </p:tgtEl>
                                        <p:attrNameLst>
                                          <p:attrName>style.visibility</p:attrName>
                                        </p:attrNameLst>
                                      </p:cBhvr>
                                      <p:to>
                                        <p:strVal val="visible"/>
                                      </p:to>
                                    </p:set>
                                    <p:anim calcmode="lin" valueType="num">
                                      <p:cBhvr additive="base">
                                        <p:cTn id="19" dur="500" fill="hold"/>
                                        <p:tgtEl>
                                          <p:spTgt spid="7173"/>
                                        </p:tgtEl>
                                        <p:attrNameLst>
                                          <p:attrName>ppt_x</p:attrName>
                                        </p:attrNameLst>
                                      </p:cBhvr>
                                      <p:tavLst>
                                        <p:tav tm="0">
                                          <p:val>
                                            <p:strVal val="0-#ppt_w/2"/>
                                          </p:val>
                                        </p:tav>
                                        <p:tav tm="100000">
                                          <p:val>
                                            <p:strVal val="#ppt_x"/>
                                          </p:val>
                                        </p:tav>
                                      </p:tavLst>
                                    </p:anim>
                                    <p:anim calcmode="lin" valueType="num">
                                      <p:cBhvr additive="base">
                                        <p:cTn id="20" dur="500" fill="hold"/>
                                        <p:tgtEl>
                                          <p:spTgt spid="717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177"/>
                                        </p:tgtEl>
                                        <p:attrNameLst>
                                          <p:attrName>style.visibility</p:attrName>
                                        </p:attrNameLst>
                                      </p:cBhvr>
                                      <p:to>
                                        <p:strVal val="visible"/>
                                      </p:to>
                                    </p:set>
                                    <p:anim calcmode="lin" valueType="num">
                                      <p:cBhvr additive="base">
                                        <p:cTn id="25" dur="500" fill="hold"/>
                                        <p:tgtEl>
                                          <p:spTgt spid="7177"/>
                                        </p:tgtEl>
                                        <p:attrNameLst>
                                          <p:attrName>ppt_x</p:attrName>
                                        </p:attrNameLst>
                                      </p:cBhvr>
                                      <p:tavLst>
                                        <p:tav tm="0">
                                          <p:val>
                                            <p:strVal val="0-#ppt_w/2"/>
                                          </p:val>
                                        </p:tav>
                                        <p:tav tm="100000">
                                          <p:val>
                                            <p:strVal val="#ppt_x"/>
                                          </p:val>
                                        </p:tav>
                                      </p:tavLst>
                                    </p:anim>
                                    <p:anim calcmode="lin" valueType="num">
                                      <p:cBhvr additive="base">
                                        <p:cTn id="26" dur="500" fill="hold"/>
                                        <p:tgtEl>
                                          <p:spTgt spid="717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autoUpdateAnimBg="0"/>
      <p:bldP spid="7177" grpId="0" autoUpdateAnimBg="0"/>
      <p:bldP spid="7178" grpId="0" animBg="1" autoUpdateAnimBg="0"/>
      <p:bldP spid="7179" grpId="0" animBg="1" autoUpdateAnimBg="0"/>
      <p:bldP spid="718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288D24-E27C-46ED-8749-22D9FB4F0B6F}"/>
              </a:ext>
            </a:extLst>
          </p:cNvPr>
          <p:cNvSpPr txBox="1"/>
          <p:nvPr/>
        </p:nvSpPr>
        <p:spPr>
          <a:xfrm>
            <a:off x="79375" y="2832710"/>
            <a:ext cx="8686799"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365FB"/>
                </a:solidFill>
                <a:effectLst/>
                <a:uLnTx/>
                <a:uFillTx/>
                <a:latin typeface="Times New Roman" pitchFamily="18" charset="0"/>
                <a:ea typeface="+mn-ea"/>
                <a:cs typeface="+mn-cs"/>
                <a:hlinkClick r:id="rId2">
                  <a:extLst>
                    <a:ext uri="{A12FA001-AC4F-418D-AE19-62706E023703}">
                      <ahyp:hlinkClr xmlns:ahyp="http://schemas.microsoft.com/office/drawing/2018/hyperlinkcolor" val="tx"/>
                    </a:ext>
                  </a:extLst>
                </a:hlinkClick>
              </a:rPr>
              <a:t>https://phet.colorado.edu/sims/cheerpj/photoelectric/latest/photoelectric.html?simulation=</a:t>
            </a:r>
            <a:r>
              <a:rPr kumimoji="0" lang="en-US" sz="2400" b="0" i="0" u="none" strike="noStrike" kern="1200" cap="none" spc="0" normalizeH="0" baseline="0" noProof="0" dirty="0">
                <a:ln>
                  <a:noFill/>
                </a:ln>
                <a:solidFill>
                  <a:srgbClr val="FF0000"/>
                </a:solidFill>
                <a:effectLst/>
                <a:uLnTx/>
                <a:uFillTx/>
                <a:latin typeface="Times New Roman" pitchFamily="18" charset="0"/>
                <a:ea typeface="+mn-ea"/>
                <a:cs typeface="+mn-cs"/>
                <a:hlinkClick r:id="rId2">
                  <a:extLst>
                    <a:ext uri="{A12FA001-AC4F-418D-AE19-62706E023703}">
                      <ahyp:hlinkClr xmlns:ahyp="http://schemas.microsoft.com/office/drawing/2018/hyperlinkcolor" val="tx"/>
                    </a:ext>
                  </a:extLst>
                </a:hlinkClick>
              </a:rPr>
              <a:t>photoelectric</a:t>
            </a:r>
            <a:endParaRPr kumimoji="0" lang="en-US" sz="2400" b="0" i="0" u="none" strike="noStrike" kern="1200" cap="none" spc="0" normalizeH="0" baseline="0" noProof="0" dirty="0">
              <a:ln>
                <a:noFill/>
              </a:ln>
              <a:solidFill>
                <a:srgbClr val="FF0000"/>
              </a:solidFill>
              <a:effectLst/>
              <a:uLnTx/>
              <a:uFillTx/>
              <a:latin typeface="Times New Roman"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0000"/>
              </a:solidFill>
              <a:effectLst/>
              <a:uLnTx/>
              <a:uFillTx/>
              <a:latin typeface="Times New Roman" pitchFamily="18" charset="0"/>
              <a:ea typeface="+mn-ea"/>
              <a:cs typeface="+mn-cs"/>
            </a:endParaRPr>
          </a:p>
        </p:txBody>
      </p:sp>
      <p:sp>
        <p:nvSpPr>
          <p:cNvPr id="5" name="Rectangle 6">
            <a:extLst>
              <a:ext uri="{FF2B5EF4-FFF2-40B4-BE49-F238E27FC236}">
                <a16:creationId xmlns:a16="http://schemas.microsoft.com/office/drawing/2014/main" id="{1806C12D-F51E-449F-A4EF-058532CEFF37}"/>
              </a:ext>
            </a:extLst>
          </p:cNvPr>
          <p:cNvSpPr>
            <a:spLocks noChangeArrowheads="1"/>
          </p:cNvSpPr>
          <p:nvPr/>
        </p:nvSpPr>
        <p:spPr bwMode="auto">
          <a:xfrm>
            <a:off x="79375" y="1524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F6BF69">
                    <a:lumMod val="75000"/>
                  </a:srgbClr>
                </a:solidFill>
                <a:effectLst>
                  <a:outerShdw blurRad="38100" dist="38100" dir="2700000" algn="tl">
                    <a:srgbClr val="000000">
                      <a:alpha val="43137"/>
                    </a:srgbClr>
                  </a:outerShdw>
                </a:effectLst>
                <a:uLnTx/>
                <a:uFillTx/>
                <a:latin typeface="Arial"/>
                <a:ea typeface="+mn-ea"/>
                <a:cs typeface="+mn-cs"/>
              </a:rPr>
              <a:t>Photoelectric Effect</a:t>
            </a:r>
          </a:p>
        </p:txBody>
      </p:sp>
    </p:spTree>
    <p:extLst>
      <p:ext uri="{BB962C8B-B14F-4D97-AF65-F5344CB8AC3E}">
        <p14:creationId xmlns:p14="http://schemas.microsoft.com/office/powerpoint/2010/main" val="1624835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18">
            <a:extLst>
              <a:ext uri="{FF2B5EF4-FFF2-40B4-BE49-F238E27FC236}">
                <a16:creationId xmlns:a16="http://schemas.microsoft.com/office/drawing/2014/main" id="{AEE6546B-3BDD-4B4C-8FD7-0824CC790FA3}"/>
              </a:ext>
            </a:extLst>
          </p:cNvPr>
          <p:cNvSpPr txBox="1">
            <a:spLocks noChangeArrowheads="1"/>
          </p:cNvSpPr>
          <p:nvPr/>
        </p:nvSpPr>
        <p:spPr bwMode="auto">
          <a:xfrm>
            <a:off x="1143000" y="533400"/>
            <a:ext cx="6781800" cy="519113"/>
          </a:xfrm>
          <a:prstGeom prst="rect">
            <a:avLst/>
          </a:prstGeom>
          <a:gradFill rotWithShape="1">
            <a:gsLst>
              <a:gs pos="0">
                <a:srgbClr val="990000">
                  <a:alpha val="35001"/>
                </a:srgbClr>
              </a:gs>
              <a:gs pos="100000">
                <a:srgbClr val="47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800" b="1">
                <a:solidFill>
                  <a:srgbClr val="000000"/>
                </a:solidFill>
              </a:rPr>
              <a:t>The Bohr Model of the Hydrogen Atom</a:t>
            </a:r>
          </a:p>
        </p:txBody>
      </p:sp>
      <p:sp>
        <p:nvSpPr>
          <p:cNvPr id="106502" name="Rectangle 6">
            <a:extLst>
              <a:ext uri="{FF2B5EF4-FFF2-40B4-BE49-F238E27FC236}">
                <a16:creationId xmlns:a16="http://schemas.microsoft.com/office/drawing/2014/main" id="{49D62725-D9CB-49B2-8A46-ECBF52112017}"/>
              </a:ext>
            </a:extLst>
          </p:cNvPr>
          <p:cNvSpPr>
            <a:spLocks noGrp="1" noChangeArrowheads="1"/>
          </p:cNvSpPr>
          <p:nvPr>
            <p:ph type="body" idx="1"/>
          </p:nvPr>
        </p:nvSpPr>
        <p:spPr bwMode="auto">
          <a:xfrm>
            <a:off x="457200" y="1447800"/>
            <a:ext cx="82296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50000"/>
              </a:spcBef>
              <a:buFontTx/>
              <a:buNone/>
            </a:pPr>
            <a:r>
              <a:rPr lang="en-US" altLang="en-US" sz="2400">
                <a:latin typeface="Arial" panose="020B0604020202020204" pitchFamily="34" charset="0"/>
              </a:rPr>
              <a:t>Bohr’s atomic model postulated the following:</a:t>
            </a:r>
          </a:p>
          <a:p>
            <a:pPr>
              <a:spcBef>
                <a:spcPct val="50000"/>
              </a:spcBef>
            </a:pPr>
            <a:r>
              <a:rPr lang="en-US" altLang="en-US" sz="2400">
                <a:latin typeface="Arial" panose="020B0604020202020204" pitchFamily="34" charset="0"/>
              </a:rPr>
              <a:t>The H atom has only certain energy levels, which Bohr called </a:t>
            </a:r>
            <a:r>
              <a:rPr lang="en-US" altLang="en-US" sz="2400" b="1" i="1">
                <a:latin typeface="Arial" panose="020B0604020202020204" pitchFamily="34" charset="0"/>
              </a:rPr>
              <a:t>stationary states</a:t>
            </a:r>
            <a:r>
              <a:rPr lang="en-US" altLang="en-US" sz="2400">
                <a:latin typeface="Arial" panose="020B0604020202020204" pitchFamily="34" charset="0"/>
              </a:rPr>
              <a:t>.</a:t>
            </a:r>
          </a:p>
          <a:p>
            <a:pPr lvl="1">
              <a:spcBef>
                <a:spcPct val="50000"/>
              </a:spcBef>
            </a:pPr>
            <a:r>
              <a:rPr lang="en-US" altLang="en-US" sz="2400">
                <a:latin typeface="Arial" panose="020B0604020202020204" pitchFamily="34" charset="0"/>
              </a:rPr>
              <a:t>Each state is associated with a fixed circular orbit of the electron around the nucleus.</a:t>
            </a:r>
          </a:p>
          <a:p>
            <a:pPr lvl="1">
              <a:spcBef>
                <a:spcPct val="50000"/>
              </a:spcBef>
            </a:pPr>
            <a:r>
              <a:rPr lang="en-US" altLang="en-US" sz="2400">
                <a:latin typeface="Arial" panose="020B0604020202020204" pitchFamily="34" charset="0"/>
              </a:rPr>
              <a:t>The higher the energy level, the farther the orbit is from the nucleus.</a:t>
            </a:r>
          </a:p>
          <a:p>
            <a:pPr lvl="1">
              <a:spcBef>
                <a:spcPct val="50000"/>
              </a:spcBef>
            </a:pPr>
            <a:r>
              <a:rPr lang="en-US" altLang="en-US" sz="2400">
                <a:latin typeface="Arial" panose="020B0604020202020204" pitchFamily="34" charset="0"/>
              </a:rPr>
              <a:t>When the H electron is in the first orbit, the atom is in its lowest energy state, called the </a:t>
            </a:r>
            <a:r>
              <a:rPr lang="en-US" altLang="en-US" sz="2400" b="1" i="1">
                <a:latin typeface="Arial" panose="020B0604020202020204" pitchFamily="34" charset="0"/>
              </a:rPr>
              <a:t>ground state</a:t>
            </a:r>
            <a:r>
              <a:rPr lang="en-US" altLang="en-US" sz="2400">
                <a:latin typeface="Arial" panose="020B0604020202020204" pitchFamily="34" charset="0"/>
              </a:rPr>
              <a:t>.</a:t>
            </a:r>
            <a:endParaRPr lang="en-US" altLang="en-US" sz="20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6502">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06502">
                                            <p:txEl>
                                              <p:pRg st="1" end="1"/>
                                            </p:txEl>
                                          </p:spTgt>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06502">
                                            <p:txEl>
                                              <p:pRg st="2" end="2"/>
                                            </p:txEl>
                                          </p:spTgt>
                                        </p:tgtEl>
                                        <p:attrNameLst>
                                          <p:attrName>style.visibility</p:attrName>
                                        </p:attrNameLst>
                                      </p:cBhvr>
                                      <p:to>
                                        <p:strVal val="visible"/>
                                      </p:to>
                                    </p:set>
                                  </p:childTnLst>
                                </p:cTn>
                              </p:par>
                            </p:childTnLst>
                          </p:cTn>
                        </p:par>
                        <p:par>
                          <p:cTn id="13" fill="hold" nodeType="afterGroup">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06502">
                                            <p:txEl>
                                              <p:pRg st="3" end="3"/>
                                            </p:txEl>
                                          </p:spTgt>
                                        </p:tgtEl>
                                        <p:attrNameLst>
                                          <p:attrName>style.visibility</p:attrName>
                                        </p:attrNameLst>
                                      </p:cBhvr>
                                      <p:to>
                                        <p:strVal val="visible"/>
                                      </p:to>
                                    </p:set>
                                  </p:childTnLst>
                                </p:cTn>
                              </p:par>
                            </p:childTnLst>
                          </p:cTn>
                        </p:par>
                        <p:par>
                          <p:cTn id="16" fill="hold" nodeType="afterGroup">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1065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2"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a:extLst>
              <a:ext uri="{FF2B5EF4-FFF2-40B4-BE49-F238E27FC236}">
                <a16:creationId xmlns:a16="http://schemas.microsoft.com/office/drawing/2014/main" id="{07773FAB-1B7F-423D-AAF0-1268CE96422D}"/>
              </a:ext>
            </a:extLst>
          </p:cNvPr>
          <p:cNvSpPr>
            <a:spLocks noGrp="1" noChangeArrowheads="1"/>
          </p:cNvSpPr>
          <p:nvPr>
            <p:ph type="body" idx="1"/>
          </p:nvPr>
        </p:nvSpPr>
        <p:spPr bwMode="auto">
          <a:xfrm>
            <a:off x="457200" y="1219200"/>
            <a:ext cx="8229600" cy="3505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ct val="50000"/>
              </a:spcBef>
            </a:pPr>
            <a:r>
              <a:rPr lang="en-US" altLang="en-US" sz="2400">
                <a:latin typeface="Arial" panose="020B0604020202020204" pitchFamily="34" charset="0"/>
              </a:rPr>
              <a:t>The atom does not radiate energy while in one of its stationary states.</a:t>
            </a:r>
          </a:p>
          <a:p>
            <a:r>
              <a:rPr lang="en-US" altLang="en-US" sz="2400">
                <a:latin typeface="Arial" panose="020B0604020202020204" pitchFamily="34" charset="0"/>
              </a:rPr>
              <a:t>The atom changes to another stationary state only by absorbing or emitting a photon.</a:t>
            </a:r>
          </a:p>
          <a:p>
            <a:pPr lvl="1"/>
            <a:r>
              <a:rPr lang="en-US" altLang="en-US" sz="2400">
                <a:latin typeface="Arial" panose="020B0604020202020204" pitchFamily="34" charset="0"/>
              </a:rPr>
              <a:t>The energy of the photon (</a:t>
            </a:r>
            <a:r>
              <a:rPr lang="en-US" altLang="en-US" sz="2400" i="1">
                <a:latin typeface="Arial" panose="020B0604020202020204" pitchFamily="34" charset="0"/>
              </a:rPr>
              <a:t>h</a:t>
            </a:r>
            <a:r>
              <a:rPr lang="en-US" altLang="en-US" sz="2400" i="1">
                <a:latin typeface="Symbol" panose="05050102010706020507" pitchFamily="18" charset="2"/>
              </a:rPr>
              <a:t>n</a:t>
            </a:r>
            <a:r>
              <a:rPr lang="en-US" altLang="en-US" sz="2400">
                <a:latin typeface="Arial" panose="020B0604020202020204" pitchFamily="34" charset="0"/>
              </a:rPr>
              <a:t>) equals the difference between the energies of the two energy states.</a:t>
            </a:r>
          </a:p>
          <a:p>
            <a:pPr lvl="1"/>
            <a:r>
              <a:rPr lang="en-US" altLang="en-US" sz="2400">
                <a:latin typeface="Arial" panose="020B0604020202020204" pitchFamily="34" charset="0"/>
              </a:rPr>
              <a:t>When the E electron is in any orbit higher than </a:t>
            </a:r>
            <a:r>
              <a:rPr lang="en-US" altLang="en-US" sz="2400" i="1">
                <a:latin typeface="Arial" panose="020B0604020202020204" pitchFamily="34" charset="0"/>
              </a:rPr>
              <a:t>n</a:t>
            </a:r>
            <a:r>
              <a:rPr lang="en-US" altLang="en-US" sz="2400">
                <a:latin typeface="Arial" panose="020B0604020202020204" pitchFamily="34" charset="0"/>
              </a:rPr>
              <a:t> = 1, the atom is in an </a:t>
            </a:r>
            <a:r>
              <a:rPr lang="en-US" altLang="en-US" sz="2400" b="1" i="1">
                <a:latin typeface="Arial" panose="020B0604020202020204" pitchFamily="34" charset="0"/>
              </a:rPr>
              <a:t>excited state</a:t>
            </a:r>
            <a:r>
              <a:rPr lang="en-US" altLang="en-US" sz="2400">
                <a:latin typeface="Arial" panose="020B060402020202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8547">
                                            <p:txEl>
                                              <p:pRg st="0" end="0"/>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08547">
                                            <p:txEl>
                                              <p:pRg st="1" end="1"/>
                                            </p:txEl>
                                          </p:spTgt>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08547">
                                            <p:txEl>
                                              <p:pRg st="2" end="2"/>
                                            </p:txEl>
                                          </p:spTgt>
                                        </p:tgtEl>
                                        <p:attrNameLst>
                                          <p:attrName>style.visibility</p:attrName>
                                        </p:attrNameLst>
                                      </p:cBhvr>
                                      <p:to>
                                        <p:strVal val="visible"/>
                                      </p:to>
                                    </p:set>
                                  </p:childTnLst>
                                </p:cTn>
                              </p:par>
                            </p:childTnLst>
                          </p:cTn>
                        </p:par>
                        <p:par>
                          <p:cTn id="13" fill="hold" nodeType="afterGroup">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085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build="p"/>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4" name="Text Box 4"/>
          <p:cNvSpPr txBox="1">
            <a:spLocks noChangeArrowheads="1"/>
          </p:cNvSpPr>
          <p:nvPr/>
        </p:nvSpPr>
        <p:spPr bwMode="auto">
          <a:xfrm>
            <a:off x="0" y="762000"/>
            <a:ext cx="41148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457200" marR="0" lvl="0" indent="-457200" algn="l" defTabSz="914400" rtl="0" eaLnBrk="0" fontAlgn="base" latinLnBrk="0" hangingPunct="0">
              <a:lnSpc>
                <a:spcPct val="100000"/>
              </a:lnSpc>
              <a:spcBef>
                <a:spcPct val="50000"/>
              </a:spcBef>
              <a:spcAft>
                <a:spcPct val="0"/>
              </a:spcAft>
              <a:buClrTx/>
              <a:buSzTx/>
              <a:buFontTx/>
              <a:buAutoNum type="arabicPeriod"/>
              <a:tabLst/>
              <a:defRPr/>
            </a:pPr>
            <a:r>
              <a:rPr kumimoji="0" lang="en-US" sz="3200" b="0" i="0" u="none" strike="noStrike" kern="1200" cap="none" spc="0" normalizeH="0" baseline="0" noProof="0" dirty="0">
                <a:ln>
                  <a:noFill/>
                </a:ln>
                <a:solidFill>
                  <a:srgbClr val="FF0000"/>
                </a:solidFill>
                <a:effectLst/>
                <a:uLnTx/>
                <a:uFillTx/>
                <a:latin typeface="Times New Roman"/>
                <a:ea typeface="+mn-ea"/>
                <a:cs typeface="+mn-cs"/>
              </a:rPr>
              <a:t>e</a:t>
            </a:r>
            <a:r>
              <a:rPr kumimoji="0" lang="en-US" sz="3200" b="0" i="0" u="none" strike="noStrike" kern="1200" cap="none" spc="0" normalizeH="0" baseline="30000" noProof="0" dirty="0">
                <a:ln>
                  <a:noFill/>
                </a:ln>
                <a:solidFill>
                  <a:srgbClr val="FF0000"/>
                </a:solidFill>
                <a:effectLst/>
                <a:uLnTx/>
                <a:uFillTx/>
                <a:latin typeface="Times New Roman"/>
                <a:ea typeface="+mn-ea"/>
                <a:cs typeface="+mn-cs"/>
              </a:rPr>
              <a:t>-</a:t>
            </a:r>
            <a:r>
              <a:rPr kumimoji="0" lang="en-US" sz="3200" b="0" i="0" u="none" strike="noStrike" kern="1200" cap="none" spc="0" normalizeH="0" baseline="0" noProof="0" dirty="0">
                <a:ln>
                  <a:noFill/>
                </a:ln>
                <a:solidFill>
                  <a:srgbClr val="FF0000"/>
                </a:solidFill>
                <a:effectLst/>
                <a:uLnTx/>
                <a:uFillTx/>
                <a:latin typeface="Times New Roman"/>
                <a:ea typeface="+mn-ea"/>
                <a:cs typeface="+mn-cs"/>
              </a:rPr>
              <a:t> can only have specific (quantized) energy values</a:t>
            </a:r>
          </a:p>
          <a:p>
            <a:pPr marL="457200" marR="0" lvl="0" indent="-457200" algn="l" defTabSz="914400" rtl="0" eaLnBrk="0" fontAlgn="base" latinLnBrk="0" hangingPunct="0">
              <a:lnSpc>
                <a:spcPct val="100000"/>
              </a:lnSpc>
              <a:spcBef>
                <a:spcPct val="50000"/>
              </a:spcBef>
              <a:spcAft>
                <a:spcPct val="0"/>
              </a:spcAft>
              <a:buClrTx/>
              <a:buSzTx/>
              <a:buFontTx/>
              <a:buAutoNum type="arabicPeriod"/>
              <a:tabLst/>
              <a:defRPr/>
            </a:pPr>
            <a:r>
              <a:rPr kumimoji="0" lang="en-US" sz="3200" b="0" i="0" u="none" strike="noStrike" kern="1200" cap="none" spc="0" normalizeH="0" baseline="0" noProof="0" dirty="0">
                <a:ln>
                  <a:noFill/>
                </a:ln>
                <a:solidFill>
                  <a:srgbClr val="FFFFFF"/>
                </a:solidFill>
                <a:effectLst/>
                <a:uLnTx/>
                <a:uFillTx/>
                <a:latin typeface="Times New Roman"/>
                <a:ea typeface="+mn-ea"/>
                <a:cs typeface="+mn-cs"/>
              </a:rPr>
              <a:t>light is emitted as e</a:t>
            </a:r>
            <a:r>
              <a:rPr kumimoji="0" lang="en-US" sz="3200" b="0" i="0" u="none" strike="noStrike" kern="1200" cap="none" spc="0" normalizeH="0" baseline="30000" noProof="0" dirty="0">
                <a:ln>
                  <a:noFill/>
                </a:ln>
                <a:solidFill>
                  <a:srgbClr val="FFFFFF"/>
                </a:solidFill>
                <a:effectLst/>
                <a:uLnTx/>
                <a:uFillTx/>
                <a:latin typeface="Times New Roman"/>
                <a:ea typeface="+mn-ea"/>
                <a:cs typeface="+mn-cs"/>
              </a:rPr>
              <a:t>-</a:t>
            </a:r>
            <a:r>
              <a:rPr kumimoji="0" lang="en-US" sz="3200" b="0" i="0" u="none" strike="noStrike" kern="1200" cap="none" spc="0" normalizeH="0" baseline="0" noProof="0" dirty="0">
                <a:ln>
                  <a:noFill/>
                </a:ln>
                <a:solidFill>
                  <a:srgbClr val="FFFFFF"/>
                </a:solidFill>
                <a:effectLst/>
                <a:uLnTx/>
                <a:uFillTx/>
                <a:latin typeface="Times New Roman"/>
                <a:ea typeface="+mn-ea"/>
                <a:cs typeface="+mn-cs"/>
              </a:rPr>
              <a:t> moves from one energy level to a lower energy level</a:t>
            </a:r>
          </a:p>
        </p:txBody>
      </p:sp>
      <p:sp>
        <p:nvSpPr>
          <p:cNvPr id="20484" name="Text Box 6"/>
          <p:cNvSpPr txBox="1">
            <a:spLocks noChangeArrowheads="1"/>
          </p:cNvSpPr>
          <p:nvPr/>
        </p:nvSpPr>
        <p:spPr bwMode="auto">
          <a:xfrm>
            <a:off x="0" y="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ea typeface="+mn-ea"/>
                <a:cs typeface="+mn-cs"/>
              </a:rPr>
              <a:t>Bohr’s Model of  the Atom (1913)</a:t>
            </a:r>
          </a:p>
        </p:txBody>
      </p:sp>
      <p:grpSp>
        <p:nvGrpSpPr>
          <p:cNvPr id="2" name="Group 14"/>
          <p:cNvGrpSpPr>
            <a:grpSpLocks/>
          </p:cNvGrpSpPr>
          <p:nvPr/>
        </p:nvGrpSpPr>
        <p:grpSpPr bwMode="auto">
          <a:xfrm>
            <a:off x="1066800" y="4343400"/>
            <a:ext cx="2341563" cy="1027113"/>
            <a:chOff x="624" y="3120"/>
            <a:chExt cx="1475" cy="647"/>
          </a:xfrm>
        </p:grpSpPr>
        <p:sp>
          <p:nvSpPr>
            <p:cNvPr id="20489" name="Text Box 7"/>
            <p:cNvSpPr txBox="1">
              <a:spLocks noChangeArrowheads="1"/>
            </p:cNvSpPr>
            <p:nvPr/>
          </p:nvSpPr>
          <p:spPr bwMode="auto">
            <a:xfrm>
              <a:off x="624" y="3260"/>
              <a:ext cx="1002"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1" u="none" strike="noStrike" kern="1200" cap="none" spc="0" normalizeH="0" baseline="0" noProof="0" dirty="0">
                  <a:ln>
                    <a:noFill/>
                  </a:ln>
                  <a:solidFill>
                    <a:srgbClr val="FFFFFF"/>
                  </a:solidFill>
                  <a:effectLst/>
                  <a:uLnTx/>
                  <a:uFillTx/>
                  <a:latin typeface="Times New Roman"/>
                  <a:ea typeface="+mn-ea"/>
                  <a:cs typeface="+mn-cs"/>
                </a:rPr>
                <a:t>E</a:t>
              </a:r>
              <a:r>
                <a:rPr kumimoji="0" lang="en-US" sz="3200" b="0" i="1" u="none" strike="noStrike" kern="1200" cap="none" spc="0" normalizeH="0" baseline="-25000" noProof="0" dirty="0">
                  <a:ln>
                    <a:noFill/>
                  </a:ln>
                  <a:solidFill>
                    <a:srgbClr val="FFFFFF"/>
                  </a:solidFill>
                  <a:effectLst/>
                  <a:uLnTx/>
                  <a:uFillTx/>
                  <a:latin typeface="Times New Roman"/>
                  <a:ea typeface="+mn-ea"/>
                  <a:cs typeface="+mn-cs"/>
                </a:rPr>
                <a:t>n</a:t>
              </a:r>
              <a:r>
                <a:rPr kumimoji="0" lang="en-US" sz="3200" b="0" i="0" u="none" strike="noStrike" kern="1200" cap="none" spc="0" normalizeH="0" baseline="0" noProof="0" dirty="0">
                  <a:ln>
                    <a:noFill/>
                  </a:ln>
                  <a:solidFill>
                    <a:srgbClr val="FFFFFF"/>
                  </a:solidFill>
                  <a:effectLst/>
                  <a:uLnTx/>
                  <a:uFillTx/>
                  <a:latin typeface="Times New Roman"/>
                  <a:ea typeface="+mn-ea"/>
                  <a:cs typeface="+mn-cs"/>
                </a:rPr>
                <a:t> = -</a:t>
              </a:r>
              <a:r>
                <a:rPr kumimoji="0" lang="en-US" sz="3200" b="0" i="1" u="none" strike="noStrike" kern="1200" cap="none" spc="0" normalizeH="0" baseline="0" noProof="0" dirty="0">
                  <a:ln>
                    <a:noFill/>
                  </a:ln>
                  <a:solidFill>
                    <a:srgbClr val="FFFFFF"/>
                  </a:solidFill>
                  <a:effectLst/>
                  <a:uLnTx/>
                  <a:uFillTx/>
                  <a:latin typeface="Times New Roman"/>
                  <a:ea typeface="+mn-ea"/>
                  <a:cs typeface="+mn-cs"/>
                </a:rPr>
                <a:t>R</a:t>
              </a:r>
              <a:r>
                <a:rPr kumimoji="0" lang="en-US" sz="3200" b="0" i="0" u="none" strike="noStrike" kern="1200" cap="none" spc="0" normalizeH="0" baseline="-25000" noProof="0" dirty="0">
                  <a:ln>
                    <a:noFill/>
                  </a:ln>
                  <a:solidFill>
                    <a:srgbClr val="FFFFFF"/>
                  </a:solidFill>
                  <a:effectLst/>
                  <a:uLnTx/>
                  <a:uFillTx/>
                  <a:latin typeface="Times New Roman"/>
                  <a:ea typeface="+mn-ea"/>
                  <a:cs typeface="+mn-cs"/>
                </a:rPr>
                <a:t>H</a:t>
              </a:r>
              <a:endParaRPr kumimoji="0" lang="en-US" sz="3200" b="0" i="0" u="none" strike="noStrike" kern="1200" cap="none" spc="0" normalizeH="0" baseline="0" noProof="0" dirty="0">
                <a:ln>
                  <a:noFill/>
                </a:ln>
                <a:solidFill>
                  <a:srgbClr val="FFFFFF"/>
                </a:solidFill>
                <a:effectLst/>
                <a:uLnTx/>
                <a:uFillTx/>
                <a:latin typeface="Times New Roman"/>
                <a:ea typeface="+mn-ea"/>
                <a:cs typeface="+mn-cs"/>
              </a:endParaRPr>
            </a:p>
          </p:txBody>
        </p:sp>
        <p:grpSp>
          <p:nvGrpSpPr>
            <p:cNvPr id="20490" name="Group 13"/>
            <p:cNvGrpSpPr>
              <a:grpSpLocks/>
            </p:cNvGrpSpPr>
            <p:nvPr/>
          </p:nvGrpSpPr>
          <p:grpSpPr bwMode="auto">
            <a:xfrm>
              <a:off x="1488" y="3120"/>
              <a:ext cx="611" cy="647"/>
              <a:chOff x="1880" y="2832"/>
              <a:chExt cx="611" cy="647"/>
            </a:xfrm>
          </p:grpSpPr>
          <p:sp>
            <p:nvSpPr>
              <p:cNvPr id="20491" name="Text Box 8"/>
              <p:cNvSpPr txBox="1">
                <a:spLocks noChangeArrowheads="1"/>
              </p:cNvSpPr>
              <p:nvPr/>
            </p:nvSpPr>
            <p:spPr bwMode="auto">
              <a:xfrm>
                <a:off x="1880" y="2933"/>
                <a:ext cx="61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Times New Roman"/>
                    <a:ea typeface="+mn-ea"/>
                    <a:cs typeface="+mn-cs"/>
                  </a:rPr>
                  <a:t>(     )</a:t>
                </a:r>
              </a:p>
            </p:txBody>
          </p:sp>
          <p:grpSp>
            <p:nvGrpSpPr>
              <p:cNvPr id="20492" name="Group 12"/>
              <p:cNvGrpSpPr>
                <a:grpSpLocks/>
              </p:cNvGrpSpPr>
              <p:nvPr/>
            </p:nvGrpSpPr>
            <p:grpSpPr bwMode="auto">
              <a:xfrm>
                <a:off x="2064" y="2832"/>
                <a:ext cx="331" cy="647"/>
                <a:chOff x="2928" y="3417"/>
                <a:chExt cx="331" cy="647"/>
              </a:xfrm>
            </p:grpSpPr>
            <p:sp>
              <p:nvSpPr>
                <p:cNvPr id="20493" name="Text Box 9"/>
                <p:cNvSpPr txBox="1">
                  <a:spLocks noChangeArrowheads="1"/>
                </p:cNvSpPr>
                <p:nvPr/>
              </p:nvSpPr>
              <p:spPr bwMode="auto">
                <a:xfrm>
                  <a:off x="2970" y="3417"/>
                  <a:ext cx="2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Times New Roman"/>
                      <a:ea typeface="+mn-ea"/>
                      <a:cs typeface="+mn-cs"/>
                    </a:rPr>
                    <a:t>1</a:t>
                  </a:r>
                </a:p>
              </p:txBody>
            </p:sp>
            <p:sp>
              <p:nvSpPr>
                <p:cNvPr id="20494" name="Text Box 10"/>
                <p:cNvSpPr txBox="1">
                  <a:spLocks noChangeArrowheads="1"/>
                </p:cNvSpPr>
                <p:nvPr/>
              </p:nvSpPr>
              <p:spPr bwMode="auto">
                <a:xfrm>
                  <a:off x="2928" y="3696"/>
                  <a:ext cx="33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1" u="none" strike="noStrike" kern="1200" cap="none" spc="0" normalizeH="0" baseline="0" noProof="0">
                      <a:ln>
                        <a:noFill/>
                      </a:ln>
                      <a:solidFill>
                        <a:srgbClr val="FFFFFF"/>
                      </a:solidFill>
                      <a:effectLst/>
                      <a:uLnTx/>
                      <a:uFillTx/>
                      <a:latin typeface="Times New Roman"/>
                      <a:ea typeface="+mn-ea"/>
                      <a:cs typeface="+mn-cs"/>
                    </a:rPr>
                    <a:t>n</a:t>
                  </a:r>
                  <a:r>
                    <a:rPr kumimoji="0" lang="en-US" sz="3200" b="0" i="0" u="none" strike="noStrike" kern="1200" cap="none" spc="0" normalizeH="0" baseline="30000" noProof="0">
                      <a:ln>
                        <a:noFill/>
                      </a:ln>
                      <a:solidFill>
                        <a:srgbClr val="FFFFFF"/>
                      </a:solidFill>
                      <a:effectLst/>
                      <a:uLnTx/>
                      <a:uFillTx/>
                      <a:latin typeface="Times New Roman"/>
                      <a:ea typeface="+mn-ea"/>
                      <a:cs typeface="+mn-cs"/>
                    </a:rPr>
                    <a:t>2</a:t>
                  </a:r>
                  <a:endParaRPr kumimoji="0" lang="en-US" sz="3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20495" name="Line 11"/>
                <p:cNvSpPr>
                  <a:spLocks noChangeShapeType="1"/>
                </p:cNvSpPr>
                <p:nvPr/>
              </p:nvSpPr>
              <p:spPr bwMode="auto">
                <a:xfrm>
                  <a:off x="2971" y="3712"/>
                  <a:ext cx="24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a:ea typeface="+mn-ea"/>
                    <a:cs typeface="+mn-cs"/>
                  </a:endParaRPr>
                </a:p>
              </p:txBody>
            </p:sp>
          </p:grpSp>
        </p:grpSp>
      </p:grpSp>
      <p:sp>
        <p:nvSpPr>
          <p:cNvPr id="10255" name="Text Box 15"/>
          <p:cNvSpPr txBox="1">
            <a:spLocks noChangeArrowheads="1"/>
          </p:cNvSpPr>
          <p:nvPr/>
        </p:nvSpPr>
        <p:spPr bwMode="auto">
          <a:xfrm>
            <a:off x="254000" y="5410200"/>
            <a:ext cx="70936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1" u="none" strike="noStrike" kern="1200" cap="none" spc="0" normalizeH="0" baseline="0" noProof="0" dirty="0">
                <a:ln>
                  <a:noFill/>
                </a:ln>
                <a:solidFill>
                  <a:srgbClr val="FFFFFF"/>
                </a:solidFill>
                <a:effectLst/>
                <a:uLnTx/>
                <a:uFillTx/>
                <a:latin typeface="Times New Roman"/>
                <a:ea typeface="+mn-ea"/>
                <a:cs typeface="+mn-cs"/>
              </a:rPr>
              <a:t>n</a:t>
            </a:r>
            <a:r>
              <a:rPr kumimoji="0" lang="en-US" sz="3200" b="0" i="0" u="none" strike="noStrike" kern="1200" cap="none" spc="0" normalizeH="0" baseline="0" noProof="0" dirty="0">
                <a:ln>
                  <a:noFill/>
                </a:ln>
                <a:solidFill>
                  <a:srgbClr val="FFFFFF"/>
                </a:solidFill>
                <a:effectLst/>
                <a:uLnTx/>
                <a:uFillTx/>
                <a:latin typeface="Times New Roman"/>
                <a:ea typeface="+mn-ea"/>
                <a:cs typeface="+mn-cs"/>
              </a:rPr>
              <a:t> (principal quantum number) = 1, 2, 3,…</a:t>
            </a:r>
            <a:endParaRPr kumimoji="0" lang="en-US" sz="3200" b="0" i="1" u="none" strike="noStrike" kern="1200" cap="none" spc="0" normalizeH="0" baseline="0" noProof="0" dirty="0">
              <a:ln>
                <a:noFill/>
              </a:ln>
              <a:solidFill>
                <a:srgbClr val="FFFFFF"/>
              </a:solidFill>
              <a:effectLst/>
              <a:uLnTx/>
              <a:uFillTx/>
              <a:latin typeface="Times New Roman"/>
              <a:ea typeface="+mn-ea"/>
              <a:cs typeface="+mn-cs"/>
            </a:endParaRPr>
          </a:p>
        </p:txBody>
      </p:sp>
      <p:sp>
        <p:nvSpPr>
          <p:cNvPr id="10256" name="Text Box 16"/>
          <p:cNvSpPr txBox="1">
            <a:spLocks noChangeArrowheads="1"/>
          </p:cNvSpPr>
          <p:nvPr/>
        </p:nvSpPr>
        <p:spPr bwMode="auto">
          <a:xfrm>
            <a:off x="254000" y="5943600"/>
            <a:ext cx="63676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1" u="none" strike="noStrike" kern="1200" cap="none" spc="0" normalizeH="0" baseline="0" noProof="0" dirty="0">
                <a:ln>
                  <a:noFill/>
                </a:ln>
                <a:solidFill>
                  <a:srgbClr val="FFFFFF"/>
                </a:solidFill>
                <a:effectLst/>
                <a:uLnTx/>
                <a:uFillTx/>
                <a:latin typeface="Times New Roman"/>
                <a:ea typeface="+mn-ea"/>
                <a:cs typeface="+mn-cs"/>
              </a:rPr>
              <a:t>R</a:t>
            </a:r>
            <a:r>
              <a:rPr kumimoji="0" lang="en-US" sz="3200" b="0" i="0" u="none" strike="noStrike" kern="1200" cap="none" spc="0" normalizeH="0" baseline="-25000" noProof="0" dirty="0">
                <a:ln>
                  <a:noFill/>
                </a:ln>
                <a:solidFill>
                  <a:srgbClr val="FFFFFF"/>
                </a:solidFill>
                <a:effectLst/>
                <a:uLnTx/>
                <a:uFillTx/>
                <a:latin typeface="Times New Roman"/>
                <a:ea typeface="+mn-ea"/>
                <a:cs typeface="+mn-cs"/>
              </a:rPr>
              <a:t>H</a:t>
            </a:r>
            <a:r>
              <a:rPr kumimoji="0" lang="en-US" sz="3200" b="0" i="0" u="none" strike="noStrike" kern="1200" cap="none" spc="0" normalizeH="0" baseline="0" noProof="0" dirty="0">
                <a:ln>
                  <a:noFill/>
                </a:ln>
                <a:solidFill>
                  <a:srgbClr val="FFFFFF"/>
                </a:solidFill>
                <a:effectLst/>
                <a:uLnTx/>
                <a:uFillTx/>
                <a:latin typeface="Times New Roman"/>
                <a:ea typeface="+mn-ea"/>
                <a:cs typeface="+mn-cs"/>
              </a:rPr>
              <a:t> (</a:t>
            </a:r>
            <a:r>
              <a:rPr kumimoji="0" lang="en-US" sz="3200" b="0" i="0" u="none" strike="noStrike" kern="1200" cap="none" spc="0" normalizeH="0" baseline="0" noProof="0" dirty="0" err="1">
                <a:ln>
                  <a:noFill/>
                </a:ln>
                <a:solidFill>
                  <a:srgbClr val="FFFFFF"/>
                </a:solidFill>
                <a:effectLst/>
                <a:uLnTx/>
                <a:uFillTx/>
                <a:latin typeface="Times New Roman"/>
                <a:ea typeface="+mn-ea"/>
                <a:cs typeface="+mn-cs"/>
              </a:rPr>
              <a:t>Rydberg</a:t>
            </a:r>
            <a:r>
              <a:rPr kumimoji="0" lang="en-US" sz="3200" b="0" i="0" u="none" strike="noStrike" kern="1200" cap="none" spc="0" normalizeH="0" baseline="0" noProof="0" dirty="0">
                <a:ln>
                  <a:noFill/>
                </a:ln>
                <a:solidFill>
                  <a:srgbClr val="FFFFFF"/>
                </a:solidFill>
                <a:effectLst/>
                <a:uLnTx/>
                <a:uFillTx/>
                <a:latin typeface="Times New Roman"/>
                <a:ea typeface="+mn-ea"/>
                <a:cs typeface="+mn-cs"/>
              </a:rPr>
              <a:t> constant) = 2.18 x 10</a:t>
            </a:r>
            <a:r>
              <a:rPr kumimoji="0" lang="en-US" sz="3200" b="0" i="0" u="none" strike="noStrike" kern="1200" cap="none" spc="0" normalizeH="0" baseline="30000" noProof="0" dirty="0">
                <a:ln>
                  <a:noFill/>
                </a:ln>
                <a:solidFill>
                  <a:srgbClr val="FFFFFF"/>
                </a:solidFill>
                <a:effectLst/>
                <a:uLnTx/>
                <a:uFillTx/>
                <a:latin typeface="Times New Roman"/>
                <a:ea typeface="+mn-ea"/>
                <a:cs typeface="+mn-cs"/>
              </a:rPr>
              <a:t>-18</a:t>
            </a:r>
            <a:r>
              <a:rPr kumimoji="0" lang="en-US" sz="3200" b="0" i="0" u="none" strike="noStrike" kern="1200" cap="none" spc="0" normalizeH="0" baseline="0" noProof="0" dirty="0">
                <a:ln>
                  <a:noFill/>
                </a:ln>
                <a:solidFill>
                  <a:srgbClr val="FFFFFF"/>
                </a:solidFill>
                <a:effectLst/>
                <a:uLnTx/>
                <a:uFillTx/>
                <a:latin typeface="Times New Roman"/>
                <a:ea typeface="+mn-ea"/>
                <a:cs typeface="+mn-cs"/>
              </a:rPr>
              <a:t>J</a:t>
            </a:r>
          </a:p>
        </p:txBody>
      </p:sp>
      <p:pic>
        <p:nvPicPr>
          <p:cNvPr id="10258"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762000"/>
            <a:ext cx="51816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70286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nodeType="afterEffect">
                                  <p:stCondLst>
                                    <p:cond delay="0"/>
                                  </p:stCondLst>
                                  <p:childTnLst>
                                    <p:set>
                                      <p:cBhvr>
                                        <p:cTn id="6" dur="1" fill="hold">
                                          <p:stCondLst>
                                            <p:cond delay="0"/>
                                          </p:stCondLst>
                                        </p:cTn>
                                        <p:tgtEl>
                                          <p:spTgt spid="10258"/>
                                        </p:tgtEl>
                                        <p:attrNameLst>
                                          <p:attrName>style.visibility</p:attrName>
                                        </p:attrNameLst>
                                      </p:cBhvr>
                                      <p:to>
                                        <p:strVal val="visible"/>
                                      </p:to>
                                    </p:set>
                                    <p:anim calcmode="lin" valueType="num">
                                      <p:cBhvr>
                                        <p:cTn id="7" dur="1000" fill="hold"/>
                                        <p:tgtEl>
                                          <p:spTgt spid="10258"/>
                                        </p:tgtEl>
                                        <p:attrNameLst>
                                          <p:attrName>ppt_w</p:attrName>
                                        </p:attrNameLst>
                                      </p:cBhvr>
                                      <p:tavLst>
                                        <p:tav tm="0">
                                          <p:val>
                                            <p:strVal val="#ppt_w*0.70"/>
                                          </p:val>
                                        </p:tav>
                                        <p:tav tm="100000">
                                          <p:val>
                                            <p:strVal val="#ppt_w"/>
                                          </p:val>
                                        </p:tav>
                                      </p:tavLst>
                                    </p:anim>
                                    <p:anim calcmode="lin" valueType="num">
                                      <p:cBhvr>
                                        <p:cTn id="8" dur="1000" fill="hold"/>
                                        <p:tgtEl>
                                          <p:spTgt spid="10258"/>
                                        </p:tgtEl>
                                        <p:attrNameLst>
                                          <p:attrName>ppt_h</p:attrName>
                                        </p:attrNameLst>
                                      </p:cBhvr>
                                      <p:tavLst>
                                        <p:tav tm="0">
                                          <p:val>
                                            <p:strVal val="#ppt_h"/>
                                          </p:val>
                                        </p:tav>
                                        <p:tav tm="100000">
                                          <p:val>
                                            <p:strVal val="#ppt_h"/>
                                          </p:val>
                                        </p:tav>
                                      </p:tavLst>
                                    </p:anim>
                                    <p:animEffect transition="in" filter="fade">
                                      <p:cBhvr>
                                        <p:cTn id="9" dur="1000"/>
                                        <p:tgtEl>
                                          <p:spTgt spid="1025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10244">
                                            <p:txEl>
                                              <p:pRg st="0" end="0"/>
                                            </p:txEl>
                                          </p:spTgt>
                                        </p:tgtEl>
                                        <p:attrNameLst>
                                          <p:attrName>style.visibility</p:attrName>
                                        </p:attrNameLst>
                                      </p:cBhvr>
                                      <p:to>
                                        <p:strVal val="visible"/>
                                      </p:to>
                                    </p:set>
                                    <p:anim calcmode="lin" valueType="num">
                                      <p:cBhvr additive="base">
                                        <p:cTn id="14" dur="500" fill="hold"/>
                                        <p:tgtEl>
                                          <p:spTgt spid="10244">
                                            <p:txEl>
                                              <p:pRg st="0" end="0"/>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1024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0244">
                                            <p:txEl>
                                              <p:pRg st="1" end="1"/>
                                            </p:txEl>
                                          </p:spTgt>
                                        </p:tgtEl>
                                        <p:attrNameLst>
                                          <p:attrName>style.visibility</p:attrName>
                                        </p:attrNameLst>
                                      </p:cBhvr>
                                      <p:to>
                                        <p:strVal val="visible"/>
                                      </p:to>
                                    </p:set>
                                    <p:anim calcmode="lin" valueType="num">
                                      <p:cBhvr additive="base">
                                        <p:cTn id="20" dur="500" fill="hold"/>
                                        <p:tgtEl>
                                          <p:spTgt spid="10244">
                                            <p:txEl>
                                              <p:pRg st="1" end="1"/>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0244">
                                            <p:txEl>
                                              <p:pRg st="1" end="1"/>
                                            </p:txEl>
                                          </p:spTgt>
                                        </p:tgtEl>
                                        <p:attrNameLst>
                                          <p:attrName>ppt_y</p:attrName>
                                        </p:attrNameLst>
                                      </p:cBhvr>
                                      <p:tavLst>
                                        <p:tav tm="0">
                                          <p:val>
                                            <p:strVal val="#ppt_y"/>
                                          </p:val>
                                        </p:tav>
                                        <p:tav tm="100000">
                                          <p:val>
                                            <p:strVal val="#ppt_y"/>
                                          </p:val>
                                        </p:tav>
                                      </p:tavLst>
                                    </p:anim>
                                  </p:childTnLst>
                                </p:cTn>
                              </p:par>
                            </p:childTnLst>
                          </p:cTn>
                        </p:par>
                        <p:par>
                          <p:cTn id="22" fill="hold" nodeType="afterGroup">
                            <p:stCondLst>
                              <p:cond delay="500"/>
                            </p:stCondLst>
                            <p:childTnLst>
                              <p:par>
                                <p:cTn id="23" presetID="2" presetClass="entr" presetSubtype="8"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0-#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255"/>
                                        </p:tgtEl>
                                        <p:attrNameLst>
                                          <p:attrName>style.visibility</p:attrName>
                                        </p:attrNameLst>
                                      </p:cBhvr>
                                      <p:to>
                                        <p:strVal val="visible"/>
                                      </p:to>
                                    </p:set>
                                    <p:anim calcmode="lin" valueType="num">
                                      <p:cBhvr additive="base">
                                        <p:cTn id="31" dur="500" fill="hold"/>
                                        <p:tgtEl>
                                          <p:spTgt spid="10255"/>
                                        </p:tgtEl>
                                        <p:attrNameLst>
                                          <p:attrName>ppt_x</p:attrName>
                                        </p:attrNameLst>
                                      </p:cBhvr>
                                      <p:tavLst>
                                        <p:tav tm="0">
                                          <p:val>
                                            <p:strVal val="0-#ppt_w/2"/>
                                          </p:val>
                                        </p:tav>
                                        <p:tav tm="100000">
                                          <p:val>
                                            <p:strVal val="#ppt_x"/>
                                          </p:val>
                                        </p:tav>
                                      </p:tavLst>
                                    </p:anim>
                                    <p:anim calcmode="lin" valueType="num">
                                      <p:cBhvr additive="base">
                                        <p:cTn id="32" dur="500" fill="hold"/>
                                        <p:tgtEl>
                                          <p:spTgt spid="10255"/>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256"/>
                                        </p:tgtEl>
                                        <p:attrNameLst>
                                          <p:attrName>style.visibility</p:attrName>
                                        </p:attrNameLst>
                                      </p:cBhvr>
                                      <p:to>
                                        <p:strVal val="visible"/>
                                      </p:to>
                                    </p:set>
                                    <p:anim calcmode="lin" valueType="num">
                                      <p:cBhvr additive="base">
                                        <p:cTn id="37" dur="500" fill="hold"/>
                                        <p:tgtEl>
                                          <p:spTgt spid="10256"/>
                                        </p:tgtEl>
                                        <p:attrNameLst>
                                          <p:attrName>ppt_x</p:attrName>
                                        </p:attrNameLst>
                                      </p:cBhvr>
                                      <p:tavLst>
                                        <p:tav tm="0">
                                          <p:val>
                                            <p:strVal val="0-#ppt_w/2"/>
                                          </p:val>
                                        </p:tav>
                                        <p:tav tm="100000">
                                          <p:val>
                                            <p:strVal val="#ppt_x"/>
                                          </p:val>
                                        </p:tav>
                                      </p:tavLst>
                                    </p:anim>
                                    <p:anim calcmode="lin" valueType="num">
                                      <p:cBhvr additive="base">
                                        <p:cTn id="38" dur="500" fill="hold"/>
                                        <p:tgtEl>
                                          <p:spTgt spid="102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4" grpId="0" build="p" autoUpdateAnimBg="0"/>
      <p:bldP spid="10255" grpId="0" autoUpdateAnimBg="0"/>
      <p:bldP spid="10256"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PowerPoint&#10;&#10;Description automatically generated">
            <a:extLst>
              <a:ext uri="{FF2B5EF4-FFF2-40B4-BE49-F238E27FC236}">
                <a16:creationId xmlns:a16="http://schemas.microsoft.com/office/drawing/2014/main" id="{BCD326E9-6C5B-4B9B-B3E7-A2676CDB53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591005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3">
            <a:extLst>
              <a:ext uri="{FF2B5EF4-FFF2-40B4-BE49-F238E27FC236}">
                <a16:creationId xmlns:a16="http://schemas.microsoft.com/office/drawing/2014/main" id="{B3452C8C-7C31-48DD-A6C2-51F204F52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371600"/>
            <a:ext cx="4579938" cy="512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Text Box 4">
            <a:extLst>
              <a:ext uri="{FF2B5EF4-FFF2-40B4-BE49-F238E27FC236}">
                <a16:creationId xmlns:a16="http://schemas.microsoft.com/office/drawing/2014/main" id="{4B317911-2C66-41B8-811D-C178075CB256}"/>
              </a:ext>
            </a:extLst>
          </p:cNvPr>
          <p:cNvSpPr txBox="1">
            <a:spLocks noChangeArrowheads="1"/>
          </p:cNvSpPr>
          <p:nvPr/>
        </p:nvSpPr>
        <p:spPr bwMode="auto">
          <a:xfrm>
            <a:off x="304800" y="457200"/>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Figure 7.10</a:t>
            </a:r>
          </a:p>
        </p:txBody>
      </p:sp>
      <p:sp>
        <p:nvSpPr>
          <p:cNvPr id="38916" name="Text Box 5">
            <a:extLst>
              <a:ext uri="{FF2B5EF4-FFF2-40B4-BE49-F238E27FC236}">
                <a16:creationId xmlns:a16="http://schemas.microsoft.com/office/drawing/2014/main" id="{01700538-67AB-4053-99F6-4A7C2AB9CF1A}"/>
              </a:ext>
            </a:extLst>
          </p:cNvPr>
          <p:cNvSpPr txBox="1">
            <a:spLocks noChangeArrowheads="1"/>
          </p:cNvSpPr>
          <p:nvPr/>
        </p:nvSpPr>
        <p:spPr bwMode="auto">
          <a:xfrm>
            <a:off x="2209800" y="457200"/>
            <a:ext cx="6400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A quantum “staircase” as an analogy for atomic energy levels.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a:extLst>
              <a:ext uri="{FF2B5EF4-FFF2-40B4-BE49-F238E27FC236}">
                <a16:creationId xmlns:a16="http://schemas.microsoft.com/office/drawing/2014/main" id="{C4C3CA53-A66B-4057-88C9-762555116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24000"/>
            <a:ext cx="5578475"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ext Box 3">
            <a:extLst>
              <a:ext uri="{FF2B5EF4-FFF2-40B4-BE49-F238E27FC236}">
                <a16:creationId xmlns:a16="http://schemas.microsoft.com/office/drawing/2014/main" id="{B373F7C2-561B-4351-9453-AB9576DF7039}"/>
              </a:ext>
            </a:extLst>
          </p:cNvPr>
          <p:cNvSpPr txBox="1">
            <a:spLocks noChangeArrowheads="1"/>
          </p:cNvSpPr>
          <p:nvPr/>
        </p:nvSpPr>
        <p:spPr bwMode="auto">
          <a:xfrm>
            <a:off x="457200" y="517525"/>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Figure 7.11</a:t>
            </a:r>
          </a:p>
        </p:txBody>
      </p:sp>
      <p:pic>
        <p:nvPicPr>
          <p:cNvPr id="40964" name="Picture 5">
            <a:extLst>
              <a:ext uri="{FF2B5EF4-FFF2-40B4-BE49-F238E27FC236}">
                <a16:creationId xmlns:a16="http://schemas.microsoft.com/office/drawing/2014/main" id="{BEAA0E86-FA68-4DC4-8A05-AE6BEF47DA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143000"/>
            <a:ext cx="2430463"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Text Box 6">
            <a:extLst>
              <a:ext uri="{FF2B5EF4-FFF2-40B4-BE49-F238E27FC236}">
                <a16:creationId xmlns:a16="http://schemas.microsoft.com/office/drawing/2014/main" id="{8D62F4AB-2A9B-40B6-A983-4D3B3A8D56B0}"/>
              </a:ext>
            </a:extLst>
          </p:cNvPr>
          <p:cNvSpPr txBox="1">
            <a:spLocks noChangeArrowheads="1"/>
          </p:cNvSpPr>
          <p:nvPr/>
        </p:nvSpPr>
        <p:spPr bwMode="auto">
          <a:xfrm>
            <a:off x="2057400" y="533400"/>
            <a:ext cx="7086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The Bohr explanation of three series of spectral lines emitted by the H atom.</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7">
            <a:extLst>
              <a:ext uri="{FF2B5EF4-FFF2-40B4-BE49-F238E27FC236}">
                <a16:creationId xmlns:a16="http://schemas.microsoft.com/office/drawing/2014/main" id="{8CE8DF08-2955-4903-AB8E-1E1163500119}"/>
              </a:ext>
            </a:extLst>
          </p:cNvPr>
          <p:cNvSpPr txBox="1">
            <a:spLocks noChangeArrowheads="1"/>
          </p:cNvSpPr>
          <p:nvPr/>
        </p:nvSpPr>
        <p:spPr bwMode="auto">
          <a:xfrm>
            <a:off x="533400" y="533400"/>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Figure 7.8A</a:t>
            </a:r>
          </a:p>
        </p:txBody>
      </p:sp>
      <p:sp>
        <p:nvSpPr>
          <p:cNvPr id="31747" name="Text Box 9">
            <a:extLst>
              <a:ext uri="{FF2B5EF4-FFF2-40B4-BE49-F238E27FC236}">
                <a16:creationId xmlns:a16="http://schemas.microsoft.com/office/drawing/2014/main" id="{B119FF5B-A369-4902-82D3-D0ACFAE51635}"/>
              </a:ext>
            </a:extLst>
          </p:cNvPr>
          <p:cNvSpPr txBox="1">
            <a:spLocks noChangeArrowheads="1"/>
          </p:cNvSpPr>
          <p:nvPr/>
        </p:nvSpPr>
        <p:spPr bwMode="auto">
          <a:xfrm>
            <a:off x="2819400" y="533400"/>
            <a:ext cx="3886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The line spectrum of hydrogen.</a:t>
            </a:r>
          </a:p>
        </p:txBody>
      </p:sp>
      <p:pic>
        <p:nvPicPr>
          <p:cNvPr id="31748" name="Picture 7" descr="siL40183_07_08.jpg">
            <a:extLst>
              <a:ext uri="{FF2B5EF4-FFF2-40B4-BE49-F238E27FC236}">
                <a16:creationId xmlns:a16="http://schemas.microsoft.com/office/drawing/2014/main" id="{818A1887-461B-45F9-B585-F7529AB0D231}"/>
              </a:ext>
            </a:extLst>
          </p:cNvPr>
          <p:cNvPicPr>
            <a:picLocks noChangeAspect="1"/>
          </p:cNvPicPr>
          <p:nvPr/>
        </p:nvPicPr>
        <p:blipFill>
          <a:blip r:embed="rId3">
            <a:extLst>
              <a:ext uri="{28A0092B-C50C-407E-A947-70E740481C1C}">
                <a14:useLocalDpi xmlns:a14="http://schemas.microsoft.com/office/drawing/2010/main" val="0"/>
              </a:ext>
            </a:extLst>
          </a:blip>
          <a:srcRect b="41164"/>
          <a:stretch>
            <a:fillRect/>
          </a:stretch>
        </p:blipFill>
        <p:spPr bwMode="auto">
          <a:xfrm>
            <a:off x="533400" y="1295400"/>
            <a:ext cx="8047038" cy="432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7">
            <a:extLst>
              <a:ext uri="{FF2B5EF4-FFF2-40B4-BE49-F238E27FC236}">
                <a16:creationId xmlns:a16="http://schemas.microsoft.com/office/drawing/2014/main" id="{62DE426F-DEA3-4D58-813A-935777E656DE}"/>
              </a:ext>
            </a:extLst>
          </p:cNvPr>
          <p:cNvSpPr txBox="1">
            <a:spLocks noChangeArrowheads="1"/>
          </p:cNvSpPr>
          <p:nvPr/>
        </p:nvSpPr>
        <p:spPr bwMode="auto">
          <a:xfrm>
            <a:off x="533400" y="517525"/>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Figure 7.8B</a:t>
            </a:r>
          </a:p>
        </p:txBody>
      </p:sp>
      <p:sp>
        <p:nvSpPr>
          <p:cNvPr id="33795" name="Text Box 9">
            <a:extLst>
              <a:ext uri="{FF2B5EF4-FFF2-40B4-BE49-F238E27FC236}">
                <a16:creationId xmlns:a16="http://schemas.microsoft.com/office/drawing/2014/main" id="{04EA3465-3ADC-4425-B148-3F7B3DECE9D2}"/>
              </a:ext>
            </a:extLst>
          </p:cNvPr>
          <p:cNvSpPr txBox="1">
            <a:spLocks noChangeArrowheads="1"/>
          </p:cNvSpPr>
          <p:nvPr/>
        </p:nvSpPr>
        <p:spPr bwMode="auto">
          <a:xfrm>
            <a:off x="2819400" y="517525"/>
            <a:ext cx="3886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The line spectra of Hg and Sr.</a:t>
            </a:r>
          </a:p>
        </p:txBody>
      </p:sp>
      <p:pic>
        <p:nvPicPr>
          <p:cNvPr id="33796" name="Picture 6" descr="01.jpg">
            <a:extLst>
              <a:ext uri="{FF2B5EF4-FFF2-40B4-BE49-F238E27FC236}">
                <a16:creationId xmlns:a16="http://schemas.microsoft.com/office/drawing/2014/main" id="{151C5333-C86A-4736-981F-58079BBA17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20800"/>
            <a:ext cx="8229600"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113B2D80-7F84-4BF2-9799-8D31E9FAB9FA}" type="slidenum">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74</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pic>
        <p:nvPicPr>
          <p:cNvPr id="2355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144000" cy="302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22781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a:extLst>
              <a:ext uri="{FF2B5EF4-FFF2-40B4-BE49-F238E27FC236}">
                <a16:creationId xmlns:a16="http://schemas.microsoft.com/office/drawing/2014/main" id="{88D23CDF-0312-49CD-9232-A77F2BBDA6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19200"/>
            <a:ext cx="7956550"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19" name="Group 28">
            <a:extLst>
              <a:ext uri="{FF2B5EF4-FFF2-40B4-BE49-F238E27FC236}">
                <a16:creationId xmlns:a16="http://schemas.microsoft.com/office/drawing/2014/main" id="{F91E28E4-B7BC-4BD0-A1A0-4BEAF8E5A5D5}"/>
              </a:ext>
            </a:extLst>
          </p:cNvPr>
          <p:cNvGrpSpPr>
            <a:grpSpLocks/>
          </p:cNvGrpSpPr>
          <p:nvPr/>
        </p:nvGrpSpPr>
        <p:grpSpPr bwMode="auto">
          <a:xfrm>
            <a:off x="769938" y="3733800"/>
            <a:ext cx="7761287" cy="1539875"/>
            <a:chOff x="485" y="2352"/>
            <a:chExt cx="4889" cy="970"/>
          </a:xfrm>
        </p:grpSpPr>
        <p:sp>
          <p:nvSpPr>
            <p:cNvPr id="34823" name="Text Box 7">
              <a:extLst>
                <a:ext uri="{FF2B5EF4-FFF2-40B4-BE49-F238E27FC236}">
                  <a16:creationId xmlns:a16="http://schemas.microsoft.com/office/drawing/2014/main" id="{C6211D1C-ADDC-43B3-B563-94D6C18806FE}"/>
                </a:ext>
              </a:extLst>
            </p:cNvPr>
            <p:cNvSpPr txBox="1">
              <a:spLocks noChangeArrowheads="1"/>
            </p:cNvSpPr>
            <p:nvPr/>
          </p:nvSpPr>
          <p:spPr bwMode="auto">
            <a:xfrm>
              <a:off x="2684" y="2491"/>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a:t>
              </a:r>
            </a:p>
          </p:txBody>
        </p:sp>
        <p:sp>
          <p:nvSpPr>
            <p:cNvPr id="34824" name="Text Box 8">
              <a:extLst>
                <a:ext uri="{FF2B5EF4-FFF2-40B4-BE49-F238E27FC236}">
                  <a16:creationId xmlns:a16="http://schemas.microsoft.com/office/drawing/2014/main" id="{2ED2E620-5A5F-4232-92F4-82CC1BF0B72C}"/>
                </a:ext>
              </a:extLst>
            </p:cNvPr>
            <p:cNvSpPr txBox="1">
              <a:spLocks noChangeArrowheads="1"/>
            </p:cNvSpPr>
            <p:nvPr/>
          </p:nvSpPr>
          <p:spPr bwMode="auto">
            <a:xfrm>
              <a:off x="3014" y="2491"/>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i="1"/>
                <a:t>R</a:t>
              </a:r>
              <a:endParaRPr lang="en-US" altLang="en-US" sz="2000" b="1"/>
            </a:p>
          </p:txBody>
        </p:sp>
        <p:sp>
          <p:nvSpPr>
            <p:cNvPr id="34825" name="Text Box 13">
              <a:extLst>
                <a:ext uri="{FF2B5EF4-FFF2-40B4-BE49-F238E27FC236}">
                  <a16:creationId xmlns:a16="http://schemas.microsoft.com/office/drawing/2014/main" id="{3D3D1CBA-E98C-4BF0-AAAA-053794AE28C4}"/>
                </a:ext>
              </a:extLst>
            </p:cNvPr>
            <p:cNvSpPr txBox="1">
              <a:spLocks noChangeArrowheads="1"/>
            </p:cNvSpPr>
            <p:nvPr/>
          </p:nvSpPr>
          <p:spPr bwMode="auto">
            <a:xfrm>
              <a:off x="485" y="2496"/>
              <a:ext cx="14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i="1"/>
                <a:t>Rydberg equation</a:t>
              </a:r>
            </a:p>
          </p:txBody>
        </p:sp>
        <p:sp>
          <p:nvSpPr>
            <p:cNvPr id="34826" name="Text Box 16">
              <a:extLst>
                <a:ext uri="{FF2B5EF4-FFF2-40B4-BE49-F238E27FC236}">
                  <a16:creationId xmlns:a16="http://schemas.microsoft.com/office/drawing/2014/main" id="{868EC8F3-5D87-45E4-9A25-6786AC74B05C}"/>
                </a:ext>
              </a:extLst>
            </p:cNvPr>
            <p:cNvSpPr txBox="1">
              <a:spLocks noChangeArrowheads="1"/>
            </p:cNvSpPr>
            <p:nvPr/>
          </p:nvSpPr>
          <p:spPr bwMode="auto">
            <a:xfrm>
              <a:off x="3783" y="2491"/>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a:t>
              </a:r>
            </a:p>
          </p:txBody>
        </p:sp>
        <p:grpSp>
          <p:nvGrpSpPr>
            <p:cNvPr id="34827" name="Group 20">
              <a:extLst>
                <a:ext uri="{FF2B5EF4-FFF2-40B4-BE49-F238E27FC236}">
                  <a16:creationId xmlns:a16="http://schemas.microsoft.com/office/drawing/2014/main" id="{68377EE4-5219-4771-8F84-A6741C749B5D}"/>
                </a:ext>
              </a:extLst>
            </p:cNvPr>
            <p:cNvGrpSpPr>
              <a:grpSpLocks/>
            </p:cNvGrpSpPr>
            <p:nvPr/>
          </p:nvGrpSpPr>
          <p:grpSpPr bwMode="auto">
            <a:xfrm>
              <a:off x="2300" y="2371"/>
              <a:ext cx="274" cy="490"/>
              <a:chOff x="1488" y="480"/>
              <a:chExt cx="240" cy="490"/>
            </a:xfrm>
          </p:grpSpPr>
          <p:sp>
            <p:nvSpPr>
              <p:cNvPr id="34838" name="Text Box 5">
                <a:extLst>
                  <a:ext uri="{FF2B5EF4-FFF2-40B4-BE49-F238E27FC236}">
                    <a16:creationId xmlns:a16="http://schemas.microsoft.com/office/drawing/2014/main" id="{37E86F69-7BA0-4469-8C0B-1BED90E91AB5}"/>
                  </a:ext>
                </a:extLst>
              </p:cNvPr>
              <p:cNvSpPr txBox="1">
                <a:spLocks noChangeArrowheads="1"/>
              </p:cNvSpPr>
              <p:nvPr/>
            </p:nvSpPr>
            <p:spPr bwMode="auto">
              <a:xfrm>
                <a:off x="1488" y="48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b="1"/>
                  <a:t>1</a:t>
                </a:r>
              </a:p>
            </p:txBody>
          </p:sp>
          <p:sp>
            <p:nvSpPr>
              <p:cNvPr id="34839" name="Text Box 6">
                <a:extLst>
                  <a:ext uri="{FF2B5EF4-FFF2-40B4-BE49-F238E27FC236}">
                    <a16:creationId xmlns:a16="http://schemas.microsoft.com/office/drawing/2014/main" id="{89D5FA63-A09A-4066-9E44-6DB01A931920}"/>
                  </a:ext>
                </a:extLst>
              </p:cNvPr>
              <p:cNvSpPr txBox="1">
                <a:spLocks noChangeArrowheads="1"/>
              </p:cNvSpPr>
              <p:nvPr/>
            </p:nvSpPr>
            <p:spPr bwMode="auto">
              <a:xfrm>
                <a:off x="1488" y="72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b="1">
                    <a:latin typeface="Symbol" panose="05050102010706020507" pitchFamily="18" charset="2"/>
                  </a:rPr>
                  <a:t>l</a:t>
                </a:r>
                <a:endParaRPr lang="en-US" altLang="en-US" sz="2000" b="1"/>
              </a:p>
            </p:txBody>
          </p:sp>
          <p:sp>
            <p:nvSpPr>
              <p:cNvPr id="34840" name="Line 17">
                <a:extLst>
                  <a:ext uri="{FF2B5EF4-FFF2-40B4-BE49-F238E27FC236}">
                    <a16:creationId xmlns:a16="http://schemas.microsoft.com/office/drawing/2014/main" id="{8A0916A5-EE57-4804-8CBC-582F64486A08}"/>
                  </a:ext>
                </a:extLst>
              </p:cNvPr>
              <p:cNvSpPr>
                <a:spLocks noChangeShapeType="1"/>
              </p:cNvSpPr>
              <p:nvPr/>
            </p:nvSpPr>
            <p:spPr bwMode="auto">
              <a:xfrm>
                <a:off x="1488" y="720"/>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34828" name="Group 22">
              <a:extLst>
                <a:ext uri="{FF2B5EF4-FFF2-40B4-BE49-F238E27FC236}">
                  <a16:creationId xmlns:a16="http://schemas.microsoft.com/office/drawing/2014/main" id="{EE04D89F-C764-4FEB-A15A-0FC1B21D5D93}"/>
                </a:ext>
              </a:extLst>
            </p:cNvPr>
            <p:cNvGrpSpPr>
              <a:grpSpLocks/>
            </p:cNvGrpSpPr>
            <p:nvPr/>
          </p:nvGrpSpPr>
          <p:grpSpPr bwMode="auto">
            <a:xfrm>
              <a:off x="4058" y="2371"/>
              <a:ext cx="384" cy="490"/>
              <a:chOff x="3024" y="480"/>
              <a:chExt cx="336" cy="490"/>
            </a:xfrm>
          </p:grpSpPr>
          <p:sp>
            <p:nvSpPr>
              <p:cNvPr id="34835" name="Text Box 10">
                <a:extLst>
                  <a:ext uri="{FF2B5EF4-FFF2-40B4-BE49-F238E27FC236}">
                    <a16:creationId xmlns:a16="http://schemas.microsoft.com/office/drawing/2014/main" id="{43A32DE4-53D2-49F9-8FB8-5E00411DDB87}"/>
                  </a:ext>
                </a:extLst>
              </p:cNvPr>
              <p:cNvSpPr txBox="1">
                <a:spLocks noChangeArrowheads="1"/>
              </p:cNvSpPr>
              <p:nvPr/>
            </p:nvSpPr>
            <p:spPr bwMode="auto">
              <a:xfrm>
                <a:off x="3072" y="48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b="1"/>
                  <a:t>1</a:t>
                </a:r>
              </a:p>
            </p:txBody>
          </p:sp>
          <p:sp>
            <p:nvSpPr>
              <p:cNvPr id="34836" name="Text Box 15">
                <a:extLst>
                  <a:ext uri="{FF2B5EF4-FFF2-40B4-BE49-F238E27FC236}">
                    <a16:creationId xmlns:a16="http://schemas.microsoft.com/office/drawing/2014/main" id="{C277AD35-1A99-4EB7-9E30-26B880123DFF}"/>
                  </a:ext>
                </a:extLst>
              </p:cNvPr>
              <p:cNvSpPr txBox="1">
                <a:spLocks noChangeArrowheads="1"/>
              </p:cNvSpPr>
              <p:nvPr/>
            </p:nvSpPr>
            <p:spPr bwMode="auto">
              <a:xfrm>
                <a:off x="3024" y="720"/>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b="1" i="1"/>
                  <a:t>n</a:t>
                </a:r>
                <a:r>
                  <a:rPr lang="en-US" altLang="en-US" sz="2000" b="1" baseline="-25000"/>
                  <a:t>2</a:t>
                </a:r>
                <a:r>
                  <a:rPr lang="en-US" altLang="en-US" sz="2000" b="1" baseline="30000"/>
                  <a:t>2</a:t>
                </a:r>
                <a:endParaRPr lang="en-US" altLang="en-US" sz="2000" b="1"/>
              </a:p>
            </p:txBody>
          </p:sp>
          <p:sp>
            <p:nvSpPr>
              <p:cNvPr id="34837" name="Line 18">
                <a:extLst>
                  <a:ext uri="{FF2B5EF4-FFF2-40B4-BE49-F238E27FC236}">
                    <a16:creationId xmlns:a16="http://schemas.microsoft.com/office/drawing/2014/main" id="{DBBE6D31-168A-4DDB-9F99-57B8A104311E}"/>
                  </a:ext>
                </a:extLst>
              </p:cNvPr>
              <p:cNvSpPr>
                <a:spLocks noChangeShapeType="1"/>
              </p:cNvSpPr>
              <p:nvPr/>
            </p:nvSpPr>
            <p:spPr bwMode="auto">
              <a:xfrm>
                <a:off x="3048" y="720"/>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34829" name="Group 21">
              <a:extLst>
                <a:ext uri="{FF2B5EF4-FFF2-40B4-BE49-F238E27FC236}">
                  <a16:creationId xmlns:a16="http://schemas.microsoft.com/office/drawing/2014/main" id="{5B78846B-D86B-4441-92E9-AEF8C4961359}"/>
                </a:ext>
              </a:extLst>
            </p:cNvPr>
            <p:cNvGrpSpPr>
              <a:grpSpLocks/>
            </p:cNvGrpSpPr>
            <p:nvPr/>
          </p:nvGrpSpPr>
          <p:grpSpPr bwMode="auto">
            <a:xfrm>
              <a:off x="3398" y="2371"/>
              <a:ext cx="385" cy="490"/>
              <a:chOff x="2448" y="480"/>
              <a:chExt cx="336" cy="490"/>
            </a:xfrm>
          </p:grpSpPr>
          <p:sp>
            <p:nvSpPr>
              <p:cNvPr id="34832" name="Text Box 9">
                <a:extLst>
                  <a:ext uri="{FF2B5EF4-FFF2-40B4-BE49-F238E27FC236}">
                    <a16:creationId xmlns:a16="http://schemas.microsoft.com/office/drawing/2014/main" id="{DB7EF3FE-F6BE-42CD-952A-5A52DBFF6CE3}"/>
                  </a:ext>
                </a:extLst>
              </p:cNvPr>
              <p:cNvSpPr txBox="1">
                <a:spLocks noChangeArrowheads="1"/>
              </p:cNvSpPr>
              <p:nvPr/>
            </p:nvSpPr>
            <p:spPr bwMode="auto">
              <a:xfrm>
                <a:off x="2496" y="480"/>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b="1"/>
                  <a:t>1</a:t>
                </a:r>
              </a:p>
            </p:txBody>
          </p:sp>
          <p:sp>
            <p:nvSpPr>
              <p:cNvPr id="34833" name="Text Box 14">
                <a:extLst>
                  <a:ext uri="{FF2B5EF4-FFF2-40B4-BE49-F238E27FC236}">
                    <a16:creationId xmlns:a16="http://schemas.microsoft.com/office/drawing/2014/main" id="{31ED88FD-3459-4825-A9BC-486A90DA865B}"/>
                  </a:ext>
                </a:extLst>
              </p:cNvPr>
              <p:cNvSpPr txBox="1">
                <a:spLocks noChangeArrowheads="1"/>
              </p:cNvSpPr>
              <p:nvPr/>
            </p:nvSpPr>
            <p:spPr bwMode="auto">
              <a:xfrm>
                <a:off x="2448" y="720"/>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b="1" i="1"/>
                  <a:t>n</a:t>
                </a:r>
                <a:r>
                  <a:rPr lang="en-US" altLang="en-US" sz="2000" b="1" baseline="-25000"/>
                  <a:t>1</a:t>
                </a:r>
                <a:r>
                  <a:rPr lang="en-US" altLang="en-US" sz="2000" b="1" baseline="30000"/>
                  <a:t>2</a:t>
                </a:r>
                <a:endParaRPr lang="en-US" altLang="en-US" sz="2000" b="1"/>
              </a:p>
            </p:txBody>
          </p:sp>
          <p:sp>
            <p:nvSpPr>
              <p:cNvPr id="34834" name="Line 19">
                <a:extLst>
                  <a:ext uri="{FF2B5EF4-FFF2-40B4-BE49-F238E27FC236}">
                    <a16:creationId xmlns:a16="http://schemas.microsoft.com/office/drawing/2014/main" id="{1C1629A3-C0AF-45E0-A9E3-4770749D3C6F}"/>
                  </a:ext>
                </a:extLst>
              </p:cNvPr>
              <p:cNvSpPr>
                <a:spLocks noChangeShapeType="1"/>
              </p:cNvSpPr>
              <p:nvPr/>
            </p:nvSpPr>
            <p:spPr bwMode="auto">
              <a:xfrm>
                <a:off x="2472" y="720"/>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sp>
          <p:nvSpPr>
            <p:cNvPr id="34830" name="AutoShape 24">
              <a:extLst>
                <a:ext uri="{FF2B5EF4-FFF2-40B4-BE49-F238E27FC236}">
                  <a16:creationId xmlns:a16="http://schemas.microsoft.com/office/drawing/2014/main" id="{0560C379-DABA-44BA-863A-48FDD3923329}"/>
                </a:ext>
              </a:extLst>
            </p:cNvPr>
            <p:cNvSpPr>
              <a:spLocks noChangeArrowheads="1"/>
            </p:cNvSpPr>
            <p:nvPr/>
          </p:nvSpPr>
          <p:spPr bwMode="auto">
            <a:xfrm>
              <a:off x="3343" y="2352"/>
              <a:ext cx="1154" cy="528"/>
            </a:xfrm>
            <a:prstGeom prst="bracketPair">
              <a:avLst>
                <a:gd name="adj" fmla="val 16667"/>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sp>
          <p:nvSpPr>
            <p:cNvPr id="34831" name="Text Box 26">
              <a:extLst>
                <a:ext uri="{FF2B5EF4-FFF2-40B4-BE49-F238E27FC236}">
                  <a16:creationId xmlns:a16="http://schemas.microsoft.com/office/drawing/2014/main" id="{159ABFB1-A111-4A3F-BAEE-FB9D6EE5008D}"/>
                </a:ext>
              </a:extLst>
            </p:cNvPr>
            <p:cNvSpPr txBox="1">
              <a:spLocks noChangeArrowheads="1"/>
            </p:cNvSpPr>
            <p:nvPr/>
          </p:nvSpPr>
          <p:spPr bwMode="auto">
            <a:xfrm>
              <a:off x="1584" y="3072"/>
              <a:ext cx="37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i="1"/>
                <a:t>R is the Rydberg constant = 1.096776x10</a:t>
              </a:r>
              <a:r>
                <a:rPr lang="en-US" altLang="en-US" sz="2000" b="1" i="1" baseline="30000"/>
                <a:t>7</a:t>
              </a:r>
              <a:r>
                <a:rPr lang="en-US" altLang="en-US" sz="2000" b="1" i="1"/>
                <a:t> m</a:t>
              </a:r>
              <a:r>
                <a:rPr lang="en-US" altLang="en-US" sz="2000" b="1" i="1" baseline="30000"/>
                <a:t>-1</a:t>
              </a:r>
              <a:endParaRPr lang="en-US" altLang="en-US" sz="2000" b="1" i="1"/>
            </a:p>
          </p:txBody>
        </p:sp>
      </p:grpSp>
      <p:sp>
        <p:nvSpPr>
          <p:cNvPr id="34820" name="Text Box 27">
            <a:extLst>
              <a:ext uri="{FF2B5EF4-FFF2-40B4-BE49-F238E27FC236}">
                <a16:creationId xmlns:a16="http://schemas.microsoft.com/office/drawing/2014/main" id="{2E4C1917-041C-496E-AAAA-E59A447BA500}"/>
              </a:ext>
            </a:extLst>
          </p:cNvPr>
          <p:cNvSpPr txBox="1">
            <a:spLocks noChangeArrowheads="1"/>
          </p:cNvSpPr>
          <p:nvPr/>
        </p:nvSpPr>
        <p:spPr bwMode="auto">
          <a:xfrm>
            <a:off x="609600" y="457200"/>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Figure 7.9</a:t>
            </a:r>
          </a:p>
        </p:txBody>
      </p:sp>
      <p:sp>
        <p:nvSpPr>
          <p:cNvPr id="34821" name="Text Box 28">
            <a:extLst>
              <a:ext uri="{FF2B5EF4-FFF2-40B4-BE49-F238E27FC236}">
                <a16:creationId xmlns:a16="http://schemas.microsoft.com/office/drawing/2014/main" id="{16A461C4-CA3C-4A84-98E3-F629CC3420A2}"/>
              </a:ext>
            </a:extLst>
          </p:cNvPr>
          <p:cNvSpPr txBox="1">
            <a:spLocks noChangeArrowheads="1"/>
          </p:cNvSpPr>
          <p:nvPr/>
        </p:nvSpPr>
        <p:spPr bwMode="auto">
          <a:xfrm>
            <a:off x="2057400" y="457200"/>
            <a:ext cx="6477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Three series of spectral lines of atomic hydrogen.</a:t>
            </a:r>
          </a:p>
        </p:txBody>
      </p:sp>
      <p:sp>
        <p:nvSpPr>
          <p:cNvPr id="34822" name="Text Box 29">
            <a:extLst>
              <a:ext uri="{FF2B5EF4-FFF2-40B4-BE49-F238E27FC236}">
                <a16:creationId xmlns:a16="http://schemas.microsoft.com/office/drawing/2014/main" id="{C2F2F2BD-DC65-4D1F-88F0-582C69548E44}"/>
              </a:ext>
            </a:extLst>
          </p:cNvPr>
          <p:cNvSpPr txBox="1">
            <a:spLocks noChangeArrowheads="1"/>
          </p:cNvSpPr>
          <p:nvPr/>
        </p:nvSpPr>
        <p:spPr bwMode="auto">
          <a:xfrm>
            <a:off x="1676400" y="5638800"/>
            <a:ext cx="563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for the visible series, </a:t>
            </a:r>
            <a:r>
              <a:rPr lang="en-US" altLang="en-US" sz="2000" i="1"/>
              <a:t>n</a:t>
            </a:r>
            <a:r>
              <a:rPr lang="en-US" altLang="en-US" sz="2000" baseline="-25000"/>
              <a:t>1</a:t>
            </a:r>
            <a:r>
              <a:rPr lang="en-US" altLang="en-US" sz="2000"/>
              <a:t> = 2 and </a:t>
            </a:r>
            <a:r>
              <a:rPr lang="en-US" altLang="en-US" sz="2000" i="1"/>
              <a:t>n</a:t>
            </a:r>
            <a:r>
              <a:rPr lang="en-US" altLang="en-US" sz="2000" baseline="-25000"/>
              <a:t>2</a:t>
            </a:r>
            <a:r>
              <a:rPr lang="en-US" altLang="en-US" sz="2000"/>
              <a:t> = 3, 4, 5,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15" descr="04.jpg">
            <a:extLst>
              <a:ext uri="{FF2B5EF4-FFF2-40B4-BE49-F238E27FC236}">
                <a16:creationId xmlns:a16="http://schemas.microsoft.com/office/drawing/2014/main" id="{251FDA8E-C5BD-4B28-93D7-F9228EFEEA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8725" y="1168400"/>
            <a:ext cx="3502025" cy="369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Text Box 5">
            <a:extLst>
              <a:ext uri="{FF2B5EF4-FFF2-40B4-BE49-F238E27FC236}">
                <a16:creationId xmlns:a16="http://schemas.microsoft.com/office/drawing/2014/main" id="{6927E51F-AA45-4498-B361-358441CFF73F}"/>
              </a:ext>
            </a:extLst>
          </p:cNvPr>
          <p:cNvSpPr txBox="1">
            <a:spLocks noChangeArrowheads="1"/>
          </p:cNvSpPr>
          <p:nvPr/>
        </p:nvSpPr>
        <p:spPr bwMode="auto">
          <a:xfrm>
            <a:off x="1143000" y="304800"/>
            <a:ext cx="7086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b="1"/>
              <a:t>A tabletop analogy for the H atom’s energy.</a:t>
            </a:r>
          </a:p>
        </p:txBody>
      </p:sp>
      <p:sp>
        <p:nvSpPr>
          <p:cNvPr id="43012" name="Text Box 11">
            <a:extLst>
              <a:ext uri="{FF2B5EF4-FFF2-40B4-BE49-F238E27FC236}">
                <a16:creationId xmlns:a16="http://schemas.microsoft.com/office/drawing/2014/main" id="{FB4BE6BB-CF92-478D-A2BD-3A2099915A82}"/>
              </a:ext>
            </a:extLst>
          </p:cNvPr>
          <p:cNvSpPr txBox="1">
            <a:spLocks noChangeArrowheads="1"/>
          </p:cNvSpPr>
          <p:nvPr/>
        </p:nvSpPr>
        <p:spPr bwMode="auto">
          <a:xfrm>
            <a:off x="990600" y="5410200"/>
            <a:ext cx="4114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latin typeface="Symbol" panose="05050102010706020507" pitchFamily="18" charset="2"/>
              </a:rPr>
              <a:t>D</a:t>
            </a:r>
            <a:r>
              <a:rPr lang="en-US" altLang="en-US" sz="2000" b="1" i="1"/>
              <a:t>E</a:t>
            </a:r>
            <a:r>
              <a:rPr lang="en-US" altLang="en-US" sz="2000" b="1"/>
              <a:t> = </a:t>
            </a:r>
            <a:r>
              <a:rPr lang="en-US" altLang="en-US" sz="2000" b="1" i="1"/>
              <a:t>E</a:t>
            </a:r>
            <a:r>
              <a:rPr lang="en-US" altLang="en-US" sz="2000" b="1" baseline="-25000"/>
              <a:t>final</a:t>
            </a:r>
            <a:r>
              <a:rPr lang="en-US" altLang="en-US" sz="2000" b="1"/>
              <a:t> – </a:t>
            </a:r>
            <a:r>
              <a:rPr lang="en-US" altLang="en-US" sz="2000" b="1" i="1"/>
              <a:t>E</a:t>
            </a:r>
            <a:r>
              <a:rPr lang="en-US" altLang="en-US" sz="2000" b="1" baseline="-25000"/>
              <a:t>initial</a:t>
            </a:r>
            <a:r>
              <a:rPr lang="en-US" altLang="en-US" sz="2000" b="1"/>
              <a:t> </a:t>
            </a:r>
            <a:r>
              <a:rPr lang="en-US" altLang="en-US" sz="2000" b="1">
                <a:latin typeface="Times New Roman" panose="02020603050405020304" pitchFamily="18" charset="0"/>
              </a:rPr>
              <a:t>= </a:t>
            </a:r>
            <a:r>
              <a:rPr lang="en-US" altLang="en-US" sz="2000" b="1"/>
              <a:t>-2.18x10</a:t>
            </a:r>
            <a:r>
              <a:rPr lang="en-US" altLang="en-US" sz="2000" b="1" baseline="30000"/>
              <a:t>-18</a:t>
            </a:r>
            <a:r>
              <a:rPr lang="en-US" altLang="en-US" sz="2000" b="1"/>
              <a:t> J</a:t>
            </a:r>
            <a:endParaRPr lang="en-US" altLang="en-US" sz="2000" b="1" i="1"/>
          </a:p>
        </p:txBody>
      </p:sp>
      <p:sp>
        <p:nvSpPr>
          <p:cNvPr id="43013" name="Text Box 12">
            <a:extLst>
              <a:ext uri="{FF2B5EF4-FFF2-40B4-BE49-F238E27FC236}">
                <a16:creationId xmlns:a16="http://schemas.microsoft.com/office/drawing/2014/main" id="{6F2AE04C-AD38-4A8B-8755-8F9EE31E33EF}"/>
              </a:ext>
            </a:extLst>
          </p:cNvPr>
          <p:cNvSpPr txBox="1">
            <a:spLocks noChangeArrowheads="1"/>
          </p:cNvSpPr>
          <p:nvPr/>
        </p:nvSpPr>
        <p:spPr bwMode="auto">
          <a:xfrm>
            <a:off x="5715000" y="5402263"/>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a:t>
            </a:r>
          </a:p>
        </p:txBody>
      </p:sp>
      <p:sp>
        <p:nvSpPr>
          <p:cNvPr id="43014" name="Text Box 18">
            <a:extLst>
              <a:ext uri="{FF2B5EF4-FFF2-40B4-BE49-F238E27FC236}">
                <a16:creationId xmlns:a16="http://schemas.microsoft.com/office/drawing/2014/main" id="{C0C5B084-8A2E-4D3A-971A-613E88E443D5}"/>
              </a:ext>
            </a:extLst>
          </p:cNvPr>
          <p:cNvSpPr txBox="1">
            <a:spLocks noChangeArrowheads="1"/>
          </p:cNvSpPr>
          <p:nvPr/>
        </p:nvSpPr>
        <p:spPr bwMode="auto">
          <a:xfrm>
            <a:off x="6172200" y="5211763"/>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b="1"/>
              <a:t>1</a:t>
            </a:r>
          </a:p>
        </p:txBody>
      </p:sp>
      <p:sp>
        <p:nvSpPr>
          <p:cNvPr id="43015" name="Text Box 19">
            <a:extLst>
              <a:ext uri="{FF2B5EF4-FFF2-40B4-BE49-F238E27FC236}">
                <a16:creationId xmlns:a16="http://schemas.microsoft.com/office/drawing/2014/main" id="{C3F83D0C-86A8-4AB9-8C82-80A17201D8CE}"/>
              </a:ext>
            </a:extLst>
          </p:cNvPr>
          <p:cNvSpPr txBox="1">
            <a:spLocks noChangeArrowheads="1"/>
          </p:cNvSpPr>
          <p:nvPr/>
        </p:nvSpPr>
        <p:spPr bwMode="auto">
          <a:xfrm>
            <a:off x="6096000" y="5592763"/>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b="1" i="1"/>
              <a:t>n</a:t>
            </a:r>
            <a:r>
              <a:rPr lang="en-US" altLang="en-US" sz="2000" b="1" baseline="30000"/>
              <a:t>2</a:t>
            </a:r>
            <a:r>
              <a:rPr lang="en-US" altLang="en-US" sz="2000" b="1" baseline="-25000"/>
              <a:t>initial</a:t>
            </a:r>
            <a:endParaRPr lang="en-US" altLang="en-US" sz="2000" b="1"/>
          </a:p>
        </p:txBody>
      </p:sp>
      <p:sp>
        <p:nvSpPr>
          <p:cNvPr id="43016" name="Line 20">
            <a:extLst>
              <a:ext uri="{FF2B5EF4-FFF2-40B4-BE49-F238E27FC236}">
                <a16:creationId xmlns:a16="http://schemas.microsoft.com/office/drawing/2014/main" id="{43308019-D1B2-46AF-BB14-845A5EC2DE15}"/>
              </a:ext>
            </a:extLst>
          </p:cNvPr>
          <p:cNvSpPr>
            <a:spLocks noChangeShapeType="1"/>
          </p:cNvSpPr>
          <p:nvPr/>
        </p:nvSpPr>
        <p:spPr bwMode="auto">
          <a:xfrm>
            <a:off x="6134100" y="5592763"/>
            <a:ext cx="457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43017" name="Text Box 22">
            <a:extLst>
              <a:ext uri="{FF2B5EF4-FFF2-40B4-BE49-F238E27FC236}">
                <a16:creationId xmlns:a16="http://schemas.microsoft.com/office/drawing/2014/main" id="{552D9D3A-1F50-45A8-8DAA-47E5E4850AC1}"/>
              </a:ext>
            </a:extLst>
          </p:cNvPr>
          <p:cNvSpPr txBox="1">
            <a:spLocks noChangeArrowheads="1"/>
          </p:cNvSpPr>
          <p:nvPr/>
        </p:nvSpPr>
        <p:spPr bwMode="auto">
          <a:xfrm>
            <a:off x="5257800" y="5211763"/>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b="1"/>
              <a:t>1</a:t>
            </a:r>
          </a:p>
        </p:txBody>
      </p:sp>
      <p:sp>
        <p:nvSpPr>
          <p:cNvPr id="43018" name="Text Box 23">
            <a:extLst>
              <a:ext uri="{FF2B5EF4-FFF2-40B4-BE49-F238E27FC236}">
                <a16:creationId xmlns:a16="http://schemas.microsoft.com/office/drawing/2014/main" id="{5B877FE3-69E2-4F20-8194-E83DFD6EE558}"/>
              </a:ext>
            </a:extLst>
          </p:cNvPr>
          <p:cNvSpPr txBox="1">
            <a:spLocks noChangeArrowheads="1"/>
          </p:cNvSpPr>
          <p:nvPr/>
        </p:nvSpPr>
        <p:spPr bwMode="auto">
          <a:xfrm>
            <a:off x="5181600" y="5592763"/>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b="1" i="1"/>
              <a:t>n</a:t>
            </a:r>
            <a:r>
              <a:rPr lang="en-US" altLang="en-US" sz="2000" b="1" baseline="30000"/>
              <a:t>2</a:t>
            </a:r>
            <a:r>
              <a:rPr lang="en-US" altLang="en-US" sz="2000" b="1" baseline="-25000"/>
              <a:t>final</a:t>
            </a:r>
            <a:endParaRPr lang="en-US" altLang="en-US" sz="2000" b="1"/>
          </a:p>
        </p:txBody>
      </p:sp>
      <p:sp>
        <p:nvSpPr>
          <p:cNvPr id="43019" name="Line 24">
            <a:extLst>
              <a:ext uri="{FF2B5EF4-FFF2-40B4-BE49-F238E27FC236}">
                <a16:creationId xmlns:a16="http://schemas.microsoft.com/office/drawing/2014/main" id="{049CA8C5-9ED3-41B5-A0E4-B871CDB3EECA}"/>
              </a:ext>
            </a:extLst>
          </p:cNvPr>
          <p:cNvSpPr>
            <a:spLocks noChangeShapeType="1"/>
          </p:cNvSpPr>
          <p:nvPr/>
        </p:nvSpPr>
        <p:spPr bwMode="auto">
          <a:xfrm>
            <a:off x="5219700" y="5592763"/>
            <a:ext cx="457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43020" name="AutoShape 25">
            <a:extLst>
              <a:ext uri="{FF2B5EF4-FFF2-40B4-BE49-F238E27FC236}">
                <a16:creationId xmlns:a16="http://schemas.microsoft.com/office/drawing/2014/main" id="{36B8C3F7-0951-4034-BF91-E6E0175EE34D}"/>
              </a:ext>
            </a:extLst>
          </p:cNvPr>
          <p:cNvSpPr>
            <a:spLocks noChangeArrowheads="1"/>
          </p:cNvSpPr>
          <p:nvPr/>
        </p:nvSpPr>
        <p:spPr bwMode="auto">
          <a:xfrm>
            <a:off x="5105400" y="5181600"/>
            <a:ext cx="1905000" cy="838200"/>
          </a:xfrm>
          <a:prstGeom prst="bracketPair">
            <a:avLst>
              <a:gd name="adj" fmla="val 16667"/>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5" name="Text Box 7"/>
          <p:cNvSpPr txBox="1">
            <a:spLocks noChangeArrowheads="1"/>
          </p:cNvSpPr>
          <p:nvPr/>
        </p:nvSpPr>
        <p:spPr bwMode="auto">
          <a:xfrm>
            <a:off x="2613025" y="3041948"/>
            <a:ext cx="5715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 2.18 x 10</a:t>
            </a:r>
            <a:r>
              <a:rPr kumimoji="0" lang="en-US" sz="2400" b="0" i="0" u="none" strike="noStrike" kern="1200" cap="none" spc="0" normalizeH="0" baseline="30000" noProof="0" dirty="0">
                <a:ln>
                  <a:noFill/>
                </a:ln>
                <a:solidFill>
                  <a:srgbClr val="FFFFFF"/>
                </a:solidFill>
                <a:effectLst/>
                <a:uLnTx/>
                <a:uFillTx/>
                <a:latin typeface="Times New Roman"/>
                <a:ea typeface="+mn-ea"/>
                <a:cs typeface="+mn-cs"/>
              </a:rPr>
              <a:t>-18</a:t>
            </a:r>
            <a:r>
              <a:rPr kumimoji="0" lang="en-US" sz="2400" b="0" i="0" u="none" strike="noStrike" kern="1200" cap="none" spc="0" normalizeH="0" baseline="0" noProof="0" dirty="0">
                <a:ln>
                  <a:noFill/>
                </a:ln>
                <a:solidFill>
                  <a:srgbClr val="FFFFFF"/>
                </a:solidFill>
                <a:effectLst/>
                <a:uLnTx/>
                <a:uFillTx/>
                <a:latin typeface="Times New Roman"/>
                <a:ea typeface="+mn-ea"/>
                <a:cs typeface="+mn-cs"/>
              </a:rPr>
              <a:t> J x (1/25 - 1/9)</a:t>
            </a:r>
          </a:p>
        </p:txBody>
      </p:sp>
      <p:sp>
        <p:nvSpPr>
          <p:cNvPr id="37896" name="Text Box 8"/>
          <p:cNvSpPr txBox="1">
            <a:spLocks noChangeArrowheads="1"/>
          </p:cNvSpPr>
          <p:nvPr/>
        </p:nvSpPr>
        <p:spPr bwMode="auto">
          <a:xfrm>
            <a:off x="2628900" y="3503613"/>
            <a:ext cx="472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Times New Roman"/>
                <a:ea typeface="+mn-ea"/>
                <a:cs typeface="+mn-cs"/>
              </a:rPr>
              <a:t>= -1.55 x 10</a:t>
            </a:r>
            <a:r>
              <a:rPr kumimoji="0" lang="en-US" sz="2400" b="0" i="0" u="none" strike="noStrike" kern="1200" cap="none" spc="0" normalizeH="0" baseline="30000" noProof="0" dirty="0">
                <a:ln>
                  <a:noFill/>
                </a:ln>
                <a:solidFill>
                  <a:srgbClr val="FFFFFF"/>
                </a:solidFill>
                <a:effectLst/>
                <a:uLnTx/>
                <a:uFillTx/>
                <a:latin typeface="Times New Roman"/>
                <a:ea typeface="+mn-ea"/>
                <a:cs typeface="+mn-cs"/>
              </a:rPr>
              <a:t>-19</a:t>
            </a:r>
            <a:r>
              <a:rPr kumimoji="0" lang="en-US" sz="2400" b="0" i="0" u="none" strike="noStrike" kern="1200" cap="none" spc="0" normalizeH="0" baseline="0" noProof="0" dirty="0">
                <a:ln>
                  <a:noFill/>
                </a:ln>
                <a:solidFill>
                  <a:srgbClr val="FFFFFF"/>
                </a:solidFill>
                <a:effectLst/>
                <a:uLnTx/>
                <a:uFillTx/>
                <a:latin typeface="Times New Roman"/>
                <a:ea typeface="+mn-ea"/>
                <a:cs typeface="+mn-cs"/>
              </a:rPr>
              <a:t> J</a:t>
            </a:r>
          </a:p>
        </p:txBody>
      </p:sp>
      <p:sp>
        <p:nvSpPr>
          <p:cNvPr id="37898" name="Text Box 10"/>
          <p:cNvSpPr txBox="1">
            <a:spLocks noChangeArrowheads="1"/>
          </p:cNvSpPr>
          <p:nvPr/>
        </p:nvSpPr>
        <p:spPr bwMode="auto">
          <a:xfrm>
            <a:off x="1102086" y="5286376"/>
            <a:ext cx="80473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Times New Roman"/>
                <a:ea typeface="+mn-ea"/>
                <a:cs typeface="+mn-cs"/>
              </a:rPr>
              <a:t>   = 6.63x10</a:t>
            </a:r>
            <a:r>
              <a:rPr kumimoji="0" lang="en-US" sz="3200" b="0" i="0" u="none" strike="noStrike" kern="1200" cap="none" spc="0" normalizeH="0" baseline="30000" noProof="0" dirty="0">
                <a:ln>
                  <a:noFill/>
                </a:ln>
                <a:solidFill>
                  <a:srgbClr val="FFFFFF"/>
                </a:solidFill>
                <a:effectLst/>
                <a:uLnTx/>
                <a:uFillTx/>
                <a:latin typeface="Times New Roman"/>
                <a:ea typeface="+mn-ea"/>
                <a:cs typeface="+mn-cs"/>
              </a:rPr>
              <a:t>-34</a:t>
            </a:r>
            <a:r>
              <a:rPr kumimoji="0" lang="en-US" sz="3200" b="0" i="0" u="none" strike="noStrike" kern="1200" cap="none" spc="0" normalizeH="0" baseline="0" noProof="0" dirty="0">
                <a:ln>
                  <a:noFill/>
                </a:ln>
                <a:solidFill>
                  <a:srgbClr val="FFFFFF"/>
                </a:solidFill>
                <a:effectLst/>
                <a:uLnTx/>
                <a:uFillTx/>
                <a:latin typeface="Times New Roman"/>
                <a:ea typeface="+mn-ea"/>
                <a:cs typeface="+mn-cs"/>
              </a:rPr>
              <a:t>(J</a:t>
            </a:r>
            <a:r>
              <a:rPr kumimoji="0" lang="en-US" sz="3200" b="0" i="0" u="none" strike="noStrike" kern="1200" cap="none" spc="0" normalizeH="0" baseline="0" noProof="0" dirty="0">
                <a:ln>
                  <a:noFill/>
                </a:ln>
                <a:solidFill>
                  <a:srgbClr val="FFFFFF"/>
                </a:solidFill>
                <a:effectLst/>
                <a:uLnTx/>
                <a:uFillTx/>
                <a:latin typeface="Times New Roman"/>
                <a:ea typeface="+mn-ea"/>
                <a:cs typeface="Arial" panose="020B0604020202020204" pitchFamily="34" charset="0"/>
              </a:rPr>
              <a:t>•s)</a:t>
            </a:r>
            <a:r>
              <a:rPr kumimoji="0" lang="en-US" sz="3200" b="0" i="0" u="none" strike="noStrike" kern="1200" cap="none" spc="0" normalizeH="0" baseline="0" noProof="0" dirty="0">
                <a:ln>
                  <a:noFill/>
                </a:ln>
                <a:solidFill>
                  <a:srgbClr val="FFFFFF"/>
                </a:solidFill>
                <a:effectLst/>
                <a:uLnTx/>
                <a:uFillTx/>
                <a:latin typeface="Times New Roman"/>
                <a:ea typeface="+mn-ea"/>
                <a:cs typeface="+mn-cs"/>
              </a:rPr>
              <a:t> x3.00x10</a:t>
            </a:r>
            <a:r>
              <a:rPr kumimoji="0" lang="en-US" sz="3200" b="0" i="0" u="none" strike="noStrike" kern="1200" cap="none" spc="0" normalizeH="0" baseline="30000" noProof="0" dirty="0">
                <a:ln>
                  <a:noFill/>
                </a:ln>
                <a:solidFill>
                  <a:srgbClr val="FFFFFF"/>
                </a:solidFill>
                <a:effectLst/>
                <a:uLnTx/>
                <a:uFillTx/>
                <a:latin typeface="Times New Roman"/>
                <a:ea typeface="+mn-ea"/>
                <a:cs typeface="+mn-cs"/>
              </a:rPr>
              <a:t>8 </a:t>
            </a:r>
            <a:r>
              <a:rPr kumimoji="0" lang="en-US" sz="3200" b="0" i="0" u="none" strike="noStrike" kern="1200" cap="none" spc="0" normalizeH="0" baseline="0" noProof="0" dirty="0">
                <a:ln>
                  <a:noFill/>
                </a:ln>
                <a:solidFill>
                  <a:srgbClr val="FFFFFF"/>
                </a:solidFill>
                <a:effectLst/>
                <a:uLnTx/>
                <a:uFillTx/>
                <a:latin typeface="Times New Roman"/>
                <a:ea typeface="+mn-ea"/>
                <a:cs typeface="+mn-cs"/>
              </a:rPr>
              <a:t>(m/s)/1.55 x10</a:t>
            </a:r>
            <a:r>
              <a:rPr kumimoji="0" lang="en-US" sz="3200" b="0" i="0" u="none" strike="noStrike" kern="1200" cap="none" spc="0" normalizeH="0" baseline="30000" noProof="0" dirty="0">
                <a:ln>
                  <a:noFill/>
                </a:ln>
                <a:solidFill>
                  <a:srgbClr val="FFFFFF"/>
                </a:solidFill>
                <a:effectLst/>
                <a:uLnTx/>
                <a:uFillTx/>
                <a:latin typeface="Times New Roman"/>
                <a:ea typeface="+mn-ea"/>
                <a:cs typeface="+mn-cs"/>
              </a:rPr>
              <a:t>-19</a:t>
            </a:r>
            <a:r>
              <a:rPr kumimoji="0" lang="en-US" sz="3200" b="0" i="0" u="none" strike="noStrike" kern="1200" cap="none" spc="0" normalizeH="0" baseline="0" noProof="0" dirty="0">
                <a:ln>
                  <a:noFill/>
                </a:ln>
                <a:solidFill>
                  <a:srgbClr val="FFFFFF"/>
                </a:solidFill>
                <a:effectLst/>
                <a:uLnTx/>
                <a:uFillTx/>
                <a:latin typeface="Times New Roman"/>
                <a:ea typeface="+mn-ea"/>
                <a:cs typeface="+mn-cs"/>
              </a:rPr>
              <a:t>J</a:t>
            </a:r>
          </a:p>
        </p:txBody>
      </p:sp>
      <p:sp>
        <p:nvSpPr>
          <p:cNvPr id="37899" name="Text Box 11"/>
          <p:cNvSpPr txBox="1">
            <a:spLocks noChangeArrowheads="1"/>
          </p:cNvSpPr>
          <p:nvPr/>
        </p:nvSpPr>
        <p:spPr bwMode="auto">
          <a:xfrm>
            <a:off x="1361476" y="5844723"/>
            <a:ext cx="19656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Times New Roman"/>
                <a:ea typeface="+mn-ea"/>
                <a:cs typeface="+mn-cs"/>
              </a:rPr>
              <a:t>= 1280 nm</a:t>
            </a:r>
          </a:p>
        </p:txBody>
      </p:sp>
      <p:sp>
        <p:nvSpPr>
          <p:cNvPr id="24583" name="Text Box 2"/>
          <p:cNvSpPr txBox="1">
            <a:spLocks noChangeArrowheads="1"/>
          </p:cNvSpPr>
          <p:nvPr/>
        </p:nvSpPr>
        <p:spPr bwMode="auto">
          <a:xfrm>
            <a:off x="0" y="0"/>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5000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libri" pitchFamily="34" charset="0"/>
                <a:ea typeface="+mn-ea"/>
                <a:cs typeface="Calibri" pitchFamily="34" charset="0"/>
              </a:rPr>
              <a:t>Calculate the wavelength (in nm) of a photon emitted by a hydrogen atom when its electron drops from the </a:t>
            </a:r>
            <a:r>
              <a:rPr kumimoji="0" lang="en-US" sz="3200" b="0" i="1" u="none" strike="noStrike" kern="1200" cap="none" spc="0" normalizeH="0" baseline="0" noProof="0" dirty="0">
                <a:ln>
                  <a:noFill/>
                </a:ln>
                <a:solidFill>
                  <a:srgbClr val="FFFFFF"/>
                </a:solidFill>
                <a:effectLst/>
                <a:uLnTx/>
                <a:uFillTx/>
                <a:latin typeface="Calibri" pitchFamily="34" charset="0"/>
                <a:ea typeface="+mn-ea"/>
                <a:cs typeface="Calibri" pitchFamily="34" charset="0"/>
              </a:rPr>
              <a:t>n</a:t>
            </a:r>
            <a:r>
              <a:rPr kumimoji="0" lang="en-US" sz="3200" b="0" i="0" u="none" strike="noStrike" kern="1200" cap="none" spc="0" normalizeH="0" baseline="0" noProof="0" dirty="0">
                <a:ln>
                  <a:noFill/>
                </a:ln>
                <a:solidFill>
                  <a:srgbClr val="FFFFFF"/>
                </a:solidFill>
                <a:effectLst/>
                <a:uLnTx/>
                <a:uFillTx/>
                <a:latin typeface="Calibri" pitchFamily="34" charset="0"/>
                <a:ea typeface="+mn-ea"/>
                <a:cs typeface="Calibri" pitchFamily="34" charset="0"/>
              </a:rPr>
              <a:t> = 5 state to the </a:t>
            </a:r>
            <a:r>
              <a:rPr kumimoji="0" lang="en-US" sz="3200" b="0" i="1" u="none" strike="noStrike" kern="1200" cap="none" spc="0" normalizeH="0" baseline="0" noProof="0" dirty="0">
                <a:ln>
                  <a:noFill/>
                </a:ln>
                <a:solidFill>
                  <a:srgbClr val="FFFFFF"/>
                </a:solidFill>
                <a:effectLst/>
                <a:uLnTx/>
                <a:uFillTx/>
                <a:latin typeface="Calibri" pitchFamily="34" charset="0"/>
                <a:ea typeface="+mn-ea"/>
                <a:cs typeface="Calibri" pitchFamily="34" charset="0"/>
              </a:rPr>
              <a:t>n</a:t>
            </a:r>
            <a:r>
              <a:rPr kumimoji="0" lang="en-US" sz="3200" b="0" i="0" u="none" strike="noStrike" kern="1200" cap="none" spc="0" normalizeH="0" baseline="0" noProof="0" dirty="0">
                <a:ln>
                  <a:noFill/>
                </a:ln>
                <a:solidFill>
                  <a:srgbClr val="FFFFFF"/>
                </a:solidFill>
                <a:effectLst/>
                <a:uLnTx/>
                <a:uFillTx/>
                <a:latin typeface="Calibri" pitchFamily="34" charset="0"/>
                <a:ea typeface="+mn-ea"/>
                <a:cs typeface="Calibri" pitchFamily="34" charset="0"/>
              </a:rPr>
              <a:t> = 3 state.</a:t>
            </a:r>
          </a:p>
        </p:txBody>
      </p:sp>
      <p:sp>
        <p:nvSpPr>
          <p:cNvPr id="37918" name="Text Box 30"/>
          <p:cNvSpPr txBox="1">
            <a:spLocks noChangeArrowheads="1"/>
          </p:cNvSpPr>
          <p:nvPr/>
        </p:nvSpPr>
        <p:spPr bwMode="auto">
          <a:xfrm>
            <a:off x="281052" y="4097338"/>
            <a:ext cx="30460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1" u="none" strike="noStrike" kern="1200" cap="none" spc="0" normalizeH="0" baseline="0" noProof="0" dirty="0">
                <a:ln>
                  <a:noFill/>
                </a:ln>
                <a:solidFill>
                  <a:srgbClr val="FFFFFF"/>
                </a:solidFill>
                <a:effectLst/>
                <a:uLnTx/>
                <a:uFillTx/>
                <a:latin typeface="Times New Roman"/>
                <a:ea typeface="+mn-ea"/>
                <a:cs typeface="+mn-cs"/>
              </a:rPr>
              <a:t>E </a:t>
            </a:r>
            <a:r>
              <a:rPr kumimoji="0" lang="en-US" sz="3200" b="0" i="0" u="none" strike="noStrike" kern="1200" cap="none" spc="0" normalizeH="0" baseline="-25000" noProof="0" dirty="0">
                <a:ln>
                  <a:noFill/>
                </a:ln>
                <a:solidFill>
                  <a:srgbClr val="FFFFFF"/>
                </a:solidFill>
                <a:effectLst/>
                <a:uLnTx/>
                <a:uFillTx/>
                <a:latin typeface="Times New Roman"/>
                <a:ea typeface="+mn-ea"/>
                <a:cs typeface="+mn-cs"/>
              </a:rPr>
              <a:t>photon</a:t>
            </a:r>
            <a:r>
              <a:rPr kumimoji="0" lang="en-US" sz="3200" b="0" i="0" u="none" strike="noStrike" kern="1200" cap="none" spc="0" normalizeH="0" baseline="0" noProof="0" dirty="0">
                <a:ln>
                  <a:noFill/>
                </a:ln>
                <a:solidFill>
                  <a:srgbClr val="FFFFFF"/>
                </a:solidFill>
                <a:effectLst/>
                <a:uLnTx/>
                <a:uFillTx/>
                <a:latin typeface="Times New Roman"/>
                <a:ea typeface="+mn-ea"/>
                <a:cs typeface="+mn-cs"/>
              </a:rPr>
              <a:t> = </a:t>
            </a:r>
            <a:r>
              <a:rPr kumimoji="0" lang="en-US" sz="3200" b="0" i="1" u="none" strike="noStrike" kern="1200" cap="none" spc="0" normalizeH="0" baseline="0" noProof="0" dirty="0">
                <a:ln>
                  <a:noFill/>
                </a:ln>
                <a:solidFill>
                  <a:srgbClr val="FFFFFF"/>
                </a:solidFill>
                <a:effectLst/>
                <a:uLnTx/>
                <a:uFillTx/>
                <a:latin typeface="Times New Roman"/>
                <a:ea typeface="+mn-ea"/>
                <a:cs typeface="+mn-cs"/>
              </a:rPr>
              <a:t>h</a:t>
            </a:r>
            <a:r>
              <a:rPr kumimoji="0" lang="en-US" sz="3200" b="0" i="0" u="none" strike="noStrike" kern="1200" cap="none" spc="0" normalizeH="0" baseline="0" noProof="0" dirty="0">
                <a:ln>
                  <a:noFill/>
                </a:ln>
                <a:solidFill>
                  <a:srgbClr val="FFFFFF"/>
                </a:solidFill>
                <a:effectLst/>
                <a:uLnTx/>
                <a:uFillTx/>
                <a:latin typeface="Times New Roman"/>
                <a:ea typeface="+mn-ea"/>
                <a:cs typeface="+mn-cs"/>
              </a:rPr>
              <a:t> x c / </a:t>
            </a:r>
            <a:r>
              <a:rPr kumimoji="0" lang="el-GR" sz="3200" b="0" i="0" u="none" strike="noStrike" kern="1200" cap="none" spc="0" normalizeH="0" baseline="0" noProof="0" dirty="0">
                <a:ln>
                  <a:noFill/>
                </a:ln>
                <a:solidFill>
                  <a:srgbClr val="FFFFFF"/>
                </a:solidFill>
                <a:effectLst/>
                <a:uLnTx/>
                <a:uFillTx/>
                <a:latin typeface="Times New Roman"/>
                <a:ea typeface="+mn-ea"/>
                <a:cs typeface="+mn-cs"/>
              </a:rPr>
              <a:t>λ</a:t>
            </a:r>
            <a:endParaRPr kumimoji="0" lang="en-US" sz="3200" b="0" i="0" u="none" strike="noStrike" kern="1200" cap="none" spc="0" normalizeH="0" baseline="0" noProof="0" dirty="0">
              <a:ln>
                <a:noFill/>
              </a:ln>
              <a:solidFill>
                <a:srgbClr val="FFFFFF"/>
              </a:solidFill>
              <a:effectLst/>
              <a:uLnTx/>
              <a:uFillTx/>
              <a:latin typeface="Times New Roman"/>
              <a:ea typeface="+mn-ea"/>
              <a:cs typeface="+mn-cs"/>
            </a:endParaRPr>
          </a:p>
        </p:txBody>
      </p:sp>
      <p:sp>
        <p:nvSpPr>
          <p:cNvPr id="37919" name="Text Box 31"/>
          <p:cNvSpPr txBox="1">
            <a:spLocks noChangeArrowheads="1"/>
          </p:cNvSpPr>
          <p:nvPr/>
        </p:nvSpPr>
        <p:spPr bwMode="auto">
          <a:xfrm>
            <a:off x="1122697" y="4692650"/>
            <a:ext cx="29434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l-GR" sz="3200" b="0" i="0" u="none" strike="noStrike" kern="1200" cap="none" spc="0" normalizeH="0" baseline="0" noProof="0" dirty="0">
                <a:ln>
                  <a:noFill/>
                </a:ln>
                <a:solidFill>
                  <a:srgbClr val="FFFFFF"/>
                </a:solidFill>
                <a:effectLst/>
                <a:uLnTx/>
                <a:uFillTx/>
                <a:latin typeface="Times New Roman"/>
                <a:ea typeface="+mn-ea"/>
                <a:cs typeface="+mn-cs"/>
              </a:rPr>
              <a:t>λ</a:t>
            </a:r>
            <a:r>
              <a:rPr kumimoji="0" lang="en-US" sz="3200" b="0" i="0" u="none" strike="noStrike" kern="1200" cap="none" spc="0" normalizeH="0" baseline="0" noProof="0" dirty="0">
                <a:ln>
                  <a:noFill/>
                </a:ln>
                <a:solidFill>
                  <a:srgbClr val="FFFFFF"/>
                </a:solidFill>
                <a:effectLst/>
                <a:uLnTx/>
                <a:uFillTx/>
                <a:latin typeface="Times New Roman"/>
                <a:ea typeface="+mn-ea"/>
                <a:cs typeface="+mn-cs"/>
              </a:rPr>
              <a:t> = </a:t>
            </a:r>
            <a:r>
              <a:rPr kumimoji="0" lang="en-US" sz="3200" b="0" i="1" u="none" strike="noStrike" kern="1200" cap="none" spc="0" normalizeH="0" baseline="0" noProof="0" dirty="0">
                <a:ln>
                  <a:noFill/>
                </a:ln>
                <a:solidFill>
                  <a:srgbClr val="FFFFFF"/>
                </a:solidFill>
                <a:effectLst/>
                <a:uLnTx/>
                <a:uFillTx/>
                <a:latin typeface="Times New Roman"/>
                <a:ea typeface="+mn-ea"/>
                <a:cs typeface="+mn-cs"/>
              </a:rPr>
              <a:t>h</a:t>
            </a:r>
            <a:r>
              <a:rPr kumimoji="0" lang="en-US" sz="3200" b="0" i="0" u="none" strike="noStrike" kern="1200" cap="none" spc="0" normalizeH="0" baseline="0" noProof="0" dirty="0">
                <a:ln>
                  <a:noFill/>
                </a:ln>
                <a:solidFill>
                  <a:srgbClr val="FFFFFF"/>
                </a:solidFill>
                <a:effectLst/>
                <a:uLnTx/>
                <a:uFillTx/>
                <a:latin typeface="Times New Roman"/>
                <a:ea typeface="+mn-ea"/>
                <a:cs typeface="+mn-cs"/>
              </a:rPr>
              <a:t> x </a:t>
            </a:r>
            <a:r>
              <a:rPr kumimoji="0" lang="en-US" sz="3200" b="0" i="1" u="none" strike="noStrike" kern="1200" cap="none" spc="0" normalizeH="0" baseline="0" noProof="0" dirty="0">
                <a:ln>
                  <a:noFill/>
                </a:ln>
                <a:solidFill>
                  <a:srgbClr val="FFFFFF"/>
                </a:solidFill>
                <a:effectLst/>
                <a:uLnTx/>
                <a:uFillTx/>
                <a:latin typeface="Times New Roman"/>
                <a:ea typeface="+mn-ea"/>
                <a:cs typeface="+mn-cs"/>
              </a:rPr>
              <a:t>c</a:t>
            </a:r>
            <a:r>
              <a:rPr kumimoji="0" lang="en-US" sz="3200" b="0" i="0" u="none" strike="noStrike" kern="1200" cap="none" spc="0" normalizeH="0" baseline="0" noProof="0" dirty="0">
                <a:ln>
                  <a:noFill/>
                </a:ln>
                <a:solidFill>
                  <a:srgbClr val="FFFFFF"/>
                </a:solidFill>
                <a:effectLst/>
                <a:uLnTx/>
                <a:uFillTx/>
                <a:latin typeface="Times New Roman"/>
                <a:ea typeface="+mn-ea"/>
                <a:cs typeface="+mn-cs"/>
              </a:rPr>
              <a:t> / </a:t>
            </a:r>
            <a:r>
              <a:rPr kumimoji="0" lang="en-US" sz="3200" b="0" i="1" u="none" strike="noStrike" kern="1200" cap="none" spc="0" normalizeH="0" baseline="0" noProof="0" dirty="0" err="1">
                <a:ln>
                  <a:noFill/>
                </a:ln>
                <a:solidFill>
                  <a:srgbClr val="FFFFFF"/>
                </a:solidFill>
                <a:effectLst/>
                <a:uLnTx/>
                <a:uFillTx/>
                <a:latin typeface="Times New Roman"/>
                <a:ea typeface="+mn-ea"/>
                <a:cs typeface="+mn-cs"/>
              </a:rPr>
              <a:t>E</a:t>
            </a:r>
            <a:r>
              <a:rPr kumimoji="0" lang="en-US" sz="3200" b="0" i="0" u="none" strike="noStrike" kern="1200" cap="none" spc="0" normalizeH="0" baseline="-25000" noProof="0" dirty="0" err="1">
                <a:ln>
                  <a:noFill/>
                </a:ln>
                <a:solidFill>
                  <a:srgbClr val="FFFFFF"/>
                </a:solidFill>
                <a:effectLst/>
                <a:uLnTx/>
                <a:uFillTx/>
                <a:latin typeface="Times New Roman"/>
                <a:ea typeface="+mn-ea"/>
                <a:cs typeface="+mn-cs"/>
              </a:rPr>
              <a:t>photon</a:t>
            </a:r>
            <a:endParaRPr kumimoji="0" lang="en-US" sz="3200" b="0" i="0" u="none" strike="noStrike" kern="1200" cap="none" spc="0" normalizeH="0" baseline="0" noProof="0" dirty="0">
              <a:ln>
                <a:noFill/>
              </a:ln>
              <a:solidFill>
                <a:srgbClr val="FFFFFF"/>
              </a:solidFill>
              <a:effectLst/>
              <a:uLnTx/>
              <a:uFillTx/>
              <a:latin typeface="Times New Roman"/>
              <a:ea typeface="+mn-ea"/>
              <a:cs typeface="+mn-cs"/>
            </a:endParaRPr>
          </a:p>
        </p:txBody>
      </p:sp>
      <p:grpSp>
        <p:nvGrpSpPr>
          <p:cNvPr id="2" name="Group 33"/>
          <p:cNvGrpSpPr>
            <a:grpSpLocks/>
          </p:cNvGrpSpPr>
          <p:nvPr/>
        </p:nvGrpSpPr>
        <p:grpSpPr bwMode="auto">
          <a:xfrm>
            <a:off x="1144893" y="1806578"/>
            <a:ext cx="7008185" cy="1343027"/>
            <a:chOff x="949" y="1090"/>
            <a:chExt cx="2716" cy="846"/>
          </a:xfrm>
        </p:grpSpPr>
        <p:grpSp>
          <p:nvGrpSpPr>
            <p:cNvPr id="24591" name="Group 14"/>
            <p:cNvGrpSpPr>
              <a:grpSpLocks/>
            </p:cNvGrpSpPr>
            <p:nvPr/>
          </p:nvGrpSpPr>
          <p:grpSpPr bwMode="auto">
            <a:xfrm>
              <a:off x="1743" y="1090"/>
              <a:ext cx="1922" cy="846"/>
              <a:chOff x="3752" y="1795"/>
              <a:chExt cx="1922" cy="846"/>
            </a:xfrm>
          </p:grpSpPr>
          <p:sp>
            <p:nvSpPr>
              <p:cNvPr id="24593" name="Text Box 15"/>
              <p:cNvSpPr txBox="1">
                <a:spLocks noChangeArrowheads="1"/>
              </p:cNvSpPr>
              <p:nvPr/>
            </p:nvSpPr>
            <p:spPr bwMode="auto">
              <a:xfrm>
                <a:off x="4768" y="2272"/>
                <a:ext cx="18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1" u="none" strike="noStrike" kern="1200" cap="none" spc="0" normalizeH="0" baseline="0" noProof="0">
                    <a:ln>
                      <a:noFill/>
                    </a:ln>
                    <a:solidFill>
                      <a:srgbClr val="FFFFFF"/>
                    </a:solidFill>
                    <a:effectLst/>
                    <a:uLnTx/>
                    <a:uFillTx/>
                    <a:latin typeface="Times New Roman"/>
                    <a:ea typeface="+mn-ea"/>
                    <a:cs typeface="+mn-cs"/>
                  </a:rPr>
                  <a:t>i</a:t>
                </a:r>
              </a:p>
            </p:txBody>
          </p:sp>
          <p:sp>
            <p:nvSpPr>
              <p:cNvPr id="24594" name="Text Box 16"/>
              <p:cNvSpPr txBox="1">
                <a:spLocks noChangeArrowheads="1"/>
              </p:cNvSpPr>
              <p:nvPr/>
            </p:nvSpPr>
            <p:spPr bwMode="auto">
              <a:xfrm>
                <a:off x="5360" y="2273"/>
                <a:ext cx="18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1" u="none" strike="noStrike" kern="1200" cap="none" spc="0" normalizeH="0" baseline="0" noProof="0">
                    <a:ln>
                      <a:noFill/>
                    </a:ln>
                    <a:solidFill>
                      <a:srgbClr val="FFFFFF"/>
                    </a:solidFill>
                    <a:effectLst/>
                    <a:uLnTx/>
                    <a:uFillTx/>
                    <a:latin typeface="Times New Roman"/>
                    <a:ea typeface="+mn-ea"/>
                    <a:cs typeface="+mn-cs"/>
                  </a:rPr>
                  <a:t>f</a:t>
                </a:r>
              </a:p>
            </p:txBody>
          </p:sp>
          <p:grpSp>
            <p:nvGrpSpPr>
              <p:cNvPr id="24595" name="Group 17"/>
              <p:cNvGrpSpPr>
                <a:grpSpLocks/>
              </p:cNvGrpSpPr>
              <p:nvPr/>
            </p:nvGrpSpPr>
            <p:grpSpPr bwMode="auto">
              <a:xfrm>
                <a:off x="3752" y="1795"/>
                <a:ext cx="1922" cy="709"/>
                <a:chOff x="3752" y="1795"/>
                <a:chExt cx="1922" cy="709"/>
              </a:xfrm>
            </p:grpSpPr>
            <p:sp>
              <p:nvSpPr>
                <p:cNvPr id="24596" name="Text Box 18"/>
                <p:cNvSpPr txBox="1">
                  <a:spLocks noChangeArrowheads="1"/>
                </p:cNvSpPr>
                <p:nvPr/>
              </p:nvSpPr>
              <p:spPr bwMode="auto">
                <a:xfrm>
                  <a:off x="3752" y="1993"/>
                  <a:ext cx="79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l-GR" sz="3200" b="0" i="0" u="none" strike="noStrike" kern="1200" cap="none" spc="0" normalizeH="0" baseline="0" noProof="0" dirty="0">
                      <a:ln>
                        <a:noFill/>
                      </a:ln>
                      <a:solidFill>
                        <a:srgbClr val="FFFFFF"/>
                      </a:solidFill>
                      <a:effectLst/>
                      <a:uLnTx/>
                      <a:uFillTx/>
                      <a:latin typeface="Times New Roman"/>
                      <a:ea typeface="+mn-ea"/>
                      <a:cs typeface="+mn-cs"/>
                    </a:rPr>
                    <a:t>Δ</a:t>
                  </a:r>
                  <a:r>
                    <a:rPr kumimoji="0" lang="en-US" sz="3200" b="0" i="1" u="none" strike="noStrike" kern="1200" cap="none" spc="0" normalizeH="0" baseline="0" noProof="0" dirty="0">
                      <a:ln>
                        <a:noFill/>
                      </a:ln>
                      <a:solidFill>
                        <a:srgbClr val="FFFFFF"/>
                      </a:solidFill>
                      <a:effectLst/>
                      <a:uLnTx/>
                      <a:uFillTx/>
                      <a:latin typeface="Times New Roman"/>
                      <a:ea typeface="+mn-ea"/>
                      <a:cs typeface="+mn-cs"/>
                    </a:rPr>
                    <a:t>E</a:t>
                  </a:r>
                  <a:r>
                    <a:rPr kumimoji="0" lang="en-US" sz="3200" b="0" i="0" u="none" strike="noStrike" kern="1200" cap="none" spc="0" normalizeH="0" baseline="0" noProof="0" dirty="0">
                      <a:ln>
                        <a:noFill/>
                      </a:ln>
                      <a:solidFill>
                        <a:srgbClr val="FFFFFF"/>
                      </a:solidFill>
                      <a:effectLst/>
                      <a:uLnTx/>
                      <a:uFillTx/>
                      <a:latin typeface="Times New Roman"/>
                      <a:ea typeface="+mn-ea"/>
                      <a:cs typeface="+mn-cs"/>
                    </a:rPr>
                    <a:t> = </a:t>
                  </a:r>
                  <a:r>
                    <a:rPr kumimoji="0" lang="en-US" sz="3200" b="0" i="1" u="none" strike="noStrike" kern="1200" cap="none" spc="0" normalizeH="0" baseline="0" noProof="0" dirty="0">
                      <a:ln>
                        <a:noFill/>
                      </a:ln>
                      <a:solidFill>
                        <a:srgbClr val="FFFFFF"/>
                      </a:solidFill>
                      <a:effectLst/>
                      <a:uLnTx/>
                      <a:uFillTx/>
                      <a:latin typeface="Times New Roman"/>
                      <a:ea typeface="+mn-ea"/>
                      <a:cs typeface="+mn-cs"/>
                    </a:rPr>
                    <a:t>R</a:t>
                  </a:r>
                  <a:r>
                    <a:rPr kumimoji="0" lang="en-US" sz="3200" b="0" i="0" u="none" strike="noStrike" kern="1200" cap="none" spc="0" normalizeH="0" baseline="-25000" noProof="0" dirty="0">
                      <a:ln>
                        <a:noFill/>
                      </a:ln>
                      <a:solidFill>
                        <a:srgbClr val="FFFFFF"/>
                      </a:solidFill>
                      <a:effectLst/>
                      <a:uLnTx/>
                      <a:uFillTx/>
                      <a:latin typeface="Times New Roman"/>
                      <a:ea typeface="+mn-ea"/>
                      <a:cs typeface="+mn-cs"/>
                    </a:rPr>
                    <a:t>H</a:t>
                  </a:r>
                  <a:endParaRPr kumimoji="0" lang="en-US" sz="3200" b="0" i="0" u="none" strike="noStrike" kern="1200" cap="none" spc="0" normalizeH="0" baseline="0" noProof="0" dirty="0">
                    <a:ln>
                      <a:noFill/>
                    </a:ln>
                    <a:solidFill>
                      <a:srgbClr val="FFFFFF"/>
                    </a:solidFill>
                    <a:effectLst/>
                    <a:uLnTx/>
                    <a:uFillTx/>
                    <a:latin typeface="Times New Roman"/>
                    <a:ea typeface="+mn-ea"/>
                    <a:cs typeface="+mn-cs"/>
                  </a:endParaRPr>
                </a:p>
              </p:txBody>
            </p:sp>
            <p:grpSp>
              <p:nvGrpSpPr>
                <p:cNvPr id="24597" name="Group 19"/>
                <p:cNvGrpSpPr>
                  <a:grpSpLocks/>
                </p:cNvGrpSpPr>
                <p:nvPr/>
              </p:nvGrpSpPr>
              <p:grpSpPr bwMode="auto">
                <a:xfrm>
                  <a:off x="4503" y="1795"/>
                  <a:ext cx="1171" cy="709"/>
                  <a:chOff x="4239" y="2434"/>
                  <a:chExt cx="1171" cy="709"/>
                </a:xfrm>
              </p:grpSpPr>
              <p:sp>
                <p:nvSpPr>
                  <p:cNvPr id="24598" name="Text Box 20"/>
                  <p:cNvSpPr txBox="1">
                    <a:spLocks noChangeArrowheads="1"/>
                  </p:cNvSpPr>
                  <p:nvPr/>
                </p:nvSpPr>
                <p:spPr bwMode="auto">
                  <a:xfrm>
                    <a:off x="4239" y="2606"/>
                    <a:ext cx="117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Times New Roman"/>
                        <a:ea typeface="+mn-ea"/>
                        <a:cs typeface="+mn-cs"/>
                      </a:rPr>
                      <a:t>(                         )</a:t>
                    </a:r>
                  </a:p>
                </p:txBody>
              </p:sp>
              <p:grpSp>
                <p:nvGrpSpPr>
                  <p:cNvPr id="24599" name="Group 21"/>
                  <p:cNvGrpSpPr>
                    <a:grpSpLocks/>
                  </p:cNvGrpSpPr>
                  <p:nvPr/>
                </p:nvGrpSpPr>
                <p:grpSpPr bwMode="auto">
                  <a:xfrm>
                    <a:off x="4368" y="2496"/>
                    <a:ext cx="331" cy="647"/>
                    <a:chOff x="2928" y="3417"/>
                    <a:chExt cx="331" cy="647"/>
                  </a:xfrm>
                </p:grpSpPr>
                <p:sp>
                  <p:nvSpPr>
                    <p:cNvPr id="24605" name="Text Box 22"/>
                    <p:cNvSpPr txBox="1">
                      <a:spLocks noChangeArrowheads="1"/>
                    </p:cNvSpPr>
                    <p:nvPr/>
                  </p:nvSpPr>
                  <p:spPr bwMode="auto">
                    <a:xfrm>
                      <a:off x="2970" y="3417"/>
                      <a:ext cx="2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Times New Roman"/>
                          <a:ea typeface="+mn-ea"/>
                          <a:cs typeface="+mn-cs"/>
                        </a:rPr>
                        <a:t>1</a:t>
                      </a:r>
                    </a:p>
                  </p:txBody>
                </p:sp>
                <p:sp>
                  <p:nvSpPr>
                    <p:cNvPr id="24606" name="Text Box 23"/>
                    <p:cNvSpPr txBox="1">
                      <a:spLocks noChangeArrowheads="1"/>
                    </p:cNvSpPr>
                    <p:nvPr/>
                  </p:nvSpPr>
                  <p:spPr bwMode="auto">
                    <a:xfrm>
                      <a:off x="2928" y="3696"/>
                      <a:ext cx="33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1" u="none" strike="noStrike" kern="1200" cap="none" spc="0" normalizeH="0" baseline="0" noProof="0">
                          <a:ln>
                            <a:noFill/>
                          </a:ln>
                          <a:solidFill>
                            <a:srgbClr val="FFFFFF"/>
                          </a:solidFill>
                          <a:effectLst/>
                          <a:uLnTx/>
                          <a:uFillTx/>
                          <a:latin typeface="Times New Roman"/>
                          <a:ea typeface="+mn-ea"/>
                          <a:cs typeface="+mn-cs"/>
                        </a:rPr>
                        <a:t>n</a:t>
                      </a:r>
                      <a:r>
                        <a:rPr kumimoji="0" lang="en-US" sz="3200" b="0" i="0" u="none" strike="noStrike" kern="1200" cap="none" spc="0" normalizeH="0" baseline="30000" noProof="0">
                          <a:ln>
                            <a:noFill/>
                          </a:ln>
                          <a:solidFill>
                            <a:srgbClr val="FFFFFF"/>
                          </a:solidFill>
                          <a:effectLst/>
                          <a:uLnTx/>
                          <a:uFillTx/>
                          <a:latin typeface="Times New Roman"/>
                          <a:ea typeface="+mn-ea"/>
                          <a:cs typeface="+mn-cs"/>
                        </a:rPr>
                        <a:t>2</a:t>
                      </a:r>
                      <a:endParaRPr kumimoji="0" lang="en-US" sz="32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24607" name="Line 24"/>
                    <p:cNvSpPr>
                      <a:spLocks noChangeShapeType="1"/>
                    </p:cNvSpPr>
                    <p:nvPr/>
                  </p:nvSpPr>
                  <p:spPr bwMode="auto">
                    <a:xfrm>
                      <a:off x="2971" y="3712"/>
                      <a:ext cx="24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a:ea typeface="+mn-ea"/>
                        <a:cs typeface="+mn-cs"/>
                      </a:endParaRPr>
                    </a:p>
                  </p:txBody>
                </p:sp>
              </p:grpSp>
              <p:grpSp>
                <p:nvGrpSpPr>
                  <p:cNvPr id="24600" name="Group 25"/>
                  <p:cNvGrpSpPr>
                    <a:grpSpLocks/>
                  </p:cNvGrpSpPr>
                  <p:nvPr/>
                </p:nvGrpSpPr>
                <p:grpSpPr bwMode="auto">
                  <a:xfrm>
                    <a:off x="4954" y="2434"/>
                    <a:ext cx="288" cy="709"/>
                    <a:chOff x="2928" y="3355"/>
                    <a:chExt cx="288" cy="709"/>
                  </a:xfrm>
                </p:grpSpPr>
                <p:sp>
                  <p:nvSpPr>
                    <p:cNvPr id="24602" name="Text Box 26"/>
                    <p:cNvSpPr txBox="1">
                      <a:spLocks noChangeArrowheads="1"/>
                    </p:cNvSpPr>
                    <p:nvPr/>
                  </p:nvSpPr>
                  <p:spPr bwMode="auto">
                    <a:xfrm>
                      <a:off x="2928" y="3355"/>
                      <a:ext cx="2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Times New Roman"/>
                          <a:ea typeface="+mn-ea"/>
                          <a:cs typeface="+mn-cs"/>
                        </a:rPr>
                        <a:t>1</a:t>
                      </a:r>
                    </a:p>
                  </p:txBody>
                </p:sp>
                <p:sp>
                  <p:nvSpPr>
                    <p:cNvPr id="24603" name="Text Box 27"/>
                    <p:cNvSpPr txBox="1">
                      <a:spLocks noChangeArrowheads="1"/>
                    </p:cNvSpPr>
                    <p:nvPr/>
                  </p:nvSpPr>
                  <p:spPr bwMode="auto">
                    <a:xfrm>
                      <a:off x="2972" y="3696"/>
                      <a:ext cx="24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1" u="none" strike="noStrike" kern="1200" cap="none" spc="0" normalizeH="0" baseline="0" noProof="0" dirty="0">
                          <a:ln>
                            <a:noFill/>
                          </a:ln>
                          <a:solidFill>
                            <a:srgbClr val="FFFFFF"/>
                          </a:solidFill>
                          <a:effectLst/>
                          <a:uLnTx/>
                          <a:uFillTx/>
                          <a:latin typeface="Times New Roman"/>
                          <a:ea typeface="+mn-ea"/>
                          <a:cs typeface="+mn-cs"/>
                        </a:rPr>
                        <a:t> n</a:t>
                      </a:r>
                      <a:r>
                        <a:rPr kumimoji="0" lang="en-US" sz="3200" b="0" i="0" u="none" strike="noStrike" kern="1200" cap="none" spc="0" normalizeH="0" baseline="30000" noProof="0" dirty="0">
                          <a:ln>
                            <a:noFill/>
                          </a:ln>
                          <a:solidFill>
                            <a:srgbClr val="FFFFFF"/>
                          </a:solidFill>
                          <a:effectLst/>
                          <a:uLnTx/>
                          <a:uFillTx/>
                          <a:latin typeface="Times New Roman"/>
                          <a:ea typeface="+mn-ea"/>
                          <a:cs typeface="+mn-cs"/>
                        </a:rPr>
                        <a:t>2</a:t>
                      </a:r>
                      <a:endParaRPr kumimoji="0" lang="en-US" sz="3200" b="0" i="0" u="none" strike="noStrike" kern="1200" cap="none" spc="0" normalizeH="0" baseline="0" noProof="0" dirty="0">
                        <a:ln>
                          <a:noFill/>
                        </a:ln>
                        <a:solidFill>
                          <a:srgbClr val="FFFFFF"/>
                        </a:solidFill>
                        <a:effectLst/>
                        <a:uLnTx/>
                        <a:uFillTx/>
                        <a:latin typeface="Times New Roman"/>
                        <a:ea typeface="+mn-ea"/>
                        <a:cs typeface="+mn-cs"/>
                      </a:endParaRPr>
                    </a:p>
                  </p:txBody>
                </p:sp>
                <p:sp>
                  <p:nvSpPr>
                    <p:cNvPr id="24604" name="Line 28"/>
                    <p:cNvSpPr>
                      <a:spLocks noChangeShapeType="1"/>
                    </p:cNvSpPr>
                    <p:nvPr/>
                  </p:nvSpPr>
                  <p:spPr bwMode="auto">
                    <a:xfrm>
                      <a:off x="2971" y="3712"/>
                      <a:ext cx="24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Times New Roman"/>
                        <a:ea typeface="+mn-ea"/>
                        <a:cs typeface="+mn-cs"/>
                      </a:endParaRPr>
                    </a:p>
                  </p:txBody>
                </p:sp>
              </p:grpSp>
              <p:sp>
                <p:nvSpPr>
                  <p:cNvPr id="24601" name="Line 29"/>
                  <p:cNvSpPr>
                    <a:spLocks noChangeShapeType="1"/>
                  </p:cNvSpPr>
                  <p:nvPr/>
                </p:nvSpPr>
                <p:spPr bwMode="auto">
                  <a:xfrm>
                    <a:off x="4744" y="2799"/>
                    <a:ext cx="14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a:ea typeface="+mn-ea"/>
                      <a:cs typeface="+mn-cs"/>
                    </a:endParaRPr>
                  </a:p>
                </p:txBody>
              </p:sp>
            </p:grpSp>
          </p:grpSp>
        </p:grpSp>
        <p:sp>
          <p:nvSpPr>
            <p:cNvPr id="24592" name="Text Box 32"/>
            <p:cNvSpPr txBox="1">
              <a:spLocks noChangeArrowheads="1"/>
            </p:cNvSpPr>
            <p:nvPr/>
          </p:nvSpPr>
          <p:spPr bwMode="auto">
            <a:xfrm>
              <a:off x="949" y="1288"/>
              <a:ext cx="63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1" u="none" strike="noStrike" kern="1200" cap="none" spc="0" normalizeH="0" baseline="0" noProof="0" dirty="0">
                  <a:ln>
                    <a:noFill/>
                  </a:ln>
                  <a:solidFill>
                    <a:srgbClr val="FFFFFF"/>
                  </a:solidFill>
                  <a:effectLst/>
                  <a:uLnTx/>
                  <a:uFillTx/>
                  <a:latin typeface="Times New Roman"/>
                  <a:ea typeface="+mn-ea"/>
                  <a:cs typeface="+mn-cs"/>
                </a:rPr>
                <a:t>E </a:t>
              </a:r>
              <a:r>
                <a:rPr kumimoji="0" lang="en-US" sz="3200" b="0" i="0" u="none" strike="noStrike" kern="1200" cap="none" spc="0" normalizeH="0" baseline="-25000" noProof="0" dirty="0">
                  <a:ln>
                    <a:noFill/>
                  </a:ln>
                  <a:solidFill>
                    <a:srgbClr val="FFFFFF"/>
                  </a:solidFill>
                  <a:effectLst/>
                  <a:uLnTx/>
                  <a:uFillTx/>
                  <a:latin typeface="Times New Roman"/>
                  <a:ea typeface="+mn-ea"/>
                  <a:cs typeface="+mn-cs"/>
                </a:rPr>
                <a:t>photon</a:t>
              </a:r>
              <a:r>
                <a:rPr kumimoji="0" lang="en-US" sz="3200" b="0" i="0" u="none" strike="noStrike" kern="1200" cap="none" spc="0" normalizeH="0" baseline="0" noProof="0" dirty="0">
                  <a:ln>
                    <a:noFill/>
                  </a:ln>
                  <a:solidFill>
                    <a:srgbClr val="FFFFFF"/>
                  </a:solidFill>
                  <a:effectLst/>
                  <a:uLnTx/>
                  <a:uFillTx/>
                  <a:latin typeface="Times New Roman"/>
                  <a:ea typeface="+mn-ea"/>
                  <a:cs typeface="+mn-cs"/>
                </a:rPr>
                <a:t> =</a:t>
              </a:r>
            </a:p>
          </p:txBody>
        </p:sp>
      </p:grpSp>
      <p:sp>
        <p:nvSpPr>
          <p:cNvPr id="37924" name="Line 36"/>
          <p:cNvSpPr>
            <a:spLocks noChangeShapeType="1"/>
          </p:cNvSpPr>
          <p:nvPr/>
        </p:nvSpPr>
        <p:spPr bwMode="auto">
          <a:xfrm flipV="1">
            <a:off x="3657600" y="5486400"/>
            <a:ext cx="228600" cy="2286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37925" name="Line 37"/>
          <p:cNvSpPr>
            <a:spLocks noChangeShapeType="1"/>
          </p:cNvSpPr>
          <p:nvPr/>
        </p:nvSpPr>
        <p:spPr bwMode="auto">
          <a:xfrm flipV="1">
            <a:off x="7924800" y="5486400"/>
            <a:ext cx="228600" cy="2286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37926" name="Line 38"/>
          <p:cNvSpPr>
            <a:spLocks noChangeShapeType="1"/>
          </p:cNvSpPr>
          <p:nvPr/>
        </p:nvSpPr>
        <p:spPr bwMode="auto">
          <a:xfrm flipV="1">
            <a:off x="3886200" y="5486400"/>
            <a:ext cx="228600" cy="2286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37927" name="Line 39"/>
          <p:cNvSpPr>
            <a:spLocks noChangeShapeType="1"/>
          </p:cNvSpPr>
          <p:nvPr/>
        </p:nvSpPr>
        <p:spPr bwMode="auto">
          <a:xfrm flipV="1">
            <a:off x="6172200" y="5486400"/>
            <a:ext cx="228600" cy="2286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7657569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7895"/>
                                        </p:tgtEl>
                                        <p:attrNameLst>
                                          <p:attrName>style.visibility</p:attrName>
                                        </p:attrNameLst>
                                      </p:cBhvr>
                                      <p:to>
                                        <p:strVal val="visible"/>
                                      </p:to>
                                    </p:set>
                                    <p:anim calcmode="lin" valueType="num">
                                      <p:cBhvr additive="base">
                                        <p:cTn id="13" dur="500" fill="hold"/>
                                        <p:tgtEl>
                                          <p:spTgt spid="37895"/>
                                        </p:tgtEl>
                                        <p:attrNameLst>
                                          <p:attrName>ppt_x</p:attrName>
                                        </p:attrNameLst>
                                      </p:cBhvr>
                                      <p:tavLst>
                                        <p:tav tm="0">
                                          <p:val>
                                            <p:strVal val="0-#ppt_w/2"/>
                                          </p:val>
                                        </p:tav>
                                        <p:tav tm="100000">
                                          <p:val>
                                            <p:strVal val="#ppt_x"/>
                                          </p:val>
                                        </p:tav>
                                      </p:tavLst>
                                    </p:anim>
                                    <p:anim calcmode="lin" valueType="num">
                                      <p:cBhvr additive="base">
                                        <p:cTn id="14" dur="500" fill="hold"/>
                                        <p:tgtEl>
                                          <p:spTgt spid="3789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7896"/>
                                        </p:tgtEl>
                                        <p:attrNameLst>
                                          <p:attrName>style.visibility</p:attrName>
                                        </p:attrNameLst>
                                      </p:cBhvr>
                                      <p:to>
                                        <p:strVal val="visible"/>
                                      </p:to>
                                    </p:set>
                                    <p:anim calcmode="lin" valueType="num">
                                      <p:cBhvr additive="base">
                                        <p:cTn id="19" dur="500" fill="hold"/>
                                        <p:tgtEl>
                                          <p:spTgt spid="37896"/>
                                        </p:tgtEl>
                                        <p:attrNameLst>
                                          <p:attrName>ppt_x</p:attrName>
                                        </p:attrNameLst>
                                      </p:cBhvr>
                                      <p:tavLst>
                                        <p:tav tm="0">
                                          <p:val>
                                            <p:strVal val="0-#ppt_w/2"/>
                                          </p:val>
                                        </p:tav>
                                        <p:tav tm="100000">
                                          <p:val>
                                            <p:strVal val="#ppt_x"/>
                                          </p:val>
                                        </p:tav>
                                      </p:tavLst>
                                    </p:anim>
                                    <p:anim calcmode="lin" valueType="num">
                                      <p:cBhvr additive="base">
                                        <p:cTn id="20" dur="500" fill="hold"/>
                                        <p:tgtEl>
                                          <p:spTgt spid="3789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7918"/>
                                        </p:tgtEl>
                                        <p:attrNameLst>
                                          <p:attrName>style.visibility</p:attrName>
                                        </p:attrNameLst>
                                      </p:cBhvr>
                                      <p:to>
                                        <p:strVal val="visible"/>
                                      </p:to>
                                    </p:set>
                                    <p:anim calcmode="lin" valueType="num">
                                      <p:cBhvr additive="base">
                                        <p:cTn id="25" dur="500" fill="hold"/>
                                        <p:tgtEl>
                                          <p:spTgt spid="37918"/>
                                        </p:tgtEl>
                                        <p:attrNameLst>
                                          <p:attrName>ppt_x</p:attrName>
                                        </p:attrNameLst>
                                      </p:cBhvr>
                                      <p:tavLst>
                                        <p:tav tm="0">
                                          <p:val>
                                            <p:strVal val="0-#ppt_w/2"/>
                                          </p:val>
                                        </p:tav>
                                        <p:tav tm="100000">
                                          <p:val>
                                            <p:strVal val="#ppt_x"/>
                                          </p:val>
                                        </p:tav>
                                      </p:tavLst>
                                    </p:anim>
                                    <p:anim calcmode="lin" valueType="num">
                                      <p:cBhvr additive="base">
                                        <p:cTn id="26" dur="500" fill="hold"/>
                                        <p:tgtEl>
                                          <p:spTgt spid="37918"/>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7919"/>
                                        </p:tgtEl>
                                        <p:attrNameLst>
                                          <p:attrName>style.visibility</p:attrName>
                                        </p:attrNameLst>
                                      </p:cBhvr>
                                      <p:to>
                                        <p:strVal val="visible"/>
                                      </p:to>
                                    </p:set>
                                    <p:anim calcmode="lin" valueType="num">
                                      <p:cBhvr additive="base">
                                        <p:cTn id="31" dur="500" fill="hold"/>
                                        <p:tgtEl>
                                          <p:spTgt spid="37919"/>
                                        </p:tgtEl>
                                        <p:attrNameLst>
                                          <p:attrName>ppt_x</p:attrName>
                                        </p:attrNameLst>
                                      </p:cBhvr>
                                      <p:tavLst>
                                        <p:tav tm="0">
                                          <p:val>
                                            <p:strVal val="0-#ppt_w/2"/>
                                          </p:val>
                                        </p:tav>
                                        <p:tav tm="100000">
                                          <p:val>
                                            <p:strVal val="#ppt_x"/>
                                          </p:val>
                                        </p:tav>
                                      </p:tavLst>
                                    </p:anim>
                                    <p:anim calcmode="lin" valueType="num">
                                      <p:cBhvr additive="base">
                                        <p:cTn id="32" dur="500" fill="hold"/>
                                        <p:tgtEl>
                                          <p:spTgt spid="37919"/>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7898"/>
                                        </p:tgtEl>
                                        <p:attrNameLst>
                                          <p:attrName>style.visibility</p:attrName>
                                        </p:attrNameLst>
                                      </p:cBhvr>
                                      <p:to>
                                        <p:strVal val="visible"/>
                                      </p:to>
                                    </p:set>
                                    <p:anim calcmode="lin" valueType="num">
                                      <p:cBhvr additive="base">
                                        <p:cTn id="37" dur="500" fill="hold"/>
                                        <p:tgtEl>
                                          <p:spTgt spid="37898"/>
                                        </p:tgtEl>
                                        <p:attrNameLst>
                                          <p:attrName>ppt_x</p:attrName>
                                        </p:attrNameLst>
                                      </p:cBhvr>
                                      <p:tavLst>
                                        <p:tav tm="0">
                                          <p:val>
                                            <p:strVal val="0-#ppt_w/2"/>
                                          </p:val>
                                        </p:tav>
                                        <p:tav tm="100000">
                                          <p:val>
                                            <p:strVal val="#ppt_x"/>
                                          </p:val>
                                        </p:tav>
                                      </p:tavLst>
                                    </p:anim>
                                    <p:anim calcmode="lin" valueType="num">
                                      <p:cBhvr additive="base">
                                        <p:cTn id="38" dur="500" fill="hold"/>
                                        <p:tgtEl>
                                          <p:spTgt spid="37898"/>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7924"/>
                                        </p:tgtEl>
                                        <p:attrNameLst>
                                          <p:attrName>style.visibility</p:attrName>
                                        </p:attrNameLst>
                                      </p:cBhvr>
                                      <p:to>
                                        <p:strVal val="visible"/>
                                      </p:to>
                                    </p:set>
                                  </p:childTnLst>
                                </p:cTn>
                              </p:par>
                            </p:childTnLst>
                          </p:cTn>
                        </p:par>
                        <p:par>
                          <p:cTn id="43" fill="hold" nodeType="afterGroup">
                            <p:stCondLst>
                              <p:cond delay="500"/>
                            </p:stCondLst>
                            <p:childTnLst>
                              <p:par>
                                <p:cTn id="44" presetID="1" presetClass="entr" presetSubtype="0" fill="hold" grpId="0" nodeType="afterEffect">
                                  <p:stCondLst>
                                    <p:cond delay="0"/>
                                  </p:stCondLst>
                                  <p:childTnLst>
                                    <p:set>
                                      <p:cBhvr>
                                        <p:cTn id="45" dur="1" fill="hold">
                                          <p:stCondLst>
                                            <p:cond delay="499"/>
                                          </p:stCondLst>
                                        </p:cTn>
                                        <p:tgtEl>
                                          <p:spTgt spid="37925"/>
                                        </p:tgtEl>
                                        <p:attrNameLst>
                                          <p:attrName>style.visibility</p:attrName>
                                        </p:attrNameLst>
                                      </p:cBhvr>
                                      <p:to>
                                        <p:strVal val="visible"/>
                                      </p:to>
                                    </p:set>
                                  </p:childTnLst>
                                </p:cTn>
                              </p:par>
                            </p:childTnLst>
                          </p:cTn>
                        </p:par>
                        <p:par>
                          <p:cTn id="46" fill="hold" nodeType="afterGroup">
                            <p:stCondLst>
                              <p:cond delay="1000"/>
                            </p:stCondLst>
                            <p:childTnLst>
                              <p:par>
                                <p:cTn id="47" presetID="1" presetClass="entr" presetSubtype="0" fill="hold" grpId="0" nodeType="afterEffect">
                                  <p:stCondLst>
                                    <p:cond delay="0"/>
                                  </p:stCondLst>
                                  <p:childTnLst>
                                    <p:set>
                                      <p:cBhvr>
                                        <p:cTn id="48" dur="1" fill="hold">
                                          <p:stCondLst>
                                            <p:cond delay="499"/>
                                          </p:stCondLst>
                                        </p:cTn>
                                        <p:tgtEl>
                                          <p:spTgt spid="37926"/>
                                        </p:tgtEl>
                                        <p:attrNameLst>
                                          <p:attrName>style.visibility</p:attrName>
                                        </p:attrNameLst>
                                      </p:cBhvr>
                                      <p:to>
                                        <p:strVal val="visible"/>
                                      </p:to>
                                    </p:set>
                                  </p:childTnLst>
                                </p:cTn>
                              </p:par>
                            </p:childTnLst>
                          </p:cTn>
                        </p:par>
                        <p:par>
                          <p:cTn id="49" fill="hold" nodeType="afterGroup">
                            <p:stCondLst>
                              <p:cond delay="1500"/>
                            </p:stCondLst>
                            <p:childTnLst>
                              <p:par>
                                <p:cTn id="50" presetID="1" presetClass="entr" presetSubtype="0" fill="hold" grpId="0" nodeType="afterEffect">
                                  <p:stCondLst>
                                    <p:cond delay="0"/>
                                  </p:stCondLst>
                                  <p:childTnLst>
                                    <p:set>
                                      <p:cBhvr>
                                        <p:cTn id="51" dur="1" fill="hold">
                                          <p:stCondLst>
                                            <p:cond delay="499"/>
                                          </p:stCondLst>
                                        </p:cTn>
                                        <p:tgtEl>
                                          <p:spTgt spid="37927"/>
                                        </p:tgtEl>
                                        <p:attrNameLst>
                                          <p:attrName>style.visibility</p:attrName>
                                        </p:attrNameLst>
                                      </p:cBhvr>
                                      <p:to>
                                        <p:strVal val="visible"/>
                                      </p:to>
                                    </p:set>
                                  </p:childTnLst>
                                </p:cTn>
                              </p:par>
                            </p:childTnLst>
                          </p:cTn>
                        </p:par>
                        <p:par>
                          <p:cTn id="52" fill="hold" nodeType="afterGroup">
                            <p:stCondLst>
                              <p:cond delay="2000"/>
                            </p:stCondLst>
                            <p:childTnLst>
                              <p:par>
                                <p:cTn id="53" presetID="2" presetClass="entr" presetSubtype="8" fill="hold" grpId="0" nodeType="afterEffect">
                                  <p:stCondLst>
                                    <p:cond delay="0"/>
                                  </p:stCondLst>
                                  <p:childTnLst>
                                    <p:set>
                                      <p:cBhvr>
                                        <p:cTn id="54" dur="1" fill="hold">
                                          <p:stCondLst>
                                            <p:cond delay="0"/>
                                          </p:stCondLst>
                                        </p:cTn>
                                        <p:tgtEl>
                                          <p:spTgt spid="37899"/>
                                        </p:tgtEl>
                                        <p:attrNameLst>
                                          <p:attrName>style.visibility</p:attrName>
                                        </p:attrNameLst>
                                      </p:cBhvr>
                                      <p:to>
                                        <p:strVal val="visible"/>
                                      </p:to>
                                    </p:set>
                                    <p:anim calcmode="lin" valueType="num">
                                      <p:cBhvr additive="base">
                                        <p:cTn id="55" dur="500" fill="hold"/>
                                        <p:tgtEl>
                                          <p:spTgt spid="37899"/>
                                        </p:tgtEl>
                                        <p:attrNameLst>
                                          <p:attrName>ppt_x</p:attrName>
                                        </p:attrNameLst>
                                      </p:cBhvr>
                                      <p:tavLst>
                                        <p:tav tm="0">
                                          <p:val>
                                            <p:strVal val="0-#ppt_w/2"/>
                                          </p:val>
                                        </p:tav>
                                        <p:tav tm="100000">
                                          <p:val>
                                            <p:strVal val="#ppt_x"/>
                                          </p:val>
                                        </p:tav>
                                      </p:tavLst>
                                    </p:anim>
                                    <p:anim calcmode="lin" valueType="num">
                                      <p:cBhvr additive="base">
                                        <p:cTn id="56" dur="500" fill="hold"/>
                                        <p:tgtEl>
                                          <p:spTgt spid="378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5" grpId="0" autoUpdateAnimBg="0"/>
      <p:bldP spid="37896" grpId="0" autoUpdateAnimBg="0"/>
      <p:bldP spid="37898" grpId="0" autoUpdateAnimBg="0"/>
      <p:bldP spid="37899" grpId="0" autoUpdateAnimBg="0"/>
      <p:bldP spid="37918" grpId="0" autoUpdateAnimBg="0"/>
      <p:bldP spid="37919" grpId="0" autoUpdateAnimBg="0"/>
      <p:bldP spid="37924" grpId="0" animBg="1"/>
      <p:bldP spid="37925" grpId="0" animBg="1"/>
      <p:bldP spid="37926" grpId="0" animBg="1"/>
      <p:bldP spid="3792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4">
            <a:extLst>
              <a:ext uri="{FF2B5EF4-FFF2-40B4-BE49-F238E27FC236}">
                <a16:creationId xmlns:a16="http://schemas.microsoft.com/office/drawing/2014/main" id="{5762EEFE-D981-4FD4-830E-D56455C36933}"/>
              </a:ext>
            </a:extLst>
          </p:cNvPr>
          <p:cNvSpPr txBox="1">
            <a:spLocks noChangeArrowheads="1"/>
          </p:cNvSpPr>
          <p:nvPr/>
        </p:nvSpPr>
        <p:spPr bwMode="auto">
          <a:xfrm>
            <a:off x="457200" y="457200"/>
            <a:ext cx="2743200"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Sample Problem 7.3</a:t>
            </a:r>
          </a:p>
        </p:txBody>
      </p:sp>
      <p:sp>
        <p:nvSpPr>
          <p:cNvPr id="44035" name="Text Box 7">
            <a:extLst>
              <a:ext uri="{FF2B5EF4-FFF2-40B4-BE49-F238E27FC236}">
                <a16:creationId xmlns:a16="http://schemas.microsoft.com/office/drawing/2014/main" id="{D0D43AA3-ECB6-4A6D-A66D-B05424A9F1C7}"/>
              </a:ext>
            </a:extLst>
          </p:cNvPr>
          <p:cNvSpPr txBox="1">
            <a:spLocks noChangeArrowheads="1"/>
          </p:cNvSpPr>
          <p:nvPr/>
        </p:nvSpPr>
        <p:spPr bwMode="auto">
          <a:xfrm>
            <a:off x="3581400" y="457200"/>
            <a:ext cx="5334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b="1"/>
              <a:t>Determining </a:t>
            </a:r>
            <a:r>
              <a:rPr lang="en-US" altLang="en-US" sz="2000" b="1">
                <a:latin typeface="Symbol" panose="05050102010706020507" pitchFamily="18" charset="2"/>
              </a:rPr>
              <a:t>D</a:t>
            </a:r>
            <a:r>
              <a:rPr lang="en-US" altLang="en-US" sz="2000" b="1" i="1"/>
              <a:t>E </a:t>
            </a:r>
            <a:r>
              <a:rPr lang="en-US" altLang="en-US" sz="2000" b="1"/>
              <a:t>and </a:t>
            </a:r>
            <a:r>
              <a:rPr lang="en-US" altLang="en-US" sz="2000" b="1">
                <a:latin typeface="Symbol" panose="05050102010706020507" pitchFamily="18" charset="2"/>
              </a:rPr>
              <a:t>l</a:t>
            </a:r>
            <a:r>
              <a:rPr lang="en-US" altLang="en-US" sz="2000" b="1"/>
              <a:t> of an Electron Transition</a:t>
            </a:r>
          </a:p>
        </p:txBody>
      </p:sp>
      <p:grpSp>
        <p:nvGrpSpPr>
          <p:cNvPr id="44036" name="Group 66">
            <a:extLst>
              <a:ext uri="{FF2B5EF4-FFF2-40B4-BE49-F238E27FC236}">
                <a16:creationId xmlns:a16="http://schemas.microsoft.com/office/drawing/2014/main" id="{182D9A70-BDDC-4762-987F-7EBB284F070D}"/>
              </a:ext>
            </a:extLst>
          </p:cNvPr>
          <p:cNvGrpSpPr>
            <a:grpSpLocks/>
          </p:cNvGrpSpPr>
          <p:nvPr/>
        </p:nvGrpSpPr>
        <p:grpSpPr bwMode="auto">
          <a:xfrm>
            <a:off x="304800" y="1477963"/>
            <a:ext cx="8305800" cy="1341437"/>
            <a:chOff x="192" y="1008"/>
            <a:chExt cx="5232" cy="845"/>
          </a:xfrm>
        </p:grpSpPr>
        <p:sp>
          <p:nvSpPr>
            <p:cNvPr id="44040" name="Text Box 9">
              <a:extLst>
                <a:ext uri="{FF2B5EF4-FFF2-40B4-BE49-F238E27FC236}">
                  <a16:creationId xmlns:a16="http://schemas.microsoft.com/office/drawing/2014/main" id="{C015278E-592E-489A-BD94-ECA23EACB1FA}"/>
                </a:ext>
              </a:extLst>
            </p:cNvPr>
            <p:cNvSpPr txBox="1">
              <a:spLocks noChangeArrowheads="1"/>
            </p:cNvSpPr>
            <p:nvPr/>
          </p:nvSpPr>
          <p:spPr bwMode="auto">
            <a:xfrm>
              <a:off x="192" y="1008"/>
              <a:ext cx="10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PROBLEM:</a:t>
              </a:r>
            </a:p>
          </p:txBody>
        </p:sp>
        <p:sp>
          <p:nvSpPr>
            <p:cNvPr id="44041" name="Text Box 10">
              <a:extLst>
                <a:ext uri="{FF2B5EF4-FFF2-40B4-BE49-F238E27FC236}">
                  <a16:creationId xmlns:a16="http://schemas.microsoft.com/office/drawing/2014/main" id="{60402706-F5BF-4415-B66A-057DDCDF9BF3}"/>
                </a:ext>
              </a:extLst>
            </p:cNvPr>
            <p:cNvSpPr txBox="1">
              <a:spLocks noChangeArrowheads="1"/>
            </p:cNvSpPr>
            <p:nvPr/>
          </p:nvSpPr>
          <p:spPr bwMode="auto">
            <a:xfrm>
              <a:off x="1248" y="1008"/>
              <a:ext cx="4176" cy="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10000"/>
                </a:spcBef>
              </a:pPr>
              <a:r>
                <a:rPr lang="en-US" altLang="en-US" sz="2000"/>
                <a:t>A hydrogen atom absorbs a photon of UV light (see Figure 7.11) and its electron enters the </a:t>
              </a:r>
              <a:r>
                <a:rPr lang="en-US" altLang="en-US" sz="2000" i="1"/>
                <a:t>n</a:t>
              </a:r>
              <a:r>
                <a:rPr lang="en-US" altLang="en-US" sz="2000"/>
                <a:t> = 4 energy level.  Calculate </a:t>
              </a:r>
              <a:r>
                <a:rPr lang="en-US" altLang="en-US" sz="2000" b="1"/>
                <a:t>(a)</a:t>
              </a:r>
              <a:r>
                <a:rPr lang="en-US" altLang="en-US" sz="2000"/>
                <a:t> the change in energy of the atom and </a:t>
              </a:r>
            </a:p>
            <a:p>
              <a:pPr>
                <a:spcBef>
                  <a:spcPct val="10000"/>
                </a:spcBef>
              </a:pPr>
              <a:r>
                <a:rPr lang="en-US" altLang="en-US" sz="2000" b="1"/>
                <a:t>(b)</a:t>
              </a:r>
              <a:r>
                <a:rPr lang="en-US" altLang="en-US" sz="2000"/>
                <a:t> the wavelength (in nm) of the photon.</a:t>
              </a:r>
            </a:p>
          </p:txBody>
        </p:sp>
      </p:grpSp>
      <p:grpSp>
        <p:nvGrpSpPr>
          <p:cNvPr id="3" name="Group 67">
            <a:extLst>
              <a:ext uri="{FF2B5EF4-FFF2-40B4-BE49-F238E27FC236}">
                <a16:creationId xmlns:a16="http://schemas.microsoft.com/office/drawing/2014/main" id="{8E62E7C8-A4A4-4850-A332-6316AB81A2EE}"/>
              </a:ext>
            </a:extLst>
          </p:cNvPr>
          <p:cNvGrpSpPr>
            <a:grpSpLocks/>
          </p:cNvGrpSpPr>
          <p:nvPr/>
        </p:nvGrpSpPr>
        <p:grpSpPr bwMode="auto">
          <a:xfrm>
            <a:off x="457200" y="3276600"/>
            <a:ext cx="8382000" cy="1477963"/>
            <a:chOff x="288" y="2304"/>
            <a:chExt cx="5280" cy="931"/>
          </a:xfrm>
        </p:grpSpPr>
        <p:sp>
          <p:nvSpPr>
            <p:cNvPr id="44038" name="Text Box 6">
              <a:extLst>
                <a:ext uri="{FF2B5EF4-FFF2-40B4-BE49-F238E27FC236}">
                  <a16:creationId xmlns:a16="http://schemas.microsoft.com/office/drawing/2014/main" id="{4B54F9BF-C42F-4B77-A860-8BB86E8FA7BB}"/>
                </a:ext>
              </a:extLst>
            </p:cNvPr>
            <p:cNvSpPr txBox="1">
              <a:spLocks noChangeArrowheads="1"/>
            </p:cNvSpPr>
            <p:nvPr/>
          </p:nvSpPr>
          <p:spPr bwMode="auto">
            <a:xfrm>
              <a:off x="288" y="2304"/>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PLAN:</a:t>
              </a:r>
            </a:p>
          </p:txBody>
        </p:sp>
        <p:sp>
          <p:nvSpPr>
            <p:cNvPr id="44039" name="Text Box 11">
              <a:extLst>
                <a:ext uri="{FF2B5EF4-FFF2-40B4-BE49-F238E27FC236}">
                  <a16:creationId xmlns:a16="http://schemas.microsoft.com/office/drawing/2014/main" id="{49291022-F642-4E69-8D67-A889BADE2D3C}"/>
                </a:ext>
              </a:extLst>
            </p:cNvPr>
            <p:cNvSpPr txBox="1">
              <a:spLocks noChangeArrowheads="1"/>
            </p:cNvSpPr>
            <p:nvPr/>
          </p:nvSpPr>
          <p:spPr bwMode="auto">
            <a:xfrm>
              <a:off x="915" y="2304"/>
              <a:ext cx="4653"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(a)</a:t>
              </a:r>
              <a:r>
                <a:rPr lang="en-US" altLang="en-US" sz="2000"/>
                <a:t> The H atom absorbs energy, so </a:t>
              </a:r>
              <a:r>
                <a:rPr lang="en-US" altLang="en-US" sz="2000" i="1"/>
                <a:t>E</a:t>
              </a:r>
              <a:r>
                <a:rPr lang="en-US" altLang="en-US" sz="2000" baseline="-25000"/>
                <a:t>final</a:t>
              </a:r>
              <a:r>
                <a:rPr lang="en-US" altLang="en-US" sz="2000"/>
                <a:t> &gt; </a:t>
              </a:r>
              <a:r>
                <a:rPr lang="en-US" altLang="en-US" sz="2000" i="1"/>
                <a:t>E</a:t>
              </a:r>
              <a:r>
                <a:rPr lang="en-US" altLang="en-US" sz="2000" baseline="-25000"/>
                <a:t>initial</a:t>
              </a:r>
              <a:r>
                <a:rPr lang="en-US" altLang="en-US" sz="2000"/>
                <a:t>.  We are given </a:t>
              </a:r>
              <a:r>
                <a:rPr lang="en-US" altLang="en-US" sz="2000" i="1"/>
                <a:t>n</a:t>
              </a:r>
              <a:r>
                <a:rPr lang="en-US" altLang="en-US" sz="2000" baseline="-25000"/>
                <a:t>final</a:t>
              </a:r>
              <a:r>
                <a:rPr lang="en-US" altLang="en-US" sz="2000"/>
                <a:t> = 4, and Figure 7.11 shows that </a:t>
              </a:r>
              <a:r>
                <a:rPr lang="en-US" altLang="en-US" sz="2000" i="1"/>
                <a:t>n</a:t>
              </a:r>
              <a:r>
                <a:rPr lang="en-US" altLang="en-US" sz="2000" baseline="-25000"/>
                <a:t>initial</a:t>
              </a:r>
              <a:r>
                <a:rPr lang="en-US" altLang="en-US" sz="2000"/>
                <a:t> </a:t>
              </a:r>
              <a:r>
                <a:rPr lang="en-US" altLang="en-US" sz="2000">
                  <a:cs typeface="Arial" panose="020B0604020202020204" pitchFamily="34" charset="0"/>
                </a:rPr>
                <a:t>=</a:t>
              </a:r>
              <a:r>
                <a:rPr lang="en-US" altLang="en-US" sz="2000"/>
                <a:t> 1 because a UV photon is absorbed. We apply Equation 7.4 to find </a:t>
              </a:r>
              <a:r>
                <a:rPr lang="el-GR" altLang="en-US" sz="2000">
                  <a:cs typeface="Arial" panose="020B0604020202020204" pitchFamily="34" charset="0"/>
                </a:rPr>
                <a:t>Δ</a:t>
              </a:r>
              <a:r>
                <a:rPr lang="en-US" altLang="en-US" sz="2000" i="1">
                  <a:cs typeface="Arial" panose="020B0604020202020204" pitchFamily="34" charset="0"/>
                </a:rPr>
                <a:t>E.</a:t>
              </a:r>
            </a:p>
            <a:p>
              <a:pPr>
                <a:spcBef>
                  <a:spcPct val="50000"/>
                </a:spcBef>
              </a:pPr>
              <a:r>
                <a:rPr lang="en-US" altLang="en-US" sz="2000" b="1">
                  <a:cs typeface="Arial" panose="020B0604020202020204" pitchFamily="34" charset="0"/>
                </a:rPr>
                <a:t>(b)</a:t>
              </a:r>
              <a:r>
                <a:rPr lang="en-US" altLang="en-US" sz="2000">
                  <a:cs typeface="Arial" panose="020B0604020202020204" pitchFamily="34" charset="0"/>
                </a:rPr>
                <a:t> Once we know </a:t>
              </a:r>
              <a:r>
                <a:rPr lang="en-US" altLang="en-US" sz="2000">
                  <a:latin typeface="Symbol" panose="05050102010706020507" pitchFamily="18" charset="2"/>
                </a:rPr>
                <a:t>D</a:t>
              </a:r>
              <a:r>
                <a:rPr lang="en-US" altLang="en-US" sz="2000" i="1">
                  <a:cs typeface="Arial" panose="020B0604020202020204" pitchFamily="34" charset="0"/>
                </a:rPr>
                <a:t>E</a:t>
              </a:r>
              <a:r>
                <a:rPr lang="en-US" altLang="en-US" sz="2000">
                  <a:cs typeface="Arial" panose="020B0604020202020204" pitchFamily="34" charset="0"/>
                </a:rPr>
                <a:t>, we find frequency and wavelength.</a:t>
              </a:r>
              <a:endParaRPr lang="el-GR" altLang="en-US" sz="2000" b="1">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95C935B2-B0F4-41B3-9C89-7E35DA80304A}"/>
              </a:ext>
            </a:extLst>
          </p:cNvPr>
          <p:cNvSpPr txBox="1">
            <a:spLocks noChangeArrowheads="1"/>
          </p:cNvSpPr>
          <p:nvPr/>
        </p:nvSpPr>
        <p:spPr bwMode="auto">
          <a:xfrm>
            <a:off x="304800" y="457200"/>
            <a:ext cx="2667000"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Sample Problem 7.2</a:t>
            </a:r>
          </a:p>
        </p:txBody>
      </p:sp>
      <p:sp>
        <p:nvSpPr>
          <p:cNvPr id="36868" name="Text Box 4">
            <a:extLst>
              <a:ext uri="{FF2B5EF4-FFF2-40B4-BE49-F238E27FC236}">
                <a16:creationId xmlns:a16="http://schemas.microsoft.com/office/drawing/2014/main" id="{26D52669-E88E-428E-9B92-6183D40783F9}"/>
              </a:ext>
            </a:extLst>
          </p:cNvPr>
          <p:cNvSpPr txBox="1">
            <a:spLocks noChangeArrowheads="1"/>
          </p:cNvSpPr>
          <p:nvPr/>
        </p:nvSpPr>
        <p:spPr bwMode="auto">
          <a:xfrm>
            <a:off x="457200" y="3886200"/>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SOLUTION:</a:t>
            </a:r>
          </a:p>
        </p:txBody>
      </p:sp>
      <p:sp>
        <p:nvSpPr>
          <p:cNvPr id="29700" name="Text Box 6">
            <a:extLst>
              <a:ext uri="{FF2B5EF4-FFF2-40B4-BE49-F238E27FC236}">
                <a16:creationId xmlns:a16="http://schemas.microsoft.com/office/drawing/2014/main" id="{7F5990B1-D8CC-42B8-AB31-DE180559955F}"/>
              </a:ext>
            </a:extLst>
          </p:cNvPr>
          <p:cNvSpPr txBox="1">
            <a:spLocks noChangeArrowheads="1"/>
          </p:cNvSpPr>
          <p:nvPr/>
        </p:nvSpPr>
        <p:spPr bwMode="auto">
          <a:xfrm>
            <a:off x="3352800" y="457200"/>
            <a:ext cx="5486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b="1"/>
              <a:t>Calculating the Energy of Radiation from Its Wavelength</a:t>
            </a:r>
          </a:p>
        </p:txBody>
      </p:sp>
      <p:grpSp>
        <p:nvGrpSpPr>
          <p:cNvPr id="29701" name="Group 34">
            <a:extLst>
              <a:ext uri="{FF2B5EF4-FFF2-40B4-BE49-F238E27FC236}">
                <a16:creationId xmlns:a16="http://schemas.microsoft.com/office/drawing/2014/main" id="{CD62B5F3-7599-4C39-8CAE-0D7E5DC2A103}"/>
              </a:ext>
            </a:extLst>
          </p:cNvPr>
          <p:cNvGrpSpPr>
            <a:grpSpLocks/>
          </p:cNvGrpSpPr>
          <p:nvPr/>
        </p:nvGrpSpPr>
        <p:grpSpPr bwMode="auto">
          <a:xfrm>
            <a:off x="304800" y="1524000"/>
            <a:ext cx="8305800" cy="1006475"/>
            <a:chOff x="192" y="960"/>
            <a:chExt cx="5232" cy="634"/>
          </a:xfrm>
        </p:grpSpPr>
        <p:sp>
          <p:nvSpPr>
            <p:cNvPr id="29723" name="Text Box 3">
              <a:extLst>
                <a:ext uri="{FF2B5EF4-FFF2-40B4-BE49-F238E27FC236}">
                  <a16:creationId xmlns:a16="http://schemas.microsoft.com/office/drawing/2014/main" id="{7CBF2662-5728-4A4C-89A6-CF3018AA8220}"/>
                </a:ext>
              </a:extLst>
            </p:cNvPr>
            <p:cNvSpPr txBox="1">
              <a:spLocks noChangeArrowheads="1"/>
            </p:cNvSpPr>
            <p:nvPr/>
          </p:nvSpPr>
          <p:spPr bwMode="auto">
            <a:xfrm>
              <a:off x="192" y="960"/>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PROBLEM:</a:t>
              </a:r>
            </a:p>
          </p:txBody>
        </p:sp>
        <p:sp>
          <p:nvSpPr>
            <p:cNvPr id="29724" name="Text Box 7">
              <a:extLst>
                <a:ext uri="{FF2B5EF4-FFF2-40B4-BE49-F238E27FC236}">
                  <a16:creationId xmlns:a16="http://schemas.microsoft.com/office/drawing/2014/main" id="{080C2B21-84AA-436E-A683-32427C88647F}"/>
                </a:ext>
              </a:extLst>
            </p:cNvPr>
            <p:cNvSpPr txBox="1">
              <a:spLocks noChangeArrowheads="1"/>
            </p:cNvSpPr>
            <p:nvPr/>
          </p:nvSpPr>
          <p:spPr bwMode="auto">
            <a:xfrm>
              <a:off x="1200" y="960"/>
              <a:ext cx="4224"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A cook uses a microwave oven to heat a meal.  The wavelength of the radiation is 1.20 cm.  What is the energy of one photon of this microwave radiation?</a:t>
              </a:r>
            </a:p>
          </p:txBody>
        </p:sp>
      </p:grpSp>
      <p:grpSp>
        <p:nvGrpSpPr>
          <p:cNvPr id="3" name="Group 35">
            <a:extLst>
              <a:ext uri="{FF2B5EF4-FFF2-40B4-BE49-F238E27FC236}">
                <a16:creationId xmlns:a16="http://schemas.microsoft.com/office/drawing/2014/main" id="{1D1A9A63-EDCB-423C-B820-AD67687002B8}"/>
              </a:ext>
            </a:extLst>
          </p:cNvPr>
          <p:cNvGrpSpPr>
            <a:grpSpLocks/>
          </p:cNvGrpSpPr>
          <p:nvPr/>
        </p:nvGrpSpPr>
        <p:grpSpPr bwMode="auto">
          <a:xfrm>
            <a:off x="533400" y="2743200"/>
            <a:ext cx="8153400" cy="1006475"/>
            <a:chOff x="336" y="1728"/>
            <a:chExt cx="5136" cy="634"/>
          </a:xfrm>
        </p:grpSpPr>
        <p:sp>
          <p:nvSpPr>
            <p:cNvPr id="29721" name="Text Box 5">
              <a:extLst>
                <a:ext uri="{FF2B5EF4-FFF2-40B4-BE49-F238E27FC236}">
                  <a16:creationId xmlns:a16="http://schemas.microsoft.com/office/drawing/2014/main" id="{3C89CF47-8B33-4CA7-A8E3-FB949806D99F}"/>
                </a:ext>
              </a:extLst>
            </p:cNvPr>
            <p:cNvSpPr txBox="1">
              <a:spLocks noChangeArrowheads="1"/>
            </p:cNvSpPr>
            <p:nvPr/>
          </p:nvSpPr>
          <p:spPr bwMode="auto">
            <a:xfrm>
              <a:off x="336" y="1728"/>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PLAN:</a:t>
              </a:r>
            </a:p>
          </p:txBody>
        </p:sp>
        <p:sp>
          <p:nvSpPr>
            <p:cNvPr id="29722" name="Text Box 10">
              <a:extLst>
                <a:ext uri="{FF2B5EF4-FFF2-40B4-BE49-F238E27FC236}">
                  <a16:creationId xmlns:a16="http://schemas.microsoft.com/office/drawing/2014/main" id="{C5146CB4-1D73-4B33-9716-AB08F2FB5239}"/>
                </a:ext>
              </a:extLst>
            </p:cNvPr>
            <p:cNvSpPr txBox="1">
              <a:spLocks noChangeArrowheads="1"/>
            </p:cNvSpPr>
            <p:nvPr/>
          </p:nvSpPr>
          <p:spPr bwMode="auto">
            <a:xfrm>
              <a:off x="1104" y="1728"/>
              <a:ext cx="4368"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We know </a:t>
              </a:r>
              <a:r>
                <a:rPr lang="en-US" altLang="en-US" sz="2000">
                  <a:latin typeface="Symbol" panose="05050102010706020507" pitchFamily="18" charset="2"/>
                </a:rPr>
                <a:t>l</a:t>
              </a:r>
              <a:r>
                <a:rPr lang="en-US" altLang="en-US" sz="2000"/>
                <a:t> in cm, so we convert to m and find the frequency using the speed of light. We then find the energy of one photon using </a:t>
              </a:r>
              <a:r>
                <a:rPr lang="en-US" altLang="en-US" sz="2000" i="1"/>
                <a:t>E</a:t>
              </a:r>
              <a:r>
                <a:rPr lang="en-US" altLang="en-US" sz="2000"/>
                <a:t> = </a:t>
              </a:r>
              <a:r>
                <a:rPr lang="en-US" altLang="en-US" sz="2000" i="1"/>
                <a:t>h</a:t>
              </a:r>
              <a:r>
                <a:rPr lang="en-US" altLang="en-US" sz="2000">
                  <a:latin typeface="Symbol" panose="05050102010706020507" pitchFamily="18" charset="2"/>
                </a:rPr>
                <a:t>n</a:t>
              </a:r>
              <a:r>
                <a:rPr lang="en-US" altLang="en-US" sz="2000"/>
                <a:t>.</a:t>
              </a:r>
              <a:endParaRPr lang="en-US" altLang="en-US" sz="2000">
                <a:latin typeface="Symbol" panose="05050102010706020507" pitchFamily="18" charset="2"/>
              </a:endParaRPr>
            </a:p>
          </p:txBody>
        </p:sp>
      </p:grpSp>
      <p:grpSp>
        <p:nvGrpSpPr>
          <p:cNvPr id="4" name="Group 56">
            <a:extLst>
              <a:ext uri="{FF2B5EF4-FFF2-40B4-BE49-F238E27FC236}">
                <a16:creationId xmlns:a16="http://schemas.microsoft.com/office/drawing/2014/main" id="{B9893F4F-C2BA-4D1E-91C9-33AA980FAEB4}"/>
              </a:ext>
            </a:extLst>
          </p:cNvPr>
          <p:cNvGrpSpPr>
            <a:grpSpLocks/>
          </p:cNvGrpSpPr>
          <p:nvPr/>
        </p:nvGrpSpPr>
        <p:grpSpPr bwMode="auto">
          <a:xfrm>
            <a:off x="304800" y="4419600"/>
            <a:ext cx="6477000" cy="1158875"/>
            <a:chOff x="720" y="2784"/>
            <a:chExt cx="4080" cy="730"/>
          </a:xfrm>
        </p:grpSpPr>
        <p:sp>
          <p:nvSpPr>
            <p:cNvPr id="29705" name="Text Box 11">
              <a:extLst>
                <a:ext uri="{FF2B5EF4-FFF2-40B4-BE49-F238E27FC236}">
                  <a16:creationId xmlns:a16="http://schemas.microsoft.com/office/drawing/2014/main" id="{57F8DF2D-9672-4233-87D3-18D41A20D109}"/>
                </a:ext>
              </a:extLst>
            </p:cNvPr>
            <p:cNvSpPr txBox="1">
              <a:spLocks noChangeArrowheads="1"/>
            </p:cNvSpPr>
            <p:nvPr/>
          </p:nvSpPr>
          <p:spPr bwMode="auto">
            <a:xfrm>
              <a:off x="1824" y="2880"/>
              <a:ext cx="2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a:t>
              </a:r>
            </a:p>
          </p:txBody>
        </p:sp>
        <p:grpSp>
          <p:nvGrpSpPr>
            <p:cNvPr id="29706" name="Group 40">
              <a:extLst>
                <a:ext uri="{FF2B5EF4-FFF2-40B4-BE49-F238E27FC236}">
                  <a16:creationId xmlns:a16="http://schemas.microsoft.com/office/drawing/2014/main" id="{0E333258-979F-47A8-9067-3B601332E520}"/>
                </a:ext>
              </a:extLst>
            </p:cNvPr>
            <p:cNvGrpSpPr>
              <a:grpSpLocks/>
            </p:cNvGrpSpPr>
            <p:nvPr/>
          </p:nvGrpSpPr>
          <p:grpSpPr bwMode="auto">
            <a:xfrm>
              <a:off x="720" y="2784"/>
              <a:ext cx="1008" cy="461"/>
              <a:chOff x="2736" y="2448"/>
              <a:chExt cx="1008" cy="461"/>
            </a:xfrm>
          </p:grpSpPr>
          <p:sp>
            <p:nvSpPr>
              <p:cNvPr id="29717" name="Text Box 11">
                <a:extLst>
                  <a:ext uri="{FF2B5EF4-FFF2-40B4-BE49-F238E27FC236}">
                    <a16:creationId xmlns:a16="http://schemas.microsoft.com/office/drawing/2014/main" id="{96E8DBA3-0F6C-4C70-82C3-0C53CE9B0E6D}"/>
                  </a:ext>
                </a:extLst>
              </p:cNvPr>
              <p:cNvSpPr txBox="1">
                <a:spLocks noChangeArrowheads="1"/>
              </p:cNvSpPr>
              <p:nvPr/>
            </p:nvSpPr>
            <p:spPr bwMode="auto">
              <a:xfrm>
                <a:off x="2736" y="2544"/>
                <a:ext cx="7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i="1"/>
                  <a:t>E</a:t>
                </a:r>
                <a:r>
                  <a:rPr lang="en-US" altLang="en-US" sz="2000"/>
                  <a:t> = </a:t>
                </a:r>
                <a:r>
                  <a:rPr lang="en-US" altLang="en-US" sz="2000" i="1"/>
                  <a:t>h</a:t>
                </a:r>
                <a:r>
                  <a:rPr lang="en-US" altLang="en-US" sz="2000">
                    <a:latin typeface="Symbol" panose="05050102010706020507" pitchFamily="18" charset="2"/>
                  </a:rPr>
                  <a:t>n</a:t>
                </a:r>
                <a:r>
                  <a:rPr lang="en-US" altLang="en-US" sz="2000"/>
                  <a:t> =</a:t>
                </a:r>
              </a:p>
            </p:txBody>
          </p:sp>
          <p:grpSp>
            <p:nvGrpSpPr>
              <p:cNvPr id="29718" name="Group 42">
                <a:extLst>
                  <a:ext uri="{FF2B5EF4-FFF2-40B4-BE49-F238E27FC236}">
                    <a16:creationId xmlns:a16="http://schemas.microsoft.com/office/drawing/2014/main" id="{C882F2A6-2184-426E-85A0-0DF756A0ED8C}"/>
                  </a:ext>
                </a:extLst>
              </p:cNvPr>
              <p:cNvGrpSpPr>
                <a:grpSpLocks/>
              </p:cNvGrpSpPr>
              <p:nvPr/>
            </p:nvGrpSpPr>
            <p:grpSpPr bwMode="auto">
              <a:xfrm>
                <a:off x="3456" y="2448"/>
                <a:ext cx="288" cy="461"/>
                <a:chOff x="4224" y="2496"/>
                <a:chExt cx="288" cy="461"/>
              </a:xfrm>
            </p:grpSpPr>
            <p:sp>
              <p:nvSpPr>
                <p:cNvPr id="29719" name="Text Box 43">
                  <a:extLst>
                    <a:ext uri="{FF2B5EF4-FFF2-40B4-BE49-F238E27FC236}">
                      <a16:creationId xmlns:a16="http://schemas.microsoft.com/office/drawing/2014/main" id="{8B7066CF-4B27-4429-B1C8-9B736A4AD52C}"/>
                    </a:ext>
                  </a:extLst>
                </p:cNvPr>
                <p:cNvSpPr txBox="1">
                  <a:spLocks noChangeArrowheads="1"/>
                </p:cNvSpPr>
                <p:nvPr/>
              </p:nvSpPr>
              <p:spPr bwMode="auto">
                <a:xfrm>
                  <a:off x="4224" y="2496"/>
                  <a:ext cx="285"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10000"/>
                    </a:spcBef>
                  </a:pPr>
                  <a:r>
                    <a:rPr lang="en-US" altLang="en-US" sz="2000" i="1"/>
                    <a:t>hc</a:t>
                  </a:r>
                </a:p>
                <a:p>
                  <a:pPr>
                    <a:spcBef>
                      <a:spcPct val="10000"/>
                    </a:spcBef>
                  </a:pPr>
                  <a:r>
                    <a:rPr lang="en-US" altLang="en-US" sz="2000" i="1">
                      <a:latin typeface="Symbol" panose="05050102010706020507" pitchFamily="18" charset="2"/>
                    </a:rPr>
                    <a:t>l</a:t>
                  </a:r>
                </a:p>
              </p:txBody>
            </p:sp>
            <p:sp>
              <p:nvSpPr>
                <p:cNvPr id="29720" name="Line 44">
                  <a:extLst>
                    <a:ext uri="{FF2B5EF4-FFF2-40B4-BE49-F238E27FC236}">
                      <a16:creationId xmlns:a16="http://schemas.microsoft.com/office/drawing/2014/main" id="{A0E41423-25C4-4DA0-9A8F-EDDEB2403683}"/>
                    </a:ext>
                  </a:extLst>
                </p:cNvPr>
                <p:cNvSpPr>
                  <a:spLocks noChangeShapeType="1"/>
                </p:cNvSpPr>
                <p:nvPr/>
              </p:nvSpPr>
              <p:spPr bwMode="auto">
                <a:xfrm>
                  <a:off x="4224" y="2736"/>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grpSp>
        </p:grpSp>
        <p:grpSp>
          <p:nvGrpSpPr>
            <p:cNvPr id="29707" name="Group 55">
              <a:extLst>
                <a:ext uri="{FF2B5EF4-FFF2-40B4-BE49-F238E27FC236}">
                  <a16:creationId xmlns:a16="http://schemas.microsoft.com/office/drawing/2014/main" id="{0323E84D-D72A-47FA-A8FD-FDA19D070384}"/>
                </a:ext>
              </a:extLst>
            </p:cNvPr>
            <p:cNvGrpSpPr>
              <a:grpSpLocks/>
            </p:cNvGrpSpPr>
            <p:nvPr/>
          </p:nvGrpSpPr>
          <p:grpSpPr bwMode="auto">
            <a:xfrm>
              <a:off x="2064" y="2784"/>
              <a:ext cx="2736" cy="730"/>
              <a:chOff x="2592" y="2880"/>
              <a:chExt cx="2736" cy="730"/>
            </a:xfrm>
          </p:grpSpPr>
          <p:sp>
            <p:nvSpPr>
              <p:cNvPr id="29708" name="Text Box 45">
                <a:extLst>
                  <a:ext uri="{FF2B5EF4-FFF2-40B4-BE49-F238E27FC236}">
                    <a16:creationId xmlns:a16="http://schemas.microsoft.com/office/drawing/2014/main" id="{64FC1936-A65F-4963-A0CC-1EA39C0639B7}"/>
                  </a:ext>
                </a:extLst>
              </p:cNvPr>
              <p:cNvSpPr txBox="1">
                <a:spLocks noChangeArrowheads="1"/>
              </p:cNvSpPr>
              <p:nvPr/>
            </p:nvSpPr>
            <p:spPr bwMode="auto">
              <a:xfrm>
                <a:off x="2640" y="2880"/>
                <a:ext cx="254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(6.626 x 10</a:t>
                </a:r>
                <a:r>
                  <a:rPr lang="en-US" altLang="en-US" sz="2000" baseline="30000"/>
                  <a:t>-34</a:t>
                </a:r>
                <a:r>
                  <a:rPr lang="en-US" altLang="en-US" sz="2000"/>
                  <a:t>) J</a:t>
                </a:r>
                <a:r>
                  <a:rPr lang="en-US" altLang="en-US" sz="2000">
                    <a:cs typeface="Arial" panose="020B0604020202020204" pitchFamily="34" charset="0"/>
                  </a:rPr>
                  <a:t>∙s)(3.00 x 10</a:t>
                </a:r>
                <a:r>
                  <a:rPr lang="en-US" altLang="en-US" sz="2000" baseline="30000">
                    <a:cs typeface="Arial" panose="020B0604020202020204" pitchFamily="34" charset="0"/>
                  </a:rPr>
                  <a:t>8</a:t>
                </a:r>
                <a:r>
                  <a:rPr lang="en-US" altLang="en-US" sz="2000">
                    <a:cs typeface="Arial" panose="020B0604020202020204" pitchFamily="34" charset="0"/>
                  </a:rPr>
                  <a:t> m/s)</a:t>
                </a:r>
              </a:p>
            </p:txBody>
          </p:sp>
          <p:sp>
            <p:nvSpPr>
              <p:cNvPr id="29709" name="Line 46">
                <a:extLst>
                  <a:ext uri="{FF2B5EF4-FFF2-40B4-BE49-F238E27FC236}">
                    <a16:creationId xmlns:a16="http://schemas.microsoft.com/office/drawing/2014/main" id="{AC2D53BA-B728-406A-972A-D6A9571192DF}"/>
                  </a:ext>
                </a:extLst>
              </p:cNvPr>
              <p:cNvSpPr>
                <a:spLocks noChangeShapeType="1"/>
              </p:cNvSpPr>
              <p:nvPr/>
            </p:nvSpPr>
            <p:spPr bwMode="auto">
              <a:xfrm>
                <a:off x="2592" y="3120"/>
                <a:ext cx="27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9710" name="Text Box 47">
                <a:extLst>
                  <a:ext uri="{FF2B5EF4-FFF2-40B4-BE49-F238E27FC236}">
                    <a16:creationId xmlns:a16="http://schemas.microsoft.com/office/drawing/2014/main" id="{BFA5840C-84CF-4682-9A84-C424D557A9F8}"/>
                  </a:ext>
                </a:extLst>
              </p:cNvPr>
              <p:cNvSpPr txBox="1">
                <a:spLocks noChangeArrowheads="1"/>
              </p:cNvSpPr>
              <p:nvPr/>
            </p:nvSpPr>
            <p:spPr bwMode="auto">
              <a:xfrm>
                <a:off x="3066" y="3240"/>
                <a:ext cx="79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(1.20 cm)</a:t>
                </a:r>
              </a:p>
            </p:txBody>
          </p:sp>
          <p:grpSp>
            <p:nvGrpSpPr>
              <p:cNvPr id="29711" name="Group 54">
                <a:extLst>
                  <a:ext uri="{FF2B5EF4-FFF2-40B4-BE49-F238E27FC236}">
                    <a16:creationId xmlns:a16="http://schemas.microsoft.com/office/drawing/2014/main" id="{168A5F1E-01A5-4AB8-9C2F-30DEABEEE4A5}"/>
                  </a:ext>
                </a:extLst>
              </p:cNvPr>
              <p:cNvGrpSpPr>
                <a:grpSpLocks/>
              </p:cNvGrpSpPr>
              <p:nvPr/>
            </p:nvGrpSpPr>
            <p:grpSpPr bwMode="auto">
              <a:xfrm>
                <a:off x="3738" y="3120"/>
                <a:ext cx="774" cy="490"/>
                <a:chOff x="3456" y="3552"/>
                <a:chExt cx="774" cy="490"/>
              </a:xfrm>
            </p:grpSpPr>
            <p:grpSp>
              <p:nvGrpSpPr>
                <p:cNvPr id="29712" name="Group 51">
                  <a:extLst>
                    <a:ext uri="{FF2B5EF4-FFF2-40B4-BE49-F238E27FC236}">
                      <a16:creationId xmlns:a16="http://schemas.microsoft.com/office/drawing/2014/main" id="{E66A6203-64B2-4772-A585-7D1E81991EDF}"/>
                    </a:ext>
                  </a:extLst>
                </p:cNvPr>
                <p:cNvGrpSpPr>
                  <a:grpSpLocks/>
                </p:cNvGrpSpPr>
                <p:nvPr/>
              </p:nvGrpSpPr>
              <p:grpSpPr bwMode="auto">
                <a:xfrm>
                  <a:off x="3552" y="3552"/>
                  <a:ext cx="549" cy="490"/>
                  <a:chOff x="3552" y="3552"/>
                  <a:chExt cx="549" cy="490"/>
                </a:xfrm>
              </p:grpSpPr>
              <p:sp>
                <p:nvSpPr>
                  <p:cNvPr id="29714" name="Text Box 48">
                    <a:extLst>
                      <a:ext uri="{FF2B5EF4-FFF2-40B4-BE49-F238E27FC236}">
                        <a16:creationId xmlns:a16="http://schemas.microsoft.com/office/drawing/2014/main" id="{188E0E82-4994-4236-B389-5642001F9736}"/>
                      </a:ext>
                    </a:extLst>
                  </p:cNvPr>
                  <p:cNvSpPr txBox="1">
                    <a:spLocks noChangeArrowheads="1"/>
                  </p:cNvSpPr>
                  <p:nvPr/>
                </p:nvSpPr>
                <p:spPr bwMode="auto">
                  <a:xfrm>
                    <a:off x="3552" y="3552"/>
                    <a:ext cx="54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10</a:t>
                    </a:r>
                    <a:r>
                      <a:rPr lang="en-US" altLang="en-US" sz="2000" baseline="30000"/>
                      <a:t>-2 </a:t>
                    </a:r>
                    <a:r>
                      <a:rPr lang="en-US" altLang="en-US" sz="2000"/>
                      <a:t>m</a:t>
                    </a:r>
                  </a:p>
                </p:txBody>
              </p:sp>
              <p:sp>
                <p:nvSpPr>
                  <p:cNvPr id="29715" name="Line 49">
                    <a:extLst>
                      <a:ext uri="{FF2B5EF4-FFF2-40B4-BE49-F238E27FC236}">
                        <a16:creationId xmlns:a16="http://schemas.microsoft.com/office/drawing/2014/main" id="{2AE4DE31-7C45-49B1-918C-8AE9A0E028AD}"/>
                      </a:ext>
                    </a:extLst>
                  </p:cNvPr>
                  <p:cNvSpPr>
                    <a:spLocks noChangeShapeType="1"/>
                  </p:cNvSpPr>
                  <p:nvPr/>
                </p:nvSpPr>
                <p:spPr bwMode="auto">
                  <a:xfrm>
                    <a:off x="3600" y="3792"/>
                    <a:ext cx="43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9716" name="Text Box 50">
                    <a:extLst>
                      <a:ext uri="{FF2B5EF4-FFF2-40B4-BE49-F238E27FC236}">
                        <a16:creationId xmlns:a16="http://schemas.microsoft.com/office/drawing/2014/main" id="{D073C9E7-2E99-4B13-9F9E-BB3530FCDC3A}"/>
                      </a:ext>
                    </a:extLst>
                  </p:cNvPr>
                  <p:cNvSpPr txBox="1">
                    <a:spLocks noChangeArrowheads="1"/>
                  </p:cNvSpPr>
                  <p:nvPr/>
                </p:nvSpPr>
                <p:spPr bwMode="auto">
                  <a:xfrm>
                    <a:off x="3600" y="3792"/>
                    <a:ext cx="46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1 cm</a:t>
                    </a:r>
                  </a:p>
                </p:txBody>
              </p:sp>
            </p:grpSp>
            <p:sp>
              <p:nvSpPr>
                <p:cNvPr id="29713" name="Text Box 53">
                  <a:extLst>
                    <a:ext uri="{FF2B5EF4-FFF2-40B4-BE49-F238E27FC236}">
                      <a16:creationId xmlns:a16="http://schemas.microsoft.com/office/drawing/2014/main" id="{4F9D6C12-F865-4DEE-89B2-5B239725A14E}"/>
                    </a:ext>
                  </a:extLst>
                </p:cNvPr>
                <p:cNvSpPr txBox="1">
                  <a:spLocks noChangeArrowheads="1"/>
                </p:cNvSpPr>
                <p:nvPr/>
              </p:nvSpPr>
              <p:spPr bwMode="auto">
                <a:xfrm>
                  <a:off x="3456" y="3648"/>
                  <a:ext cx="7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t>(          )</a:t>
                  </a:r>
                </a:p>
              </p:txBody>
            </p:sp>
          </p:grpSp>
        </p:grpSp>
      </p:grpSp>
      <p:sp>
        <p:nvSpPr>
          <p:cNvPr id="13369" name="Text Box 57">
            <a:extLst>
              <a:ext uri="{FF2B5EF4-FFF2-40B4-BE49-F238E27FC236}">
                <a16:creationId xmlns:a16="http://schemas.microsoft.com/office/drawing/2014/main" id="{CC435555-F309-4408-8EE3-65D5FAC090BD}"/>
              </a:ext>
            </a:extLst>
          </p:cNvPr>
          <p:cNvSpPr txBox="1">
            <a:spLocks noChangeArrowheads="1"/>
          </p:cNvSpPr>
          <p:nvPr/>
        </p:nvSpPr>
        <p:spPr bwMode="auto">
          <a:xfrm>
            <a:off x="7010400" y="4572000"/>
            <a:ext cx="1938338" cy="4254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b="1"/>
              <a:t>= 1.66 x 10</a:t>
            </a:r>
            <a:r>
              <a:rPr lang="en-US" altLang="en-US" sz="2000" b="1" baseline="30000"/>
              <a:t>-23</a:t>
            </a:r>
            <a:r>
              <a:rPr lang="en-US" altLang="en-US" sz="2000" b="1"/>
              <a:t> J</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8"/>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nodeType="afterEffect">
                                  <p:stCondLst>
                                    <p:cond delay="100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nodeType="afterGroup">
                            <p:stCondLst>
                              <p:cond delay="1000"/>
                            </p:stCondLst>
                            <p:childTnLst>
                              <p:par>
                                <p:cTn id="15" presetID="1" presetClass="entr" presetSubtype="0" fill="hold" grpId="0" nodeType="afterEffect">
                                  <p:stCondLst>
                                    <p:cond delay="1000"/>
                                  </p:stCondLst>
                                  <p:childTnLst>
                                    <p:set>
                                      <p:cBhvr>
                                        <p:cTn id="16" dur="1" fill="hold">
                                          <p:stCondLst>
                                            <p:cond delay="0"/>
                                          </p:stCondLst>
                                        </p:cTn>
                                        <p:tgtEl>
                                          <p:spTgt spid="133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p:bldP spid="1336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E91EE4B9-6571-4B55-AA66-81E9CBC623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16"/>
            <a:ext cx="4600414" cy="3472911"/>
          </a:xfrm>
          <a:prstGeom prst="rect">
            <a:avLst/>
          </a:prstGeom>
        </p:spPr>
      </p:pic>
      <p:pic>
        <p:nvPicPr>
          <p:cNvPr id="4" name="Picture 3" descr="Diagram, schematic&#10;&#10;Description automatically generated">
            <a:extLst>
              <a:ext uri="{FF2B5EF4-FFF2-40B4-BE49-F238E27FC236}">
                <a16:creationId xmlns:a16="http://schemas.microsoft.com/office/drawing/2014/main" id="{B55EB45F-B150-443D-9CEF-515BF9054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0415" y="15500"/>
            <a:ext cx="4543584" cy="3472911"/>
          </a:xfrm>
          <a:prstGeom prst="rect">
            <a:avLst/>
          </a:prstGeom>
        </p:spPr>
      </p:pic>
      <p:pic>
        <p:nvPicPr>
          <p:cNvPr id="6" name="Picture 5" descr="Diagram, schematic&#10;&#10;Description automatically generated">
            <a:extLst>
              <a:ext uri="{FF2B5EF4-FFF2-40B4-BE49-F238E27FC236}">
                <a16:creationId xmlns:a16="http://schemas.microsoft.com/office/drawing/2014/main" id="{D6F5D012-163B-4FF2-A092-FDF2FAD5B2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44498"/>
            <a:ext cx="4600415" cy="3413502"/>
          </a:xfrm>
          <a:prstGeom prst="rect">
            <a:avLst/>
          </a:prstGeom>
        </p:spPr>
      </p:pic>
      <p:pic>
        <p:nvPicPr>
          <p:cNvPr id="8" name="Picture 7" descr="Shape, polygon&#10;&#10;Description automatically generated">
            <a:extLst>
              <a:ext uri="{FF2B5EF4-FFF2-40B4-BE49-F238E27FC236}">
                <a16:creationId xmlns:a16="http://schemas.microsoft.com/office/drawing/2014/main" id="{910FC86D-11F2-463C-8FCE-3738AE79B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0415" y="3413502"/>
            <a:ext cx="4543585" cy="3444498"/>
          </a:xfrm>
          <a:prstGeom prst="rect">
            <a:avLst/>
          </a:prstGeom>
        </p:spPr>
      </p:pic>
    </p:spTree>
    <p:extLst>
      <p:ext uri="{BB962C8B-B14F-4D97-AF65-F5344CB8AC3E}">
        <p14:creationId xmlns:p14="http://schemas.microsoft.com/office/powerpoint/2010/main" val="18288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4">
            <a:extLst>
              <a:ext uri="{FF2B5EF4-FFF2-40B4-BE49-F238E27FC236}">
                <a16:creationId xmlns:a16="http://schemas.microsoft.com/office/drawing/2014/main" id="{9D4A438B-D74B-4B40-BBB0-A7DFAF17B57A}"/>
              </a:ext>
            </a:extLst>
          </p:cNvPr>
          <p:cNvSpPr txBox="1">
            <a:spLocks noChangeArrowheads="1"/>
          </p:cNvSpPr>
          <p:nvPr/>
        </p:nvSpPr>
        <p:spPr bwMode="auto">
          <a:xfrm>
            <a:off x="457200" y="457200"/>
            <a:ext cx="2743200"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Sample Problem 7.3</a:t>
            </a:r>
          </a:p>
        </p:txBody>
      </p:sp>
      <p:sp>
        <p:nvSpPr>
          <p:cNvPr id="45059" name="Text Box 5">
            <a:extLst>
              <a:ext uri="{FF2B5EF4-FFF2-40B4-BE49-F238E27FC236}">
                <a16:creationId xmlns:a16="http://schemas.microsoft.com/office/drawing/2014/main" id="{26D0230C-7F8A-444D-B904-0529B7CF2B4D}"/>
              </a:ext>
            </a:extLst>
          </p:cNvPr>
          <p:cNvSpPr txBox="1">
            <a:spLocks noChangeArrowheads="1"/>
          </p:cNvSpPr>
          <p:nvPr/>
        </p:nvSpPr>
        <p:spPr bwMode="auto">
          <a:xfrm>
            <a:off x="457200" y="1219200"/>
            <a:ext cx="2209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SOLUTION:</a:t>
            </a:r>
          </a:p>
        </p:txBody>
      </p:sp>
      <p:grpSp>
        <p:nvGrpSpPr>
          <p:cNvPr id="2" name="Group 78">
            <a:extLst>
              <a:ext uri="{FF2B5EF4-FFF2-40B4-BE49-F238E27FC236}">
                <a16:creationId xmlns:a16="http://schemas.microsoft.com/office/drawing/2014/main" id="{BAC58553-CC9E-4230-A421-88109FADFF5F}"/>
              </a:ext>
            </a:extLst>
          </p:cNvPr>
          <p:cNvGrpSpPr>
            <a:grpSpLocks/>
          </p:cNvGrpSpPr>
          <p:nvPr/>
        </p:nvGrpSpPr>
        <p:grpSpPr bwMode="auto">
          <a:xfrm>
            <a:off x="5181600" y="1447800"/>
            <a:ext cx="3505200" cy="868363"/>
            <a:chOff x="3072" y="2093"/>
            <a:chExt cx="2112" cy="547"/>
          </a:xfrm>
        </p:grpSpPr>
        <p:sp>
          <p:nvSpPr>
            <p:cNvPr id="45105" name="Text Box 28">
              <a:extLst>
                <a:ext uri="{FF2B5EF4-FFF2-40B4-BE49-F238E27FC236}">
                  <a16:creationId xmlns:a16="http://schemas.microsoft.com/office/drawing/2014/main" id="{7A8D7D98-5F11-4583-89C0-92AD64172B1D}"/>
                </a:ext>
              </a:extLst>
            </p:cNvPr>
            <p:cNvSpPr txBox="1">
              <a:spLocks noChangeArrowheads="1"/>
            </p:cNvSpPr>
            <p:nvPr/>
          </p:nvSpPr>
          <p:spPr bwMode="auto">
            <a:xfrm>
              <a:off x="3072" y="2256"/>
              <a:ext cx="15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 = -2.18x10</a:t>
              </a:r>
              <a:r>
                <a:rPr lang="en-US" altLang="en-US" sz="2000" baseline="30000"/>
                <a:t>-18</a:t>
              </a:r>
              <a:r>
                <a:rPr lang="en-US" altLang="en-US" sz="2000"/>
                <a:t> J</a:t>
              </a:r>
              <a:endParaRPr lang="en-US" altLang="en-US" sz="2000" i="1"/>
            </a:p>
          </p:txBody>
        </p:sp>
        <p:sp>
          <p:nvSpPr>
            <p:cNvPr id="45106" name="Text Box 29">
              <a:extLst>
                <a:ext uri="{FF2B5EF4-FFF2-40B4-BE49-F238E27FC236}">
                  <a16:creationId xmlns:a16="http://schemas.microsoft.com/office/drawing/2014/main" id="{FCD1A8AE-A5E9-4DF8-8CC5-25394582BE54}"/>
                </a:ext>
              </a:extLst>
            </p:cNvPr>
            <p:cNvSpPr txBox="1">
              <a:spLocks noChangeArrowheads="1"/>
            </p:cNvSpPr>
            <p:nvPr/>
          </p:nvSpPr>
          <p:spPr bwMode="auto">
            <a:xfrm>
              <a:off x="4656" y="223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a:t>
              </a:r>
            </a:p>
          </p:txBody>
        </p:sp>
        <p:sp>
          <p:nvSpPr>
            <p:cNvPr id="45107" name="Text Box 30">
              <a:extLst>
                <a:ext uri="{FF2B5EF4-FFF2-40B4-BE49-F238E27FC236}">
                  <a16:creationId xmlns:a16="http://schemas.microsoft.com/office/drawing/2014/main" id="{E33960C8-5AC0-459B-A8E4-7D082E53BCA1}"/>
                </a:ext>
              </a:extLst>
            </p:cNvPr>
            <p:cNvSpPr txBox="1">
              <a:spLocks noChangeArrowheads="1"/>
            </p:cNvSpPr>
            <p:nvPr/>
          </p:nvSpPr>
          <p:spPr bwMode="auto">
            <a:xfrm>
              <a:off x="4848" y="211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1</a:t>
              </a:r>
            </a:p>
          </p:txBody>
        </p:sp>
        <p:sp>
          <p:nvSpPr>
            <p:cNvPr id="45108" name="Text Box 31">
              <a:extLst>
                <a:ext uri="{FF2B5EF4-FFF2-40B4-BE49-F238E27FC236}">
                  <a16:creationId xmlns:a16="http://schemas.microsoft.com/office/drawing/2014/main" id="{5FED4C2F-2B50-4A11-A1DC-FBC30D1F56EF}"/>
                </a:ext>
              </a:extLst>
            </p:cNvPr>
            <p:cNvSpPr txBox="1">
              <a:spLocks noChangeArrowheads="1"/>
            </p:cNvSpPr>
            <p:nvPr/>
          </p:nvSpPr>
          <p:spPr bwMode="auto">
            <a:xfrm>
              <a:off x="4800" y="2352"/>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1</a:t>
              </a:r>
              <a:r>
                <a:rPr lang="en-US" altLang="en-US" sz="2000" baseline="30000"/>
                <a:t>2</a:t>
              </a:r>
              <a:endParaRPr lang="en-US" altLang="en-US" sz="2000"/>
            </a:p>
          </p:txBody>
        </p:sp>
        <p:sp>
          <p:nvSpPr>
            <p:cNvPr id="45109" name="Line 32">
              <a:extLst>
                <a:ext uri="{FF2B5EF4-FFF2-40B4-BE49-F238E27FC236}">
                  <a16:creationId xmlns:a16="http://schemas.microsoft.com/office/drawing/2014/main" id="{E42786E2-C0A8-4A2D-9DCF-852DCBF7A5EF}"/>
                </a:ext>
              </a:extLst>
            </p:cNvPr>
            <p:cNvSpPr>
              <a:spLocks noChangeShapeType="1"/>
            </p:cNvSpPr>
            <p:nvPr/>
          </p:nvSpPr>
          <p:spPr bwMode="auto">
            <a:xfrm>
              <a:off x="4824" y="2352"/>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45110" name="Text Box 33">
              <a:extLst>
                <a:ext uri="{FF2B5EF4-FFF2-40B4-BE49-F238E27FC236}">
                  <a16:creationId xmlns:a16="http://schemas.microsoft.com/office/drawing/2014/main" id="{378A9590-2864-486F-B203-CFEFD18A793F}"/>
                </a:ext>
              </a:extLst>
            </p:cNvPr>
            <p:cNvSpPr txBox="1">
              <a:spLocks noChangeArrowheads="1"/>
            </p:cNvSpPr>
            <p:nvPr/>
          </p:nvSpPr>
          <p:spPr bwMode="auto">
            <a:xfrm>
              <a:off x="4368" y="211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1</a:t>
              </a:r>
            </a:p>
          </p:txBody>
        </p:sp>
        <p:sp>
          <p:nvSpPr>
            <p:cNvPr id="45111" name="Text Box 34">
              <a:extLst>
                <a:ext uri="{FF2B5EF4-FFF2-40B4-BE49-F238E27FC236}">
                  <a16:creationId xmlns:a16="http://schemas.microsoft.com/office/drawing/2014/main" id="{FDD1A7DA-8310-40C4-882B-F9EF3A4AAACC}"/>
                </a:ext>
              </a:extLst>
            </p:cNvPr>
            <p:cNvSpPr txBox="1">
              <a:spLocks noChangeArrowheads="1"/>
            </p:cNvSpPr>
            <p:nvPr/>
          </p:nvSpPr>
          <p:spPr bwMode="auto">
            <a:xfrm>
              <a:off x="4320" y="2352"/>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4</a:t>
              </a:r>
              <a:r>
                <a:rPr lang="en-US" altLang="en-US" sz="2000" baseline="30000"/>
                <a:t>2</a:t>
              </a:r>
              <a:endParaRPr lang="en-US" altLang="en-US" sz="2000"/>
            </a:p>
          </p:txBody>
        </p:sp>
        <p:sp>
          <p:nvSpPr>
            <p:cNvPr id="45112" name="Line 35">
              <a:extLst>
                <a:ext uri="{FF2B5EF4-FFF2-40B4-BE49-F238E27FC236}">
                  <a16:creationId xmlns:a16="http://schemas.microsoft.com/office/drawing/2014/main" id="{EC10E183-1011-4302-9915-96E3FF900A34}"/>
                </a:ext>
              </a:extLst>
            </p:cNvPr>
            <p:cNvSpPr>
              <a:spLocks noChangeShapeType="1"/>
            </p:cNvSpPr>
            <p:nvPr/>
          </p:nvSpPr>
          <p:spPr bwMode="auto">
            <a:xfrm>
              <a:off x="4344" y="2352"/>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45113" name="AutoShape 36">
              <a:extLst>
                <a:ext uri="{FF2B5EF4-FFF2-40B4-BE49-F238E27FC236}">
                  <a16:creationId xmlns:a16="http://schemas.microsoft.com/office/drawing/2014/main" id="{181C4C3D-C4D3-4A9A-B315-C2DA1746815F}"/>
                </a:ext>
              </a:extLst>
            </p:cNvPr>
            <p:cNvSpPr>
              <a:spLocks noChangeArrowheads="1"/>
            </p:cNvSpPr>
            <p:nvPr/>
          </p:nvSpPr>
          <p:spPr bwMode="auto">
            <a:xfrm>
              <a:off x="4272" y="2093"/>
              <a:ext cx="912" cy="547"/>
            </a:xfrm>
            <a:prstGeom prst="bracketPair">
              <a:avLst>
                <a:gd name="adj" fmla="val 16667"/>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2000"/>
            </a:p>
          </p:txBody>
        </p:sp>
      </p:grpSp>
      <p:grpSp>
        <p:nvGrpSpPr>
          <p:cNvPr id="3" name="Group 79">
            <a:extLst>
              <a:ext uri="{FF2B5EF4-FFF2-40B4-BE49-F238E27FC236}">
                <a16:creationId xmlns:a16="http://schemas.microsoft.com/office/drawing/2014/main" id="{94B0503C-8BDD-454D-966E-842E7834F4BD}"/>
              </a:ext>
            </a:extLst>
          </p:cNvPr>
          <p:cNvGrpSpPr>
            <a:grpSpLocks/>
          </p:cNvGrpSpPr>
          <p:nvPr/>
        </p:nvGrpSpPr>
        <p:grpSpPr bwMode="auto">
          <a:xfrm>
            <a:off x="1295400" y="2514600"/>
            <a:ext cx="3581400" cy="808038"/>
            <a:chOff x="768" y="2765"/>
            <a:chExt cx="2112" cy="509"/>
          </a:xfrm>
        </p:grpSpPr>
        <p:sp>
          <p:nvSpPr>
            <p:cNvPr id="45096" name="Text Box 37">
              <a:extLst>
                <a:ext uri="{FF2B5EF4-FFF2-40B4-BE49-F238E27FC236}">
                  <a16:creationId xmlns:a16="http://schemas.microsoft.com/office/drawing/2014/main" id="{866F03DD-EF84-4FAB-AD2A-6BEDB52AFBDA}"/>
                </a:ext>
              </a:extLst>
            </p:cNvPr>
            <p:cNvSpPr txBox="1">
              <a:spLocks noChangeArrowheads="1"/>
            </p:cNvSpPr>
            <p:nvPr/>
          </p:nvSpPr>
          <p:spPr bwMode="auto">
            <a:xfrm>
              <a:off x="768" y="2928"/>
              <a:ext cx="15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 = -2.18x10</a:t>
              </a:r>
              <a:r>
                <a:rPr lang="en-US" altLang="en-US" sz="2000" baseline="30000"/>
                <a:t>-18</a:t>
              </a:r>
              <a:r>
                <a:rPr lang="en-US" altLang="en-US" sz="2000"/>
                <a:t> J</a:t>
              </a:r>
              <a:endParaRPr lang="en-US" altLang="en-US" sz="2000" i="1"/>
            </a:p>
          </p:txBody>
        </p:sp>
        <p:sp>
          <p:nvSpPr>
            <p:cNvPr id="45097" name="Text Box 38">
              <a:extLst>
                <a:ext uri="{FF2B5EF4-FFF2-40B4-BE49-F238E27FC236}">
                  <a16:creationId xmlns:a16="http://schemas.microsoft.com/office/drawing/2014/main" id="{FF0F6E37-45AB-407C-98DA-6A1F58E85F17}"/>
                </a:ext>
              </a:extLst>
            </p:cNvPr>
            <p:cNvSpPr txBox="1">
              <a:spLocks noChangeArrowheads="1"/>
            </p:cNvSpPr>
            <p:nvPr/>
          </p:nvSpPr>
          <p:spPr bwMode="auto">
            <a:xfrm>
              <a:off x="2352" y="290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a:t>
              </a:r>
            </a:p>
          </p:txBody>
        </p:sp>
        <p:sp>
          <p:nvSpPr>
            <p:cNvPr id="45098" name="Text Box 39">
              <a:extLst>
                <a:ext uri="{FF2B5EF4-FFF2-40B4-BE49-F238E27FC236}">
                  <a16:creationId xmlns:a16="http://schemas.microsoft.com/office/drawing/2014/main" id="{DEACB9AB-4FBD-4C33-A40E-7F15B626CC79}"/>
                </a:ext>
              </a:extLst>
            </p:cNvPr>
            <p:cNvSpPr txBox="1">
              <a:spLocks noChangeArrowheads="1"/>
            </p:cNvSpPr>
            <p:nvPr/>
          </p:nvSpPr>
          <p:spPr bwMode="auto">
            <a:xfrm>
              <a:off x="2544" y="278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1</a:t>
              </a:r>
            </a:p>
          </p:txBody>
        </p:sp>
        <p:sp>
          <p:nvSpPr>
            <p:cNvPr id="45099" name="Text Box 40">
              <a:extLst>
                <a:ext uri="{FF2B5EF4-FFF2-40B4-BE49-F238E27FC236}">
                  <a16:creationId xmlns:a16="http://schemas.microsoft.com/office/drawing/2014/main" id="{F9917A7A-44E7-4145-B67E-DA211C4F6998}"/>
                </a:ext>
              </a:extLst>
            </p:cNvPr>
            <p:cNvSpPr txBox="1">
              <a:spLocks noChangeArrowheads="1"/>
            </p:cNvSpPr>
            <p:nvPr/>
          </p:nvSpPr>
          <p:spPr bwMode="auto">
            <a:xfrm>
              <a:off x="2496" y="302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4</a:t>
              </a:r>
            </a:p>
          </p:txBody>
        </p:sp>
        <p:sp>
          <p:nvSpPr>
            <p:cNvPr id="45100" name="Line 41">
              <a:extLst>
                <a:ext uri="{FF2B5EF4-FFF2-40B4-BE49-F238E27FC236}">
                  <a16:creationId xmlns:a16="http://schemas.microsoft.com/office/drawing/2014/main" id="{52BAB852-DF71-4847-8F6A-566ED4A567DB}"/>
                </a:ext>
              </a:extLst>
            </p:cNvPr>
            <p:cNvSpPr>
              <a:spLocks noChangeShapeType="1"/>
            </p:cNvSpPr>
            <p:nvPr/>
          </p:nvSpPr>
          <p:spPr bwMode="auto">
            <a:xfrm>
              <a:off x="2520" y="3024"/>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45101" name="Text Box 42">
              <a:extLst>
                <a:ext uri="{FF2B5EF4-FFF2-40B4-BE49-F238E27FC236}">
                  <a16:creationId xmlns:a16="http://schemas.microsoft.com/office/drawing/2014/main" id="{A338C5B4-9F0F-4A23-9370-876D7C4AA3CB}"/>
                </a:ext>
              </a:extLst>
            </p:cNvPr>
            <p:cNvSpPr txBox="1">
              <a:spLocks noChangeArrowheads="1"/>
            </p:cNvSpPr>
            <p:nvPr/>
          </p:nvSpPr>
          <p:spPr bwMode="auto">
            <a:xfrm>
              <a:off x="2064" y="2784"/>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1</a:t>
              </a:r>
            </a:p>
          </p:txBody>
        </p:sp>
        <p:sp>
          <p:nvSpPr>
            <p:cNvPr id="45102" name="Text Box 43">
              <a:extLst>
                <a:ext uri="{FF2B5EF4-FFF2-40B4-BE49-F238E27FC236}">
                  <a16:creationId xmlns:a16="http://schemas.microsoft.com/office/drawing/2014/main" id="{432026FC-52F8-4CBB-B61F-1FE99D12F21E}"/>
                </a:ext>
              </a:extLst>
            </p:cNvPr>
            <p:cNvSpPr txBox="1">
              <a:spLocks noChangeArrowheads="1"/>
            </p:cNvSpPr>
            <p:nvPr/>
          </p:nvSpPr>
          <p:spPr bwMode="auto">
            <a:xfrm>
              <a:off x="2016" y="3024"/>
              <a:ext cx="3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16</a:t>
              </a:r>
            </a:p>
          </p:txBody>
        </p:sp>
        <p:sp>
          <p:nvSpPr>
            <p:cNvPr id="45103" name="Line 44">
              <a:extLst>
                <a:ext uri="{FF2B5EF4-FFF2-40B4-BE49-F238E27FC236}">
                  <a16:creationId xmlns:a16="http://schemas.microsoft.com/office/drawing/2014/main" id="{2864179F-8B47-4234-8474-A441626AA413}"/>
                </a:ext>
              </a:extLst>
            </p:cNvPr>
            <p:cNvSpPr>
              <a:spLocks noChangeShapeType="1"/>
            </p:cNvSpPr>
            <p:nvPr/>
          </p:nvSpPr>
          <p:spPr bwMode="auto">
            <a:xfrm>
              <a:off x="2040" y="3024"/>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45104" name="AutoShape 45">
              <a:extLst>
                <a:ext uri="{FF2B5EF4-FFF2-40B4-BE49-F238E27FC236}">
                  <a16:creationId xmlns:a16="http://schemas.microsoft.com/office/drawing/2014/main" id="{3FBE73C9-C92E-4D01-ADD2-FFA4443E8DCB}"/>
                </a:ext>
              </a:extLst>
            </p:cNvPr>
            <p:cNvSpPr>
              <a:spLocks noChangeArrowheads="1"/>
            </p:cNvSpPr>
            <p:nvPr/>
          </p:nvSpPr>
          <p:spPr bwMode="auto">
            <a:xfrm>
              <a:off x="1968" y="2765"/>
              <a:ext cx="912" cy="499"/>
            </a:xfrm>
            <a:prstGeom prst="bracketPair">
              <a:avLst>
                <a:gd name="adj" fmla="val 16667"/>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2000"/>
            </a:p>
          </p:txBody>
        </p:sp>
      </p:grpSp>
      <p:sp>
        <p:nvSpPr>
          <p:cNvPr id="110634" name="Text Box 42">
            <a:extLst>
              <a:ext uri="{FF2B5EF4-FFF2-40B4-BE49-F238E27FC236}">
                <a16:creationId xmlns:a16="http://schemas.microsoft.com/office/drawing/2014/main" id="{1F7C839E-E841-4BAF-88FA-A96347C96863}"/>
              </a:ext>
            </a:extLst>
          </p:cNvPr>
          <p:cNvSpPr txBox="1">
            <a:spLocks noChangeArrowheads="1"/>
          </p:cNvSpPr>
          <p:nvPr/>
        </p:nvSpPr>
        <p:spPr bwMode="auto">
          <a:xfrm>
            <a:off x="5105400" y="2697163"/>
            <a:ext cx="1844675" cy="4000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 2.04x10</a:t>
            </a:r>
            <a:r>
              <a:rPr lang="en-US" altLang="en-US" sz="2000" b="1" baseline="30000"/>
              <a:t>-18</a:t>
            </a:r>
            <a:r>
              <a:rPr lang="en-US" altLang="en-US" sz="2000" b="1"/>
              <a:t> J</a:t>
            </a:r>
            <a:endParaRPr lang="en-US" altLang="en-US" sz="2000" b="1" i="1"/>
          </a:p>
        </p:txBody>
      </p:sp>
      <p:grpSp>
        <p:nvGrpSpPr>
          <p:cNvPr id="4" name="Group 83">
            <a:extLst>
              <a:ext uri="{FF2B5EF4-FFF2-40B4-BE49-F238E27FC236}">
                <a16:creationId xmlns:a16="http://schemas.microsoft.com/office/drawing/2014/main" id="{453D8BF4-5E23-4003-9478-A1CA76EBDA23}"/>
              </a:ext>
            </a:extLst>
          </p:cNvPr>
          <p:cNvGrpSpPr>
            <a:grpSpLocks/>
          </p:cNvGrpSpPr>
          <p:nvPr/>
        </p:nvGrpSpPr>
        <p:grpSpPr bwMode="auto">
          <a:xfrm>
            <a:off x="457200" y="1447800"/>
            <a:ext cx="4800600" cy="838200"/>
            <a:chOff x="288" y="912"/>
            <a:chExt cx="3024" cy="528"/>
          </a:xfrm>
        </p:grpSpPr>
        <p:grpSp>
          <p:nvGrpSpPr>
            <p:cNvPr id="45085" name="Group 77">
              <a:extLst>
                <a:ext uri="{FF2B5EF4-FFF2-40B4-BE49-F238E27FC236}">
                  <a16:creationId xmlns:a16="http://schemas.microsoft.com/office/drawing/2014/main" id="{92D27A08-9C8B-4867-86C6-538B19B68938}"/>
                </a:ext>
              </a:extLst>
            </p:cNvPr>
            <p:cNvGrpSpPr>
              <a:grpSpLocks/>
            </p:cNvGrpSpPr>
            <p:nvPr/>
          </p:nvGrpSpPr>
          <p:grpSpPr bwMode="auto">
            <a:xfrm>
              <a:off x="624" y="912"/>
              <a:ext cx="2688" cy="528"/>
              <a:chOff x="480" y="2093"/>
              <a:chExt cx="2640" cy="528"/>
            </a:xfrm>
          </p:grpSpPr>
          <p:sp>
            <p:nvSpPr>
              <p:cNvPr id="45087" name="Text Box 19">
                <a:extLst>
                  <a:ext uri="{FF2B5EF4-FFF2-40B4-BE49-F238E27FC236}">
                    <a16:creationId xmlns:a16="http://schemas.microsoft.com/office/drawing/2014/main" id="{496340E2-0AD5-4C65-BBFE-7DF5DAAF5D30}"/>
                  </a:ext>
                </a:extLst>
              </p:cNvPr>
              <p:cNvSpPr txBox="1">
                <a:spLocks noChangeArrowheads="1"/>
              </p:cNvSpPr>
              <p:nvPr/>
            </p:nvSpPr>
            <p:spPr bwMode="auto">
              <a:xfrm>
                <a:off x="480" y="2256"/>
                <a:ext cx="15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latin typeface="Symbol" panose="05050102010706020507" pitchFamily="18" charset="2"/>
                  </a:rPr>
                  <a:t>D</a:t>
                </a:r>
                <a:r>
                  <a:rPr lang="en-US" altLang="en-US" sz="2000" i="1"/>
                  <a:t>E</a:t>
                </a:r>
                <a:r>
                  <a:rPr lang="en-US" altLang="en-US" sz="2000"/>
                  <a:t> = -2.18x10</a:t>
                </a:r>
                <a:r>
                  <a:rPr lang="en-US" altLang="en-US" sz="2000" baseline="30000"/>
                  <a:t>-18</a:t>
                </a:r>
                <a:r>
                  <a:rPr lang="en-US" altLang="en-US" sz="2000"/>
                  <a:t> J</a:t>
                </a:r>
                <a:endParaRPr lang="en-US" altLang="en-US" sz="2000" i="1"/>
              </a:p>
            </p:txBody>
          </p:sp>
          <p:sp>
            <p:nvSpPr>
              <p:cNvPr id="45088" name="Text Box 20">
                <a:extLst>
                  <a:ext uri="{FF2B5EF4-FFF2-40B4-BE49-F238E27FC236}">
                    <a16:creationId xmlns:a16="http://schemas.microsoft.com/office/drawing/2014/main" id="{7ED7FC71-54CC-40DF-9A10-EE826EF1B0B8}"/>
                  </a:ext>
                </a:extLst>
              </p:cNvPr>
              <p:cNvSpPr txBox="1">
                <a:spLocks noChangeArrowheads="1"/>
              </p:cNvSpPr>
              <p:nvPr/>
            </p:nvSpPr>
            <p:spPr bwMode="auto">
              <a:xfrm>
                <a:off x="2304" y="223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a:t>
                </a:r>
              </a:p>
            </p:txBody>
          </p:sp>
          <p:sp>
            <p:nvSpPr>
              <p:cNvPr id="45089" name="Text Box 21">
                <a:extLst>
                  <a:ext uri="{FF2B5EF4-FFF2-40B4-BE49-F238E27FC236}">
                    <a16:creationId xmlns:a16="http://schemas.microsoft.com/office/drawing/2014/main" id="{16AF6122-14A4-4E6D-A4C2-C226D5A64AA1}"/>
                  </a:ext>
                </a:extLst>
              </p:cNvPr>
              <p:cNvSpPr txBox="1">
                <a:spLocks noChangeArrowheads="1"/>
              </p:cNvSpPr>
              <p:nvPr/>
            </p:nvSpPr>
            <p:spPr bwMode="auto">
              <a:xfrm>
                <a:off x="2592" y="211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1</a:t>
                </a:r>
              </a:p>
            </p:txBody>
          </p:sp>
          <p:sp>
            <p:nvSpPr>
              <p:cNvPr id="45090" name="Text Box 22">
                <a:extLst>
                  <a:ext uri="{FF2B5EF4-FFF2-40B4-BE49-F238E27FC236}">
                    <a16:creationId xmlns:a16="http://schemas.microsoft.com/office/drawing/2014/main" id="{6FCAE686-4A4F-42F6-A274-12B5216A720E}"/>
                  </a:ext>
                </a:extLst>
              </p:cNvPr>
              <p:cNvSpPr txBox="1">
                <a:spLocks noChangeArrowheads="1"/>
              </p:cNvSpPr>
              <p:nvPr/>
            </p:nvSpPr>
            <p:spPr bwMode="auto">
              <a:xfrm>
                <a:off x="2544" y="2352"/>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i="1"/>
                  <a:t>n</a:t>
                </a:r>
                <a:r>
                  <a:rPr lang="en-US" altLang="en-US" sz="2000" baseline="30000"/>
                  <a:t>2</a:t>
                </a:r>
                <a:r>
                  <a:rPr lang="en-US" altLang="en-US" sz="2000" baseline="-25000"/>
                  <a:t>initial</a:t>
                </a:r>
                <a:endParaRPr lang="en-US" altLang="en-US" sz="2000"/>
              </a:p>
            </p:txBody>
          </p:sp>
          <p:sp>
            <p:nvSpPr>
              <p:cNvPr id="45091" name="Line 23">
                <a:extLst>
                  <a:ext uri="{FF2B5EF4-FFF2-40B4-BE49-F238E27FC236}">
                    <a16:creationId xmlns:a16="http://schemas.microsoft.com/office/drawing/2014/main" id="{510FA7C9-A533-4E9C-B1EB-3B2C11717E95}"/>
                  </a:ext>
                </a:extLst>
              </p:cNvPr>
              <p:cNvSpPr>
                <a:spLocks noChangeShapeType="1"/>
              </p:cNvSpPr>
              <p:nvPr/>
            </p:nvSpPr>
            <p:spPr bwMode="auto">
              <a:xfrm>
                <a:off x="2568" y="2352"/>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45092" name="Text Box 24">
                <a:extLst>
                  <a:ext uri="{FF2B5EF4-FFF2-40B4-BE49-F238E27FC236}">
                    <a16:creationId xmlns:a16="http://schemas.microsoft.com/office/drawing/2014/main" id="{748C3A5F-F558-4053-A7FD-27A57B0273C2}"/>
                  </a:ext>
                </a:extLst>
              </p:cNvPr>
              <p:cNvSpPr txBox="1">
                <a:spLocks noChangeArrowheads="1"/>
              </p:cNvSpPr>
              <p:nvPr/>
            </p:nvSpPr>
            <p:spPr bwMode="auto">
              <a:xfrm>
                <a:off x="2016" y="211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1</a:t>
                </a:r>
              </a:p>
            </p:txBody>
          </p:sp>
          <p:sp>
            <p:nvSpPr>
              <p:cNvPr id="45093" name="Text Box 25">
                <a:extLst>
                  <a:ext uri="{FF2B5EF4-FFF2-40B4-BE49-F238E27FC236}">
                    <a16:creationId xmlns:a16="http://schemas.microsoft.com/office/drawing/2014/main" id="{089C4C68-F4B3-4CDB-BA2D-E4FB4F2BD2B2}"/>
                  </a:ext>
                </a:extLst>
              </p:cNvPr>
              <p:cNvSpPr txBox="1">
                <a:spLocks noChangeArrowheads="1"/>
              </p:cNvSpPr>
              <p:nvPr/>
            </p:nvSpPr>
            <p:spPr bwMode="auto">
              <a:xfrm>
                <a:off x="1968" y="2352"/>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i="1"/>
                  <a:t>n</a:t>
                </a:r>
                <a:r>
                  <a:rPr lang="en-US" altLang="en-US" sz="2000" baseline="30000"/>
                  <a:t>2</a:t>
                </a:r>
                <a:r>
                  <a:rPr lang="en-US" altLang="en-US" sz="2000" baseline="-25000"/>
                  <a:t>final</a:t>
                </a:r>
                <a:endParaRPr lang="en-US" altLang="en-US" sz="2000"/>
              </a:p>
            </p:txBody>
          </p:sp>
          <p:sp>
            <p:nvSpPr>
              <p:cNvPr id="45094" name="Line 26">
                <a:extLst>
                  <a:ext uri="{FF2B5EF4-FFF2-40B4-BE49-F238E27FC236}">
                    <a16:creationId xmlns:a16="http://schemas.microsoft.com/office/drawing/2014/main" id="{DDF72193-DEF5-4528-B357-B6A5F6F0CDB5}"/>
                  </a:ext>
                </a:extLst>
              </p:cNvPr>
              <p:cNvSpPr>
                <a:spLocks noChangeShapeType="1"/>
              </p:cNvSpPr>
              <p:nvPr/>
            </p:nvSpPr>
            <p:spPr bwMode="auto">
              <a:xfrm>
                <a:off x="1992" y="2352"/>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45095" name="AutoShape 27">
                <a:extLst>
                  <a:ext uri="{FF2B5EF4-FFF2-40B4-BE49-F238E27FC236}">
                    <a16:creationId xmlns:a16="http://schemas.microsoft.com/office/drawing/2014/main" id="{D0B33F2E-3D87-4837-AC24-F1D799379396}"/>
                  </a:ext>
                </a:extLst>
              </p:cNvPr>
              <p:cNvSpPr>
                <a:spLocks noChangeArrowheads="1"/>
              </p:cNvSpPr>
              <p:nvPr/>
            </p:nvSpPr>
            <p:spPr bwMode="auto">
              <a:xfrm>
                <a:off x="1920" y="2093"/>
                <a:ext cx="1200" cy="528"/>
              </a:xfrm>
              <a:prstGeom prst="bracketPair">
                <a:avLst>
                  <a:gd name="adj" fmla="val 16667"/>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sz="2000"/>
              </a:p>
            </p:txBody>
          </p:sp>
        </p:grpSp>
        <p:sp>
          <p:nvSpPr>
            <p:cNvPr id="45086" name="Text Box 64">
              <a:extLst>
                <a:ext uri="{FF2B5EF4-FFF2-40B4-BE49-F238E27FC236}">
                  <a16:creationId xmlns:a16="http://schemas.microsoft.com/office/drawing/2014/main" id="{C70613E9-4B19-4261-8C6D-178078252483}"/>
                </a:ext>
              </a:extLst>
            </p:cNvPr>
            <p:cNvSpPr txBox="1">
              <a:spLocks noChangeArrowheads="1"/>
            </p:cNvSpPr>
            <p:nvPr/>
          </p:nvSpPr>
          <p:spPr bwMode="auto">
            <a:xfrm>
              <a:off x="288" y="1104"/>
              <a:ext cx="31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b="1"/>
                <a:t>(a)</a:t>
              </a:r>
            </a:p>
          </p:txBody>
        </p:sp>
      </p:grpSp>
      <p:grpSp>
        <p:nvGrpSpPr>
          <p:cNvPr id="6" name="Group 82">
            <a:extLst>
              <a:ext uri="{FF2B5EF4-FFF2-40B4-BE49-F238E27FC236}">
                <a16:creationId xmlns:a16="http://schemas.microsoft.com/office/drawing/2014/main" id="{4E223178-9775-4124-AC56-8A4B4DC6A9CE}"/>
              </a:ext>
            </a:extLst>
          </p:cNvPr>
          <p:cNvGrpSpPr>
            <a:grpSpLocks/>
          </p:cNvGrpSpPr>
          <p:nvPr/>
        </p:nvGrpSpPr>
        <p:grpSpPr bwMode="auto">
          <a:xfrm>
            <a:off x="381000" y="3733800"/>
            <a:ext cx="7756525" cy="731838"/>
            <a:chOff x="240" y="2352"/>
            <a:chExt cx="4886" cy="461"/>
          </a:xfrm>
        </p:grpSpPr>
        <p:sp>
          <p:nvSpPr>
            <p:cNvPr id="45072" name="Text Box 71">
              <a:extLst>
                <a:ext uri="{FF2B5EF4-FFF2-40B4-BE49-F238E27FC236}">
                  <a16:creationId xmlns:a16="http://schemas.microsoft.com/office/drawing/2014/main" id="{C2672FDC-C204-4344-B1BC-EAC853636D7A}"/>
                </a:ext>
              </a:extLst>
            </p:cNvPr>
            <p:cNvSpPr txBox="1">
              <a:spLocks noChangeArrowheads="1"/>
            </p:cNvSpPr>
            <p:nvPr/>
          </p:nvSpPr>
          <p:spPr bwMode="auto">
            <a:xfrm>
              <a:off x="1248" y="244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a:t>
              </a:r>
            </a:p>
          </p:txBody>
        </p:sp>
        <p:grpSp>
          <p:nvGrpSpPr>
            <p:cNvPr id="45073" name="Group 81">
              <a:extLst>
                <a:ext uri="{FF2B5EF4-FFF2-40B4-BE49-F238E27FC236}">
                  <a16:creationId xmlns:a16="http://schemas.microsoft.com/office/drawing/2014/main" id="{C9EA5172-BE95-4C6C-B580-9642360928D8}"/>
                </a:ext>
              </a:extLst>
            </p:cNvPr>
            <p:cNvGrpSpPr>
              <a:grpSpLocks/>
            </p:cNvGrpSpPr>
            <p:nvPr/>
          </p:nvGrpSpPr>
          <p:grpSpPr bwMode="auto">
            <a:xfrm>
              <a:off x="240" y="2352"/>
              <a:ext cx="4886" cy="461"/>
              <a:chOff x="240" y="2352"/>
              <a:chExt cx="4886" cy="461"/>
            </a:xfrm>
          </p:grpSpPr>
          <p:sp>
            <p:nvSpPr>
              <p:cNvPr id="45074" name="Text Box 76">
                <a:extLst>
                  <a:ext uri="{FF2B5EF4-FFF2-40B4-BE49-F238E27FC236}">
                    <a16:creationId xmlns:a16="http://schemas.microsoft.com/office/drawing/2014/main" id="{B7699E64-1C51-4893-89FC-5993792AF1CF}"/>
                  </a:ext>
                </a:extLst>
              </p:cNvPr>
              <p:cNvSpPr txBox="1">
                <a:spLocks noChangeArrowheads="1"/>
              </p:cNvSpPr>
              <p:nvPr/>
            </p:nvSpPr>
            <p:spPr bwMode="auto">
              <a:xfrm>
                <a:off x="240" y="2400"/>
                <a:ext cx="3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b="1"/>
                  <a:t>(b)</a:t>
                </a:r>
              </a:p>
            </p:txBody>
          </p:sp>
          <p:grpSp>
            <p:nvGrpSpPr>
              <p:cNvPr id="45075" name="Group 76">
                <a:extLst>
                  <a:ext uri="{FF2B5EF4-FFF2-40B4-BE49-F238E27FC236}">
                    <a16:creationId xmlns:a16="http://schemas.microsoft.com/office/drawing/2014/main" id="{F4814D93-F2AC-491D-85EB-27DD52B549B3}"/>
                  </a:ext>
                </a:extLst>
              </p:cNvPr>
              <p:cNvGrpSpPr>
                <a:grpSpLocks/>
              </p:cNvGrpSpPr>
              <p:nvPr/>
            </p:nvGrpSpPr>
            <p:grpSpPr bwMode="auto">
              <a:xfrm>
                <a:off x="624" y="2352"/>
                <a:ext cx="4502" cy="461"/>
                <a:chOff x="576" y="2688"/>
                <a:chExt cx="4502" cy="461"/>
              </a:xfrm>
            </p:grpSpPr>
            <p:grpSp>
              <p:nvGrpSpPr>
                <p:cNvPr id="45076" name="Group 70">
                  <a:extLst>
                    <a:ext uri="{FF2B5EF4-FFF2-40B4-BE49-F238E27FC236}">
                      <a16:creationId xmlns:a16="http://schemas.microsoft.com/office/drawing/2014/main" id="{B35A2F2C-C01F-41C4-81B8-6C97B6A73F29}"/>
                    </a:ext>
                  </a:extLst>
                </p:cNvPr>
                <p:cNvGrpSpPr>
                  <a:grpSpLocks/>
                </p:cNvGrpSpPr>
                <p:nvPr/>
              </p:nvGrpSpPr>
              <p:grpSpPr bwMode="auto">
                <a:xfrm>
                  <a:off x="864" y="2688"/>
                  <a:ext cx="321" cy="461"/>
                  <a:chOff x="1872" y="2736"/>
                  <a:chExt cx="321" cy="461"/>
                </a:xfrm>
              </p:grpSpPr>
              <p:sp>
                <p:nvSpPr>
                  <p:cNvPr id="45083" name="Text Box 68">
                    <a:extLst>
                      <a:ext uri="{FF2B5EF4-FFF2-40B4-BE49-F238E27FC236}">
                        <a16:creationId xmlns:a16="http://schemas.microsoft.com/office/drawing/2014/main" id="{3860635F-4362-4A15-B09F-7120E6D68586}"/>
                      </a:ext>
                    </a:extLst>
                  </p:cNvPr>
                  <p:cNvSpPr txBox="1">
                    <a:spLocks noChangeArrowheads="1"/>
                  </p:cNvSpPr>
                  <p:nvPr/>
                </p:nvSpPr>
                <p:spPr bwMode="auto">
                  <a:xfrm>
                    <a:off x="1872" y="2736"/>
                    <a:ext cx="321"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10000"/>
                      </a:spcBef>
                    </a:pPr>
                    <a:r>
                      <a:rPr lang="en-US" altLang="en-US" sz="2000" i="1"/>
                      <a:t>hc</a:t>
                    </a:r>
                  </a:p>
                  <a:p>
                    <a:pPr>
                      <a:spcBef>
                        <a:spcPct val="10000"/>
                      </a:spcBef>
                    </a:pPr>
                    <a:r>
                      <a:rPr lang="en-US" altLang="en-US" sz="2000">
                        <a:latin typeface="Symbol" panose="05050102010706020507" pitchFamily="18" charset="2"/>
                      </a:rPr>
                      <a:t>D</a:t>
                    </a:r>
                    <a:r>
                      <a:rPr lang="en-US" altLang="en-US" sz="2000" i="1"/>
                      <a:t>E</a:t>
                    </a:r>
                    <a:endParaRPr lang="en-US" altLang="en-US" sz="2000">
                      <a:latin typeface="Symbol" panose="05050102010706020507" pitchFamily="18" charset="2"/>
                    </a:endParaRPr>
                  </a:p>
                </p:txBody>
              </p:sp>
              <p:sp>
                <p:nvSpPr>
                  <p:cNvPr id="45084" name="Line 69">
                    <a:extLst>
                      <a:ext uri="{FF2B5EF4-FFF2-40B4-BE49-F238E27FC236}">
                        <a16:creationId xmlns:a16="http://schemas.microsoft.com/office/drawing/2014/main" id="{37CCF31D-4283-477F-8AD8-C490E0A50302}"/>
                      </a:ext>
                    </a:extLst>
                  </p:cNvPr>
                  <p:cNvSpPr>
                    <a:spLocks noChangeShapeType="1"/>
                  </p:cNvSpPr>
                  <p:nvPr/>
                </p:nvSpPr>
                <p:spPr bwMode="auto">
                  <a:xfrm>
                    <a:off x="1872" y="2976"/>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grpSp>
            <p:grpSp>
              <p:nvGrpSpPr>
                <p:cNvPr id="45077" name="Group 75">
                  <a:extLst>
                    <a:ext uri="{FF2B5EF4-FFF2-40B4-BE49-F238E27FC236}">
                      <a16:creationId xmlns:a16="http://schemas.microsoft.com/office/drawing/2014/main" id="{E36FC08C-C1BB-463D-B7B7-6D510BD3F44B}"/>
                    </a:ext>
                  </a:extLst>
                </p:cNvPr>
                <p:cNvGrpSpPr>
                  <a:grpSpLocks/>
                </p:cNvGrpSpPr>
                <p:nvPr/>
              </p:nvGrpSpPr>
              <p:grpSpPr bwMode="auto">
                <a:xfrm>
                  <a:off x="576" y="2688"/>
                  <a:ext cx="4502" cy="461"/>
                  <a:chOff x="576" y="2688"/>
                  <a:chExt cx="4502" cy="461"/>
                </a:xfrm>
              </p:grpSpPr>
              <p:sp>
                <p:nvSpPr>
                  <p:cNvPr id="45078" name="Text Box 57">
                    <a:extLst>
                      <a:ext uri="{FF2B5EF4-FFF2-40B4-BE49-F238E27FC236}">
                        <a16:creationId xmlns:a16="http://schemas.microsoft.com/office/drawing/2014/main" id="{2675F57C-E1E5-43A7-9C17-B845FB9EB67B}"/>
                      </a:ext>
                    </a:extLst>
                  </p:cNvPr>
                  <p:cNvSpPr txBox="1">
                    <a:spLocks noChangeArrowheads="1"/>
                  </p:cNvSpPr>
                  <p:nvPr/>
                </p:nvSpPr>
                <p:spPr bwMode="auto">
                  <a:xfrm>
                    <a:off x="576" y="2784"/>
                    <a:ext cx="11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latin typeface="Symbol" panose="05050102010706020507" pitchFamily="18" charset="2"/>
                      </a:rPr>
                      <a:t>l</a:t>
                    </a:r>
                    <a:r>
                      <a:rPr lang="en-US" altLang="en-US" sz="2000"/>
                      <a:t> =</a:t>
                    </a:r>
                  </a:p>
                </p:txBody>
              </p:sp>
              <p:sp>
                <p:nvSpPr>
                  <p:cNvPr id="45079" name="Text Box 67">
                    <a:extLst>
                      <a:ext uri="{FF2B5EF4-FFF2-40B4-BE49-F238E27FC236}">
                        <a16:creationId xmlns:a16="http://schemas.microsoft.com/office/drawing/2014/main" id="{766C6C26-1BBC-4386-8F95-BF3D408CE3CF}"/>
                      </a:ext>
                    </a:extLst>
                  </p:cNvPr>
                  <p:cNvSpPr txBox="1">
                    <a:spLocks noChangeArrowheads="1"/>
                  </p:cNvSpPr>
                  <p:nvPr/>
                </p:nvSpPr>
                <p:spPr bwMode="auto">
                  <a:xfrm>
                    <a:off x="3984" y="2784"/>
                    <a:ext cx="1094" cy="25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 9.74x10</a:t>
                    </a:r>
                    <a:r>
                      <a:rPr lang="en-US" altLang="en-US" sz="2000" b="1" baseline="30000"/>
                      <a:t>-8</a:t>
                    </a:r>
                    <a:r>
                      <a:rPr lang="en-US" altLang="en-US" sz="2000" b="1"/>
                      <a:t> m</a:t>
                    </a:r>
                  </a:p>
                </p:txBody>
              </p:sp>
              <p:grpSp>
                <p:nvGrpSpPr>
                  <p:cNvPr id="45080" name="Group 73">
                    <a:extLst>
                      <a:ext uri="{FF2B5EF4-FFF2-40B4-BE49-F238E27FC236}">
                        <a16:creationId xmlns:a16="http://schemas.microsoft.com/office/drawing/2014/main" id="{9EA76D3B-B4C1-4EB4-8FBB-7756C8FCC329}"/>
                      </a:ext>
                    </a:extLst>
                  </p:cNvPr>
                  <p:cNvGrpSpPr>
                    <a:grpSpLocks/>
                  </p:cNvGrpSpPr>
                  <p:nvPr/>
                </p:nvGrpSpPr>
                <p:grpSpPr bwMode="auto">
                  <a:xfrm>
                    <a:off x="1440" y="2688"/>
                    <a:ext cx="2448" cy="461"/>
                    <a:chOff x="2064" y="2784"/>
                    <a:chExt cx="2448" cy="461"/>
                  </a:xfrm>
                </p:grpSpPr>
                <p:sp>
                  <p:nvSpPr>
                    <p:cNvPr id="45081" name="Line 61">
                      <a:extLst>
                        <a:ext uri="{FF2B5EF4-FFF2-40B4-BE49-F238E27FC236}">
                          <a16:creationId xmlns:a16="http://schemas.microsoft.com/office/drawing/2014/main" id="{CB2BBF16-A850-4F40-960C-A7367902E9A0}"/>
                        </a:ext>
                      </a:extLst>
                    </p:cNvPr>
                    <p:cNvSpPr>
                      <a:spLocks noChangeShapeType="1"/>
                    </p:cNvSpPr>
                    <p:nvPr/>
                  </p:nvSpPr>
                  <p:spPr bwMode="auto">
                    <a:xfrm>
                      <a:off x="2112" y="3024"/>
                      <a:ext cx="2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45082" name="Text Box 72">
                      <a:extLst>
                        <a:ext uri="{FF2B5EF4-FFF2-40B4-BE49-F238E27FC236}">
                          <a16:creationId xmlns:a16="http://schemas.microsoft.com/office/drawing/2014/main" id="{C1CE2807-5FB5-470F-A3D5-1EC23FC003B5}"/>
                        </a:ext>
                      </a:extLst>
                    </p:cNvPr>
                    <p:cNvSpPr txBox="1">
                      <a:spLocks noChangeArrowheads="1"/>
                    </p:cNvSpPr>
                    <p:nvPr/>
                  </p:nvSpPr>
                  <p:spPr bwMode="auto">
                    <a:xfrm>
                      <a:off x="2064" y="2784"/>
                      <a:ext cx="2313"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10000"/>
                        </a:spcBef>
                      </a:pPr>
                      <a:r>
                        <a:rPr lang="en-US" altLang="en-US" sz="2000"/>
                        <a:t>(6.626x10</a:t>
                      </a:r>
                      <a:r>
                        <a:rPr lang="en-US" altLang="en-US" sz="2000" baseline="30000"/>
                        <a:t>-34</a:t>
                      </a:r>
                      <a:r>
                        <a:rPr lang="en-US" altLang="en-US" sz="2000"/>
                        <a:t> J</a:t>
                      </a:r>
                      <a:r>
                        <a:rPr lang="en-US" altLang="en-US" sz="2000">
                          <a:cs typeface="Arial" panose="020B0604020202020204" pitchFamily="34" charset="0"/>
                        </a:rPr>
                        <a:t>∙s)(3.00x10</a:t>
                      </a:r>
                      <a:r>
                        <a:rPr lang="en-US" altLang="en-US" sz="2000" baseline="30000">
                          <a:cs typeface="Arial" panose="020B0604020202020204" pitchFamily="34" charset="0"/>
                        </a:rPr>
                        <a:t>8</a:t>
                      </a:r>
                      <a:r>
                        <a:rPr lang="en-US" altLang="en-US" sz="2000">
                          <a:cs typeface="Arial" panose="020B0604020202020204" pitchFamily="34" charset="0"/>
                        </a:rPr>
                        <a:t> m/s)</a:t>
                      </a:r>
                    </a:p>
                    <a:p>
                      <a:pPr>
                        <a:spcBef>
                          <a:spcPct val="10000"/>
                        </a:spcBef>
                      </a:pPr>
                      <a:r>
                        <a:rPr lang="en-US" altLang="en-US" sz="2000">
                          <a:cs typeface="Arial" panose="020B0604020202020204" pitchFamily="34" charset="0"/>
                        </a:rPr>
                        <a:t>               2.04x10</a:t>
                      </a:r>
                      <a:r>
                        <a:rPr lang="en-US" altLang="en-US" sz="2000" baseline="30000">
                          <a:cs typeface="Arial" panose="020B0604020202020204" pitchFamily="34" charset="0"/>
                        </a:rPr>
                        <a:t>-18</a:t>
                      </a:r>
                      <a:r>
                        <a:rPr lang="en-US" altLang="en-US" sz="2000">
                          <a:cs typeface="Arial" panose="020B0604020202020204" pitchFamily="34" charset="0"/>
                        </a:rPr>
                        <a:t> J</a:t>
                      </a:r>
                    </a:p>
                  </p:txBody>
                </p:sp>
              </p:grpSp>
            </p:grpSp>
          </p:grpSp>
        </p:grpSp>
      </p:grpSp>
      <p:grpSp>
        <p:nvGrpSpPr>
          <p:cNvPr id="12" name="Group 77">
            <a:extLst>
              <a:ext uri="{FF2B5EF4-FFF2-40B4-BE49-F238E27FC236}">
                <a16:creationId xmlns:a16="http://schemas.microsoft.com/office/drawing/2014/main" id="{4AA4FE9C-C325-4972-81CA-D3EA04C1F62E}"/>
              </a:ext>
            </a:extLst>
          </p:cNvPr>
          <p:cNvGrpSpPr>
            <a:grpSpLocks/>
          </p:cNvGrpSpPr>
          <p:nvPr/>
        </p:nvGrpSpPr>
        <p:grpSpPr bwMode="auto">
          <a:xfrm>
            <a:off x="2209800" y="4953000"/>
            <a:ext cx="4267200" cy="777875"/>
            <a:chOff x="864" y="3456"/>
            <a:chExt cx="2688" cy="490"/>
          </a:xfrm>
        </p:grpSpPr>
        <p:grpSp>
          <p:nvGrpSpPr>
            <p:cNvPr id="45066" name="Group 80">
              <a:extLst>
                <a:ext uri="{FF2B5EF4-FFF2-40B4-BE49-F238E27FC236}">
                  <a16:creationId xmlns:a16="http://schemas.microsoft.com/office/drawing/2014/main" id="{274B0CC9-7C8E-4EA3-8F98-E1294229590C}"/>
                </a:ext>
              </a:extLst>
            </p:cNvPr>
            <p:cNvGrpSpPr>
              <a:grpSpLocks/>
            </p:cNvGrpSpPr>
            <p:nvPr/>
          </p:nvGrpSpPr>
          <p:grpSpPr bwMode="auto">
            <a:xfrm>
              <a:off x="2016" y="3456"/>
              <a:ext cx="576" cy="490"/>
              <a:chOff x="4224" y="3456"/>
              <a:chExt cx="576" cy="490"/>
            </a:xfrm>
          </p:grpSpPr>
          <p:sp>
            <p:nvSpPr>
              <p:cNvPr id="45069" name="Text Box 69">
                <a:extLst>
                  <a:ext uri="{FF2B5EF4-FFF2-40B4-BE49-F238E27FC236}">
                    <a16:creationId xmlns:a16="http://schemas.microsoft.com/office/drawing/2014/main" id="{3C5C308C-B853-40A0-BB1E-3B30B5359897}"/>
                  </a:ext>
                </a:extLst>
              </p:cNvPr>
              <p:cNvSpPr txBox="1">
                <a:spLocks noChangeArrowheads="1"/>
              </p:cNvSpPr>
              <p:nvPr/>
            </p:nvSpPr>
            <p:spPr bwMode="auto">
              <a:xfrm>
                <a:off x="4272" y="3456"/>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1 nm</a:t>
                </a:r>
              </a:p>
            </p:txBody>
          </p:sp>
          <p:sp>
            <p:nvSpPr>
              <p:cNvPr id="45070" name="Text Box 70">
                <a:extLst>
                  <a:ext uri="{FF2B5EF4-FFF2-40B4-BE49-F238E27FC236}">
                    <a16:creationId xmlns:a16="http://schemas.microsoft.com/office/drawing/2014/main" id="{49BC2745-BD6B-45CF-93CF-BE5E9E78B299}"/>
                  </a:ext>
                </a:extLst>
              </p:cNvPr>
              <p:cNvSpPr txBox="1">
                <a:spLocks noChangeArrowheads="1"/>
              </p:cNvSpPr>
              <p:nvPr/>
            </p:nvSpPr>
            <p:spPr bwMode="auto">
              <a:xfrm>
                <a:off x="4224" y="3696"/>
                <a:ext cx="5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10</a:t>
                </a:r>
                <a:r>
                  <a:rPr lang="en-US" altLang="en-US" sz="2000" baseline="30000"/>
                  <a:t>-9</a:t>
                </a:r>
                <a:r>
                  <a:rPr lang="en-US" altLang="en-US" sz="2000"/>
                  <a:t> m </a:t>
                </a:r>
              </a:p>
            </p:txBody>
          </p:sp>
          <p:sp>
            <p:nvSpPr>
              <p:cNvPr id="45071" name="Line 71">
                <a:extLst>
                  <a:ext uri="{FF2B5EF4-FFF2-40B4-BE49-F238E27FC236}">
                    <a16:creationId xmlns:a16="http://schemas.microsoft.com/office/drawing/2014/main" id="{23972CC6-EC62-4286-996C-8816E2058393}"/>
                  </a:ext>
                </a:extLst>
              </p:cNvPr>
              <p:cNvSpPr>
                <a:spLocks noChangeShapeType="1"/>
              </p:cNvSpPr>
              <p:nvPr/>
            </p:nvSpPr>
            <p:spPr bwMode="auto">
              <a:xfrm>
                <a:off x="4248" y="3696"/>
                <a:ext cx="50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sp>
          <p:nvSpPr>
            <p:cNvPr id="45067" name="Text Box 56">
              <a:extLst>
                <a:ext uri="{FF2B5EF4-FFF2-40B4-BE49-F238E27FC236}">
                  <a16:creationId xmlns:a16="http://schemas.microsoft.com/office/drawing/2014/main" id="{C50B06AB-0319-4A0D-8A78-BA58D39AC71E}"/>
                </a:ext>
              </a:extLst>
            </p:cNvPr>
            <p:cNvSpPr txBox="1">
              <a:spLocks noChangeArrowheads="1"/>
            </p:cNvSpPr>
            <p:nvPr/>
          </p:nvSpPr>
          <p:spPr bwMode="auto">
            <a:xfrm>
              <a:off x="2688" y="3552"/>
              <a:ext cx="864" cy="2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 97.4 nm </a:t>
              </a:r>
            </a:p>
          </p:txBody>
        </p:sp>
        <p:sp>
          <p:nvSpPr>
            <p:cNvPr id="45068" name="Text Box 74">
              <a:extLst>
                <a:ext uri="{FF2B5EF4-FFF2-40B4-BE49-F238E27FC236}">
                  <a16:creationId xmlns:a16="http://schemas.microsoft.com/office/drawing/2014/main" id="{72952F56-F182-4126-8DB0-E6C1A1652683}"/>
                </a:ext>
              </a:extLst>
            </p:cNvPr>
            <p:cNvSpPr txBox="1">
              <a:spLocks noChangeArrowheads="1"/>
            </p:cNvSpPr>
            <p:nvPr/>
          </p:nvSpPr>
          <p:spPr bwMode="auto">
            <a:xfrm>
              <a:off x="864" y="3504"/>
              <a:ext cx="107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9.74x10</a:t>
              </a:r>
              <a:r>
                <a:rPr lang="en-US" altLang="en-US" sz="2000" baseline="30000"/>
                <a:t>-8</a:t>
              </a:r>
              <a:r>
                <a:rPr lang="en-US" altLang="en-US" sz="2000"/>
                <a:t> m x</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nodeType="afterGroup">
                            <p:stCondLst>
                              <p:cond delay="1000"/>
                            </p:stCondLst>
                            <p:childTnLst>
                              <p:par>
                                <p:cTn id="8" presetID="1" presetClass="entr" presetSubtype="0" fill="hold" nodeType="afterEffect">
                                  <p:stCondLst>
                                    <p:cond delay="100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nodeType="afterGroup">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nodeType="afterGroup">
                            <p:stCondLst>
                              <p:cond delay="3000"/>
                            </p:stCondLst>
                            <p:childTnLst>
                              <p:par>
                                <p:cTn id="14" presetID="1" presetClass="entr" presetSubtype="0" fill="hold" grpId="0" nodeType="afterEffect">
                                  <p:stCondLst>
                                    <p:cond delay="1000"/>
                                  </p:stCondLst>
                                  <p:childTnLst>
                                    <p:set>
                                      <p:cBhvr>
                                        <p:cTn id="15" dur="1" fill="hold">
                                          <p:stCondLst>
                                            <p:cond delay="0"/>
                                          </p:stCondLst>
                                        </p:cTn>
                                        <p:tgtEl>
                                          <p:spTgt spid="110634"/>
                                        </p:tgtEl>
                                        <p:attrNameLst>
                                          <p:attrName>style.visibility</p:attrName>
                                        </p:attrNameLst>
                                      </p:cBhvr>
                                      <p:to>
                                        <p:strVal val="visible"/>
                                      </p:to>
                                    </p:set>
                                  </p:childTnLst>
                                </p:cTn>
                              </p:par>
                            </p:childTnLst>
                          </p:cTn>
                        </p:par>
                        <p:par>
                          <p:cTn id="16" fill="hold" nodeType="afterGroup">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nodeType="afterGroup">
                            <p:stCondLst>
                              <p:cond delay="5000"/>
                            </p:stCondLst>
                            <p:childTnLst>
                              <p:par>
                                <p:cTn id="20" presetID="1" presetClass="entr" presetSubtype="0" fill="hold" nodeType="afterEffect">
                                  <p:stCondLst>
                                    <p:cond delay="100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3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18">
            <a:extLst>
              <a:ext uri="{FF2B5EF4-FFF2-40B4-BE49-F238E27FC236}">
                <a16:creationId xmlns:a16="http://schemas.microsoft.com/office/drawing/2014/main" id="{2CBD8280-5F94-488F-A283-9FB7679D7E7C}"/>
              </a:ext>
            </a:extLst>
          </p:cNvPr>
          <p:cNvSpPr txBox="1">
            <a:spLocks noChangeArrowheads="1"/>
          </p:cNvSpPr>
          <p:nvPr/>
        </p:nvSpPr>
        <p:spPr bwMode="auto">
          <a:xfrm>
            <a:off x="457200" y="533400"/>
            <a:ext cx="8382000" cy="519113"/>
          </a:xfrm>
          <a:prstGeom prst="rect">
            <a:avLst/>
          </a:prstGeom>
          <a:gradFill rotWithShape="1">
            <a:gsLst>
              <a:gs pos="0">
                <a:srgbClr val="990000">
                  <a:alpha val="35001"/>
                </a:srgbClr>
              </a:gs>
              <a:gs pos="100000">
                <a:srgbClr val="47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800" b="1">
                <a:solidFill>
                  <a:srgbClr val="000000"/>
                </a:solidFill>
              </a:rPr>
              <a:t>The Wave-Particle Duality of Matter and Energy</a:t>
            </a:r>
          </a:p>
        </p:txBody>
      </p:sp>
      <p:sp>
        <p:nvSpPr>
          <p:cNvPr id="114693" name="Text Box 5">
            <a:extLst>
              <a:ext uri="{FF2B5EF4-FFF2-40B4-BE49-F238E27FC236}">
                <a16:creationId xmlns:a16="http://schemas.microsoft.com/office/drawing/2014/main" id="{FC37A970-4AB9-4743-B892-9B434A689478}"/>
              </a:ext>
            </a:extLst>
          </p:cNvPr>
          <p:cNvSpPr txBox="1">
            <a:spLocks noChangeArrowheads="1"/>
          </p:cNvSpPr>
          <p:nvPr/>
        </p:nvSpPr>
        <p:spPr bwMode="auto">
          <a:xfrm>
            <a:off x="533400" y="1295400"/>
            <a:ext cx="792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a:t>Matter and Energy are alternate forms of the same entity.</a:t>
            </a:r>
          </a:p>
        </p:txBody>
      </p:sp>
      <p:sp>
        <p:nvSpPr>
          <p:cNvPr id="114694" name="Rectangle 6">
            <a:extLst>
              <a:ext uri="{FF2B5EF4-FFF2-40B4-BE49-F238E27FC236}">
                <a16:creationId xmlns:a16="http://schemas.microsoft.com/office/drawing/2014/main" id="{8A07A89D-EB51-40B5-BEB0-2701386D20E9}"/>
              </a:ext>
            </a:extLst>
          </p:cNvPr>
          <p:cNvSpPr>
            <a:spLocks noChangeArrowheads="1"/>
          </p:cNvSpPr>
          <p:nvPr/>
        </p:nvSpPr>
        <p:spPr bwMode="auto">
          <a:xfrm>
            <a:off x="3581400" y="1905000"/>
            <a:ext cx="1316038" cy="48577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b="1" i="1"/>
              <a:t>E</a:t>
            </a:r>
            <a:r>
              <a:rPr lang="en-US" altLang="en-US" b="1"/>
              <a:t> = </a:t>
            </a:r>
            <a:r>
              <a:rPr lang="en-US" altLang="en-US" b="1" i="1"/>
              <a:t>mc</a:t>
            </a:r>
            <a:r>
              <a:rPr lang="en-US" altLang="en-US" b="1" i="1" baseline="30000"/>
              <a:t>2</a:t>
            </a:r>
          </a:p>
        </p:txBody>
      </p:sp>
      <p:sp>
        <p:nvSpPr>
          <p:cNvPr id="114695" name="Text Box 7">
            <a:extLst>
              <a:ext uri="{FF2B5EF4-FFF2-40B4-BE49-F238E27FC236}">
                <a16:creationId xmlns:a16="http://schemas.microsoft.com/office/drawing/2014/main" id="{9FCD89B6-3F9E-450D-B5E0-BB79933C4D90}"/>
              </a:ext>
            </a:extLst>
          </p:cNvPr>
          <p:cNvSpPr txBox="1">
            <a:spLocks noChangeArrowheads="1"/>
          </p:cNvSpPr>
          <p:nvPr/>
        </p:nvSpPr>
        <p:spPr bwMode="auto">
          <a:xfrm>
            <a:off x="609600" y="2667000"/>
            <a:ext cx="7924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b="1" i="1"/>
              <a:t>All</a:t>
            </a:r>
            <a:r>
              <a:rPr lang="en-US" altLang="en-US"/>
              <a:t> </a:t>
            </a:r>
            <a:r>
              <a:rPr lang="en-US" altLang="en-US" b="1" i="1"/>
              <a:t>matter</a:t>
            </a:r>
            <a:r>
              <a:rPr lang="en-US" altLang="en-US"/>
              <a:t> exhibits properties of </a:t>
            </a:r>
            <a:r>
              <a:rPr lang="en-US" altLang="en-US" b="1" i="1"/>
              <a:t>both particles and waves</a:t>
            </a:r>
            <a:r>
              <a:rPr lang="en-US" altLang="en-US"/>
              <a:t>. Electrons have wave-like motion and therefore have only certain allowable frequencies and energies.</a:t>
            </a:r>
          </a:p>
        </p:txBody>
      </p:sp>
      <p:sp>
        <p:nvSpPr>
          <p:cNvPr id="114696" name="Text Box 8">
            <a:extLst>
              <a:ext uri="{FF2B5EF4-FFF2-40B4-BE49-F238E27FC236}">
                <a16:creationId xmlns:a16="http://schemas.microsoft.com/office/drawing/2014/main" id="{B8AE6AC7-6720-48BD-A7C6-6E3EF60091BE}"/>
              </a:ext>
            </a:extLst>
          </p:cNvPr>
          <p:cNvSpPr txBox="1">
            <a:spLocks noChangeArrowheads="1"/>
          </p:cNvSpPr>
          <p:nvPr/>
        </p:nvSpPr>
        <p:spPr bwMode="auto">
          <a:xfrm>
            <a:off x="609600" y="4114800"/>
            <a:ext cx="7924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a:t>Matter behaves as though it moves in a wave, and the </a:t>
            </a:r>
            <a:r>
              <a:rPr lang="en-US" altLang="en-US" b="1" i="1"/>
              <a:t>de Broglie wavelength</a:t>
            </a:r>
            <a:r>
              <a:rPr lang="en-US" altLang="en-US"/>
              <a:t> for any particle is given by:</a:t>
            </a:r>
          </a:p>
        </p:txBody>
      </p:sp>
      <p:grpSp>
        <p:nvGrpSpPr>
          <p:cNvPr id="2" name="Group 15">
            <a:extLst>
              <a:ext uri="{FF2B5EF4-FFF2-40B4-BE49-F238E27FC236}">
                <a16:creationId xmlns:a16="http://schemas.microsoft.com/office/drawing/2014/main" id="{B81E48CF-DD17-462C-ADC5-6F38868701C5}"/>
              </a:ext>
            </a:extLst>
          </p:cNvPr>
          <p:cNvGrpSpPr>
            <a:grpSpLocks/>
          </p:cNvGrpSpPr>
          <p:nvPr/>
        </p:nvGrpSpPr>
        <p:grpSpPr bwMode="auto">
          <a:xfrm>
            <a:off x="2286000" y="5181600"/>
            <a:ext cx="4495800" cy="927100"/>
            <a:chOff x="1440" y="3264"/>
            <a:chExt cx="2832" cy="584"/>
          </a:xfrm>
        </p:grpSpPr>
        <p:grpSp>
          <p:nvGrpSpPr>
            <p:cNvPr id="52232" name="Group 13">
              <a:extLst>
                <a:ext uri="{FF2B5EF4-FFF2-40B4-BE49-F238E27FC236}">
                  <a16:creationId xmlns:a16="http://schemas.microsoft.com/office/drawing/2014/main" id="{71E62F07-1F33-46C6-973A-FC7E969F7B7B}"/>
                </a:ext>
              </a:extLst>
            </p:cNvPr>
            <p:cNvGrpSpPr>
              <a:grpSpLocks/>
            </p:cNvGrpSpPr>
            <p:nvPr/>
          </p:nvGrpSpPr>
          <p:grpSpPr bwMode="auto">
            <a:xfrm>
              <a:off x="1440" y="3264"/>
              <a:ext cx="820" cy="584"/>
              <a:chOff x="1296" y="3504"/>
              <a:chExt cx="820" cy="584"/>
            </a:xfrm>
          </p:grpSpPr>
          <p:grpSp>
            <p:nvGrpSpPr>
              <p:cNvPr id="52234" name="Group 12">
                <a:extLst>
                  <a:ext uri="{FF2B5EF4-FFF2-40B4-BE49-F238E27FC236}">
                    <a16:creationId xmlns:a16="http://schemas.microsoft.com/office/drawing/2014/main" id="{314E9EA5-3B96-40F0-BCE0-3A77A33F1FFB}"/>
                  </a:ext>
                </a:extLst>
              </p:cNvPr>
              <p:cNvGrpSpPr>
                <a:grpSpLocks/>
              </p:cNvGrpSpPr>
              <p:nvPr/>
            </p:nvGrpSpPr>
            <p:grpSpPr bwMode="auto">
              <a:xfrm>
                <a:off x="1728" y="3504"/>
                <a:ext cx="388" cy="584"/>
                <a:chOff x="1728" y="3504"/>
                <a:chExt cx="388" cy="584"/>
              </a:xfrm>
            </p:grpSpPr>
            <p:sp>
              <p:nvSpPr>
                <p:cNvPr id="52236" name="Text Box 9">
                  <a:extLst>
                    <a:ext uri="{FF2B5EF4-FFF2-40B4-BE49-F238E27FC236}">
                      <a16:creationId xmlns:a16="http://schemas.microsoft.com/office/drawing/2014/main" id="{96F96775-3136-40B5-9FFA-30132BE85161}"/>
                    </a:ext>
                  </a:extLst>
                </p:cNvPr>
                <p:cNvSpPr txBox="1">
                  <a:spLocks noChangeArrowheads="1"/>
                </p:cNvSpPr>
                <p:nvPr/>
              </p:nvSpPr>
              <p:spPr bwMode="auto">
                <a:xfrm>
                  <a:off x="1728" y="3504"/>
                  <a:ext cx="388"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10000"/>
                    </a:spcBef>
                  </a:pPr>
                  <a:r>
                    <a:rPr lang="en-US" altLang="en-US" i="1"/>
                    <a:t> h</a:t>
                  </a:r>
                </a:p>
                <a:p>
                  <a:pPr>
                    <a:spcBef>
                      <a:spcPct val="10000"/>
                    </a:spcBef>
                  </a:pPr>
                  <a:r>
                    <a:rPr lang="en-US" altLang="en-US" i="1"/>
                    <a:t>m</a:t>
                  </a:r>
                  <a:r>
                    <a:rPr lang="en-US" altLang="en-US" sz="2800" i="1">
                      <a:latin typeface="Times New Roman" panose="02020603050405020304" pitchFamily="18" charset="0"/>
                    </a:rPr>
                    <a:t>u</a:t>
                  </a:r>
                </a:p>
              </p:txBody>
            </p:sp>
            <p:sp>
              <p:nvSpPr>
                <p:cNvPr id="52237" name="Line 10">
                  <a:extLst>
                    <a:ext uri="{FF2B5EF4-FFF2-40B4-BE49-F238E27FC236}">
                      <a16:creationId xmlns:a16="http://schemas.microsoft.com/office/drawing/2014/main" id="{9AC0CB5F-5947-4E99-8583-ECFBD0FC97D4}"/>
                    </a:ext>
                  </a:extLst>
                </p:cNvPr>
                <p:cNvSpPr>
                  <a:spLocks noChangeShapeType="1"/>
                </p:cNvSpPr>
                <p:nvPr/>
              </p:nvSpPr>
              <p:spPr bwMode="auto">
                <a:xfrm>
                  <a:off x="1728" y="3792"/>
                  <a:ext cx="38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52235" name="Text Box 11">
                <a:extLst>
                  <a:ext uri="{FF2B5EF4-FFF2-40B4-BE49-F238E27FC236}">
                    <a16:creationId xmlns:a16="http://schemas.microsoft.com/office/drawing/2014/main" id="{8A39F2B4-002E-486B-9004-14068BB2EA5A}"/>
                  </a:ext>
                </a:extLst>
              </p:cNvPr>
              <p:cNvSpPr txBox="1">
                <a:spLocks noChangeArrowheads="1"/>
              </p:cNvSpPr>
              <p:nvPr/>
            </p:nvSpPr>
            <p:spPr bwMode="auto">
              <a:xfrm>
                <a:off x="1296" y="3631"/>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a:latin typeface="Symbol" panose="05050102010706020507" pitchFamily="18" charset="2"/>
                  </a:rPr>
                  <a:t>l</a:t>
                </a:r>
                <a:r>
                  <a:rPr lang="en-US" altLang="en-US"/>
                  <a:t> =</a:t>
                </a:r>
              </a:p>
            </p:txBody>
          </p:sp>
        </p:grpSp>
        <p:sp>
          <p:nvSpPr>
            <p:cNvPr id="52233" name="Text Box 14">
              <a:extLst>
                <a:ext uri="{FF2B5EF4-FFF2-40B4-BE49-F238E27FC236}">
                  <a16:creationId xmlns:a16="http://schemas.microsoft.com/office/drawing/2014/main" id="{205285C3-0034-40C9-A91C-222344347386}"/>
                </a:ext>
              </a:extLst>
            </p:cNvPr>
            <p:cNvSpPr txBox="1">
              <a:spLocks noChangeArrowheads="1"/>
            </p:cNvSpPr>
            <p:nvPr/>
          </p:nvSpPr>
          <p:spPr bwMode="auto">
            <a:xfrm>
              <a:off x="2880" y="3312"/>
              <a:ext cx="139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10000"/>
                </a:spcBef>
              </a:pPr>
              <a:r>
                <a:rPr lang="en-US" altLang="en-US" sz="2000" i="1"/>
                <a:t>m</a:t>
              </a:r>
              <a:r>
                <a:rPr lang="en-US" altLang="en-US" sz="2000"/>
                <a:t> = mass</a:t>
              </a:r>
            </a:p>
            <a:p>
              <a:pPr>
                <a:spcBef>
                  <a:spcPct val="10000"/>
                </a:spcBef>
              </a:pPr>
              <a:r>
                <a:rPr lang="en-US" altLang="en-US" i="1">
                  <a:latin typeface="Times New Roman" panose="02020603050405020304" pitchFamily="18" charset="0"/>
                </a:rPr>
                <a:t>u</a:t>
              </a:r>
              <a:r>
                <a:rPr lang="en-US" altLang="en-US" sz="2000"/>
                <a:t> = speed in m/s</a:t>
              </a:r>
              <a:endParaRPr lang="en-US" altLang="en-US" sz="2000" i="1"/>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14693"/>
                                        </p:tgtEl>
                                        <p:attrNameLst>
                                          <p:attrName>style.visibility</p:attrName>
                                        </p:attrNameLst>
                                      </p:cBhvr>
                                      <p:to>
                                        <p:strVal val="visible"/>
                                      </p:to>
                                    </p:set>
                                  </p:childTnLst>
                                </p:cTn>
                              </p:par>
                            </p:childTnLst>
                          </p:cTn>
                        </p:par>
                        <p:par>
                          <p:cTn id="7" fill="hold" nodeType="afterGroup">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114694"/>
                                        </p:tgtEl>
                                        <p:attrNameLst>
                                          <p:attrName>style.visibility</p:attrName>
                                        </p:attrNameLst>
                                      </p:cBhvr>
                                      <p:to>
                                        <p:strVal val="visible"/>
                                      </p:to>
                                    </p:set>
                                  </p:childTnLst>
                                </p:cTn>
                              </p:par>
                            </p:childTnLst>
                          </p:cTn>
                        </p:par>
                        <p:par>
                          <p:cTn id="10" fill="hold" nodeType="afterGroup">
                            <p:stCondLst>
                              <p:cond delay="2000"/>
                            </p:stCondLst>
                            <p:childTnLst>
                              <p:par>
                                <p:cTn id="11" presetID="1" presetClass="entr" presetSubtype="0" fill="hold" grpId="0" nodeType="afterEffect">
                                  <p:stCondLst>
                                    <p:cond delay="1000"/>
                                  </p:stCondLst>
                                  <p:childTnLst>
                                    <p:set>
                                      <p:cBhvr>
                                        <p:cTn id="12" dur="1" fill="hold">
                                          <p:stCondLst>
                                            <p:cond delay="0"/>
                                          </p:stCondLst>
                                        </p:cTn>
                                        <p:tgtEl>
                                          <p:spTgt spid="114695"/>
                                        </p:tgtEl>
                                        <p:attrNameLst>
                                          <p:attrName>style.visibility</p:attrName>
                                        </p:attrNameLst>
                                      </p:cBhvr>
                                      <p:to>
                                        <p:strVal val="visible"/>
                                      </p:to>
                                    </p:set>
                                  </p:childTnLst>
                                </p:cTn>
                              </p:par>
                            </p:childTnLst>
                          </p:cTn>
                        </p:par>
                        <p:par>
                          <p:cTn id="13" fill="hold" nodeType="afterGroup">
                            <p:stCondLst>
                              <p:cond delay="3000"/>
                            </p:stCondLst>
                            <p:childTnLst>
                              <p:par>
                                <p:cTn id="14" presetID="1" presetClass="entr" presetSubtype="0" fill="hold" grpId="0" nodeType="afterEffect">
                                  <p:stCondLst>
                                    <p:cond delay="1000"/>
                                  </p:stCondLst>
                                  <p:childTnLst>
                                    <p:set>
                                      <p:cBhvr>
                                        <p:cTn id="15" dur="1" fill="hold">
                                          <p:stCondLst>
                                            <p:cond delay="0"/>
                                          </p:stCondLst>
                                        </p:cTn>
                                        <p:tgtEl>
                                          <p:spTgt spid="114696"/>
                                        </p:tgtEl>
                                        <p:attrNameLst>
                                          <p:attrName>style.visibility</p:attrName>
                                        </p:attrNameLst>
                                      </p:cBhvr>
                                      <p:to>
                                        <p:strVal val="visible"/>
                                      </p:to>
                                    </p:set>
                                  </p:childTnLst>
                                </p:cTn>
                              </p:par>
                              <p:par>
                                <p:cTn id="16" presetID="1" presetClass="entr" presetSubtype="0" fill="hold" nodeType="withEffect">
                                  <p:stCondLst>
                                    <p:cond delay="100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p:bldP spid="114694" grpId="0" animBg="1"/>
      <p:bldP spid="114695" grpId="0"/>
      <p:bldP spid="114696" grpId="0"/>
    </p:bld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Slide Number Placeholder 3"/>
          <p:cNvSpPr>
            <a:spLocks noGrp="1"/>
          </p:cNvSpPr>
          <p:nvPr>
            <p:ph type="sldNum" sz="quarter" idx="4294967295"/>
          </p:nvPr>
        </p:nvSpPr>
        <p:spPr>
          <a:xfrm>
            <a:off x="6553200" y="6356350"/>
            <a:ext cx="2133600" cy="365125"/>
          </a:xfrm>
          <a:prstGeom prst="rect">
            <a:avLst/>
          </a:prstGeom>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fld id="{DDCEEDE4-2817-4728-AE66-003DFCDA2378}" type="slidenum">
              <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82</a:t>
            </a:fld>
            <a:endParaRPr kumimoji="0" lang="en-US" sz="1200" b="0" i="0" u="none" strike="noStrike" kern="1200" cap="none" spc="0" normalizeH="0" baseline="0" noProof="0">
              <a:ln>
                <a:noFill/>
              </a:ln>
              <a:solidFill>
                <a:srgbClr val="898989"/>
              </a:solidFill>
              <a:effectLst/>
              <a:uLnTx/>
              <a:uFillTx/>
              <a:latin typeface="Arial" panose="020B0604020202020204" pitchFamily="34" charset="0"/>
              <a:ea typeface="+mn-ea"/>
              <a:cs typeface="+mn-cs"/>
            </a:endParaRPr>
          </a:p>
        </p:txBody>
      </p:sp>
      <p:sp>
        <p:nvSpPr>
          <p:cNvPr id="16388" name="Text Box 4"/>
          <p:cNvSpPr txBox="1">
            <a:spLocks noChangeArrowheads="1"/>
          </p:cNvSpPr>
          <p:nvPr/>
        </p:nvSpPr>
        <p:spPr bwMode="auto">
          <a:xfrm>
            <a:off x="152400" y="1295400"/>
            <a:ext cx="55626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Times New Roman"/>
                <a:ea typeface="+mn-ea"/>
                <a:cs typeface="+mn-cs"/>
              </a:rPr>
              <a:t>De Broglie (1924) reasoned that </a:t>
            </a:r>
            <a:r>
              <a:rPr kumimoji="0" lang="en-US" sz="3200" b="0" i="0" u="none" strike="noStrike" kern="1200" cap="none" spc="0" normalizeH="0" baseline="0" noProof="0" dirty="0">
                <a:ln>
                  <a:noFill/>
                </a:ln>
                <a:solidFill>
                  <a:srgbClr val="FF0000"/>
                </a:solidFill>
                <a:effectLst/>
                <a:uLnTx/>
                <a:uFillTx/>
                <a:latin typeface="Times New Roman"/>
                <a:ea typeface="+mn-ea"/>
                <a:cs typeface="+mn-cs"/>
              </a:rPr>
              <a:t>e</a:t>
            </a:r>
            <a:r>
              <a:rPr kumimoji="0" lang="en-US" sz="3200" b="0" i="0" u="none" strike="noStrike" kern="1200" cap="none" spc="0" normalizeH="0" baseline="30000" noProof="0" dirty="0">
                <a:ln>
                  <a:noFill/>
                </a:ln>
                <a:solidFill>
                  <a:srgbClr val="FF0000"/>
                </a:solidFill>
                <a:effectLst/>
                <a:uLnTx/>
                <a:uFillTx/>
                <a:latin typeface="Times New Roman"/>
                <a:ea typeface="+mn-ea"/>
                <a:cs typeface="+mn-cs"/>
              </a:rPr>
              <a:t>-</a:t>
            </a:r>
            <a:r>
              <a:rPr kumimoji="0" lang="en-US" sz="3200" b="0" i="0" u="none" strike="noStrike" kern="1200" cap="none" spc="0" normalizeH="0" baseline="0" noProof="0" dirty="0">
                <a:ln>
                  <a:noFill/>
                </a:ln>
                <a:solidFill>
                  <a:srgbClr val="FF0000"/>
                </a:solidFill>
                <a:effectLst/>
                <a:uLnTx/>
                <a:uFillTx/>
                <a:latin typeface="Times New Roman"/>
                <a:ea typeface="+mn-ea"/>
                <a:cs typeface="+mn-cs"/>
              </a:rPr>
              <a:t> is both particle and wave</a:t>
            </a:r>
            <a:r>
              <a:rPr kumimoji="0" lang="en-US" sz="3200" b="0" i="0" u="none" strike="noStrike" kern="1200" cap="none" spc="0" normalizeH="0" baseline="0" noProof="0" dirty="0">
                <a:ln>
                  <a:noFill/>
                </a:ln>
                <a:solidFill>
                  <a:srgbClr val="FFFFFF"/>
                </a:solidFill>
                <a:effectLst/>
                <a:uLnTx/>
                <a:uFillTx/>
                <a:latin typeface="Times New Roman"/>
                <a:ea typeface="+mn-ea"/>
                <a:cs typeface="+mn-cs"/>
              </a:rPr>
              <a:t>.</a:t>
            </a:r>
          </a:p>
        </p:txBody>
      </p:sp>
      <p:sp>
        <p:nvSpPr>
          <p:cNvPr id="25604" name="Text Box 3"/>
          <p:cNvSpPr txBox="1">
            <a:spLocks noChangeArrowheads="1"/>
          </p:cNvSpPr>
          <p:nvPr/>
        </p:nvSpPr>
        <p:spPr bwMode="auto">
          <a:xfrm>
            <a:off x="152400" y="228600"/>
            <a:ext cx="727795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ea typeface="+mn-ea"/>
                <a:cs typeface="+mn-cs"/>
              </a:rPr>
              <a:t>Why is </a:t>
            </a:r>
            <a:r>
              <a:rPr kumimoji="0" lang="en-US" sz="4400" b="0" i="1"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ea typeface="+mn-ea"/>
                <a:cs typeface="+mn-cs"/>
              </a:rPr>
              <a:t>e</a:t>
            </a:r>
            <a:r>
              <a:rPr kumimoji="0" lang="en-US" sz="4400" b="0" i="0" u="none" strike="noStrike" kern="1200" cap="none" spc="0" normalizeH="0" baseline="30000" noProof="0" dirty="0">
                <a:ln>
                  <a:noFill/>
                </a:ln>
                <a:solidFill>
                  <a:srgbClr val="FFFFFF"/>
                </a:solidFill>
                <a:effectLst>
                  <a:outerShdw blurRad="38100" dist="38100" dir="2700000" algn="tl">
                    <a:srgbClr val="000000">
                      <a:alpha val="43137"/>
                    </a:srgbClr>
                  </a:outerShdw>
                </a:effectLst>
                <a:uLnTx/>
                <a:uFillTx/>
                <a:latin typeface="Arial"/>
                <a:ea typeface="+mn-ea"/>
                <a:cs typeface="+mn-cs"/>
              </a:rPr>
              <a:t>-</a:t>
            </a:r>
            <a:r>
              <a:rPr kumimoji="0" lang="en-US" sz="4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ea typeface="+mn-ea"/>
                <a:cs typeface="+mn-cs"/>
              </a:rPr>
              <a:t> energy quantized?</a:t>
            </a:r>
          </a:p>
        </p:txBody>
      </p:sp>
      <p:sp>
        <p:nvSpPr>
          <p:cNvPr id="16395" name="Text Box 11"/>
          <p:cNvSpPr txBox="1">
            <a:spLocks noChangeArrowheads="1"/>
          </p:cNvSpPr>
          <p:nvPr/>
        </p:nvSpPr>
        <p:spPr bwMode="auto">
          <a:xfrm>
            <a:off x="1067087" y="4191000"/>
            <a:ext cx="321915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Times New Roman"/>
                <a:ea typeface="+mn-ea"/>
                <a:cs typeface="+mn-cs"/>
              </a:rPr>
              <a:t> </a:t>
            </a:r>
            <a:r>
              <a:rPr kumimoji="0" lang="en-US" sz="3200" b="0" i="1" u="none" strike="noStrike" kern="1200" cap="none" spc="0" normalizeH="0" baseline="0" noProof="0" dirty="0">
                <a:ln>
                  <a:noFill/>
                </a:ln>
                <a:solidFill>
                  <a:srgbClr val="FFFFFF"/>
                </a:solidFill>
                <a:effectLst/>
                <a:uLnTx/>
                <a:uFillTx/>
                <a:latin typeface="Times New Roman"/>
                <a:ea typeface="+mn-ea"/>
                <a:cs typeface="+mn-cs"/>
              </a:rPr>
              <a:t>u</a:t>
            </a:r>
            <a:r>
              <a:rPr kumimoji="0" lang="en-US" sz="3200" b="0" i="0" u="none" strike="noStrike" kern="1200" cap="none" spc="0" normalizeH="0" baseline="0" noProof="0" dirty="0">
                <a:ln>
                  <a:noFill/>
                </a:ln>
                <a:solidFill>
                  <a:srgbClr val="FFFFFF"/>
                </a:solidFill>
                <a:effectLst/>
                <a:uLnTx/>
                <a:uFillTx/>
                <a:latin typeface="Times New Roman"/>
                <a:ea typeface="+mn-ea"/>
                <a:cs typeface="+mn-cs"/>
              </a:rPr>
              <a:t> = velocity of e- </a:t>
            </a:r>
          </a:p>
        </p:txBody>
      </p:sp>
      <p:sp>
        <p:nvSpPr>
          <p:cNvPr id="16396" name="Text Box 12"/>
          <p:cNvSpPr txBox="1">
            <a:spLocks noChangeArrowheads="1"/>
          </p:cNvSpPr>
          <p:nvPr/>
        </p:nvSpPr>
        <p:spPr bwMode="auto">
          <a:xfrm>
            <a:off x="1144832" y="4876800"/>
            <a:ext cx="260520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1" u="none" strike="noStrike" kern="1200" cap="none" spc="0" normalizeH="0" baseline="0" noProof="0" dirty="0">
                <a:ln>
                  <a:noFill/>
                </a:ln>
                <a:solidFill>
                  <a:srgbClr val="FFFFFF"/>
                </a:solidFill>
                <a:effectLst/>
                <a:uLnTx/>
                <a:uFillTx/>
                <a:latin typeface="Times New Roman"/>
                <a:ea typeface="+mn-ea"/>
                <a:cs typeface="+mn-cs"/>
              </a:rPr>
              <a:t>m</a:t>
            </a:r>
            <a:r>
              <a:rPr kumimoji="0" lang="en-US" sz="3200" b="0" i="0" u="none" strike="noStrike" kern="1200" cap="none" spc="0" normalizeH="0" baseline="0" noProof="0" dirty="0">
                <a:ln>
                  <a:noFill/>
                </a:ln>
                <a:solidFill>
                  <a:srgbClr val="FFFFFF"/>
                </a:solidFill>
                <a:effectLst/>
                <a:uLnTx/>
                <a:uFillTx/>
                <a:latin typeface="Times New Roman"/>
                <a:ea typeface="+mn-ea"/>
                <a:cs typeface="+mn-cs"/>
              </a:rPr>
              <a:t> = mass of e-</a:t>
            </a:r>
          </a:p>
        </p:txBody>
      </p:sp>
      <p:grpSp>
        <p:nvGrpSpPr>
          <p:cNvPr id="2" name="Group 16"/>
          <p:cNvGrpSpPr>
            <a:grpSpLocks/>
          </p:cNvGrpSpPr>
          <p:nvPr/>
        </p:nvGrpSpPr>
        <p:grpSpPr bwMode="auto">
          <a:xfrm>
            <a:off x="265113" y="2971802"/>
            <a:ext cx="4419600" cy="914401"/>
            <a:chOff x="71" y="2600"/>
            <a:chExt cx="2784" cy="576"/>
          </a:xfrm>
        </p:grpSpPr>
        <p:sp>
          <p:nvSpPr>
            <p:cNvPr id="25610" name="Text Box 5"/>
            <p:cNvSpPr txBox="1">
              <a:spLocks noChangeArrowheads="1"/>
            </p:cNvSpPr>
            <p:nvPr/>
          </p:nvSpPr>
          <p:spPr bwMode="auto">
            <a:xfrm>
              <a:off x="71" y="2720"/>
              <a:ext cx="278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Times New Roman"/>
                  <a:ea typeface="+mn-ea"/>
                  <a:cs typeface="+mn-cs"/>
                </a:rPr>
                <a:t>2</a:t>
              </a:r>
              <a:r>
                <a:rPr kumimoji="0" lang="en-US" sz="3200" b="0" i="0" u="none" strike="noStrike" kern="1200" cap="none" spc="0" normalizeH="0" baseline="0" noProof="0" dirty="0">
                  <a:ln>
                    <a:noFill/>
                  </a:ln>
                  <a:solidFill>
                    <a:srgbClr val="FFFFFF"/>
                  </a:solidFill>
                  <a:effectLst/>
                  <a:uLnTx/>
                  <a:uFillTx/>
                  <a:latin typeface="Symbol" panose="05050102010706020507" pitchFamily="18" charset="2"/>
                  <a:ea typeface="+mn-ea"/>
                  <a:cs typeface="+mn-cs"/>
                </a:rPr>
                <a:t>p</a:t>
              </a:r>
              <a:r>
                <a:rPr kumimoji="0" lang="en-US" sz="3200" b="0" i="1" u="none" strike="noStrike" kern="1200" cap="none" spc="0" normalizeH="0" baseline="0" noProof="0" dirty="0">
                  <a:ln>
                    <a:noFill/>
                  </a:ln>
                  <a:solidFill>
                    <a:srgbClr val="FFFFFF"/>
                  </a:solidFill>
                  <a:effectLst/>
                  <a:uLnTx/>
                  <a:uFillTx/>
                  <a:latin typeface="Times New Roman"/>
                  <a:ea typeface="+mn-ea"/>
                  <a:cs typeface="+mn-cs"/>
                </a:rPr>
                <a:t>r</a:t>
              </a:r>
              <a:r>
                <a:rPr kumimoji="0" lang="en-US" sz="3200" b="0" i="0" u="none" strike="noStrike" kern="1200" cap="none" spc="0" normalizeH="0" baseline="0" noProof="0" dirty="0">
                  <a:ln>
                    <a:noFill/>
                  </a:ln>
                  <a:solidFill>
                    <a:srgbClr val="FFFFFF"/>
                  </a:solidFill>
                  <a:effectLst/>
                  <a:uLnTx/>
                  <a:uFillTx/>
                  <a:latin typeface="Times New Roman"/>
                  <a:ea typeface="+mn-ea"/>
                  <a:cs typeface="+mn-cs"/>
                </a:rPr>
                <a:t> = </a:t>
              </a:r>
              <a:r>
                <a:rPr kumimoji="0" lang="en-US" sz="3200" b="0" i="1" u="none" strike="noStrike" kern="1200" cap="none" spc="0" normalizeH="0" baseline="0" noProof="0" dirty="0" err="1">
                  <a:ln>
                    <a:noFill/>
                  </a:ln>
                  <a:solidFill>
                    <a:srgbClr val="FFFFFF"/>
                  </a:solidFill>
                  <a:effectLst/>
                  <a:uLnTx/>
                  <a:uFillTx/>
                  <a:latin typeface="Times New Roman"/>
                  <a:ea typeface="+mn-ea"/>
                  <a:cs typeface="+mn-cs"/>
                </a:rPr>
                <a:t>n</a:t>
              </a:r>
              <a:r>
                <a:rPr kumimoji="0" lang="en-US" sz="3200" b="0" i="0" u="none" strike="noStrike" kern="1200" cap="none" spc="0" normalizeH="0" baseline="0" noProof="0" dirty="0" err="1">
                  <a:ln>
                    <a:noFill/>
                  </a:ln>
                  <a:solidFill>
                    <a:srgbClr val="FFFFFF"/>
                  </a:solidFill>
                  <a:effectLst/>
                  <a:uLnTx/>
                  <a:uFillTx/>
                  <a:latin typeface="Symbol" panose="05050102010706020507" pitchFamily="18" charset="2"/>
                  <a:ea typeface="+mn-ea"/>
                  <a:cs typeface="+mn-cs"/>
                </a:rPr>
                <a:t>l</a:t>
              </a:r>
              <a:r>
                <a:rPr kumimoji="0" lang="en-US" sz="3200" b="0" i="0" u="none" strike="noStrike" kern="1200" cap="none" spc="0" normalizeH="0" baseline="0" noProof="0" dirty="0">
                  <a:ln>
                    <a:noFill/>
                  </a:ln>
                  <a:solidFill>
                    <a:srgbClr val="FFFFFF"/>
                  </a:solidFill>
                  <a:effectLst/>
                  <a:uLnTx/>
                  <a:uFillTx/>
                  <a:latin typeface="Times New Roman"/>
                  <a:ea typeface="+mn-ea"/>
                  <a:cs typeface="+mn-cs"/>
                </a:rPr>
                <a:t>     </a:t>
              </a:r>
              <a:r>
                <a:rPr kumimoji="0" lang="en-US" sz="3200" b="0" i="0" u="none" strike="noStrike" kern="1200" cap="none" spc="0" normalizeH="0" baseline="0" noProof="0" dirty="0">
                  <a:ln>
                    <a:noFill/>
                  </a:ln>
                  <a:solidFill>
                    <a:srgbClr val="FFFFFF"/>
                  </a:solidFill>
                  <a:effectLst/>
                  <a:uLnTx/>
                  <a:uFillTx/>
                  <a:latin typeface="Symbol" panose="05050102010706020507" pitchFamily="18" charset="2"/>
                  <a:ea typeface="+mn-ea"/>
                  <a:cs typeface="+mn-cs"/>
                </a:rPr>
                <a:t>l</a:t>
              </a:r>
              <a:r>
                <a:rPr kumimoji="0" lang="en-US" sz="3200" b="0" i="0" u="none" strike="noStrike" kern="1200" cap="none" spc="0" normalizeH="0" baseline="0" noProof="0" dirty="0">
                  <a:ln>
                    <a:noFill/>
                  </a:ln>
                  <a:solidFill>
                    <a:srgbClr val="FFFFFF"/>
                  </a:solidFill>
                  <a:effectLst/>
                  <a:uLnTx/>
                  <a:uFillTx/>
                  <a:latin typeface="Times New Roman"/>
                  <a:ea typeface="+mn-ea"/>
                  <a:cs typeface="+mn-cs"/>
                </a:rPr>
                <a:t> = </a:t>
              </a:r>
            </a:p>
          </p:txBody>
        </p:sp>
        <p:sp>
          <p:nvSpPr>
            <p:cNvPr id="25611" name="Text Box 13"/>
            <p:cNvSpPr txBox="1">
              <a:spLocks noChangeArrowheads="1"/>
            </p:cNvSpPr>
            <p:nvPr/>
          </p:nvSpPr>
          <p:spPr bwMode="auto">
            <a:xfrm>
              <a:off x="2433" y="2600"/>
              <a:ext cx="2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1" u="none" strike="noStrike" kern="1200" cap="none" spc="0" normalizeH="0" baseline="0" noProof="0">
                  <a:ln>
                    <a:noFill/>
                  </a:ln>
                  <a:solidFill>
                    <a:srgbClr val="FFFFFF"/>
                  </a:solidFill>
                  <a:effectLst/>
                  <a:uLnTx/>
                  <a:uFillTx/>
                  <a:latin typeface="Times New Roman"/>
                  <a:ea typeface="+mn-ea"/>
                  <a:cs typeface="+mn-cs"/>
                </a:rPr>
                <a:t>h</a:t>
              </a:r>
            </a:p>
          </p:txBody>
        </p:sp>
        <p:sp>
          <p:nvSpPr>
            <p:cNvPr id="25612" name="Text Box 14"/>
            <p:cNvSpPr txBox="1">
              <a:spLocks noChangeArrowheads="1"/>
            </p:cNvSpPr>
            <p:nvPr/>
          </p:nvSpPr>
          <p:spPr bwMode="auto">
            <a:xfrm>
              <a:off x="2328" y="2808"/>
              <a:ext cx="432"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3200" b="0" i="1" u="none" strike="noStrike" kern="1200" cap="none" spc="0" normalizeH="0" baseline="0" noProof="0">
                  <a:ln>
                    <a:noFill/>
                  </a:ln>
                  <a:solidFill>
                    <a:srgbClr val="FFFFFF"/>
                  </a:solidFill>
                  <a:effectLst/>
                  <a:uLnTx/>
                  <a:uFillTx/>
                  <a:latin typeface="Times New Roman"/>
                  <a:ea typeface="+mn-ea"/>
                  <a:cs typeface="+mn-cs"/>
                </a:rPr>
                <a:t>mu</a:t>
              </a:r>
            </a:p>
          </p:txBody>
        </p:sp>
        <p:sp>
          <p:nvSpPr>
            <p:cNvPr id="25613" name="Line 15"/>
            <p:cNvSpPr>
              <a:spLocks noChangeShapeType="1"/>
            </p:cNvSpPr>
            <p:nvPr/>
          </p:nvSpPr>
          <p:spPr bwMode="auto">
            <a:xfrm>
              <a:off x="2400" y="2864"/>
              <a:ext cx="28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Times New Roman"/>
                <a:ea typeface="+mn-ea"/>
                <a:cs typeface="+mn-cs"/>
              </a:endParaRPr>
            </a:p>
          </p:txBody>
        </p:sp>
      </p:grpSp>
      <p:pic>
        <p:nvPicPr>
          <p:cNvPr id="16403"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914400"/>
            <a:ext cx="2895600" cy="293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4"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810000"/>
            <a:ext cx="28892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59625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6388">
                                            <p:txEl>
                                              <p:pRg st="0" end="0"/>
                                            </p:txEl>
                                          </p:spTgt>
                                        </p:tgtEl>
                                        <p:attrNameLst>
                                          <p:attrName>style.visibility</p:attrName>
                                        </p:attrNameLst>
                                      </p:cBhvr>
                                      <p:to>
                                        <p:strVal val="visible"/>
                                      </p:to>
                                    </p:set>
                                    <p:anim calcmode="lin" valueType="num">
                                      <p:cBhvr additive="base">
                                        <p:cTn id="7" dur="500" fill="hold"/>
                                        <p:tgtEl>
                                          <p:spTgt spid="1638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388">
                                            <p:txEl>
                                              <p:pRg st="0" end="0"/>
                                            </p:txEl>
                                          </p:spTgt>
                                        </p:tgtEl>
                                        <p:attrNameLst>
                                          <p:attrName>ppt_y</p:attrName>
                                        </p:attrNameLst>
                                      </p:cBhvr>
                                      <p:tavLst>
                                        <p:tav tm="0">
                                          <p:val>
                                            <p:strVal val="#ppt_y"/>
                                          </p:val>
                                        </p:tav>
                                        <p:tav tm="100000">
                                          <p:val>
                                            <p:strVal val="#ppt_y"/>
                                          </p:val>
                                        </p:tav>
                                      </p:tavLst>
                                    </p:anim>
                                  </p:childTnLst>
                                </p:cTn>
                              </p:par>
                              <p:par>
                                <p:cTn id="9" presetID="55" presetClass="entr" presetSubtype="0" fill="hold" nodeType="withEffect">
                                  <p:stCondLst>
                                    <p:cond delay="0"/>
                                  </p:stCondLst>
                                  <p:childTnLst>
                                    <p:set>
                                      <p:cBhvr>
                                        <p:cTn id="10" dur="1" fill="hold">
                                          <p:stCondLst>
                                            <p:cond delay="0"/>
                                          </p:stCondLst>
                                        </p:cTn>
                                        <p:tgtEl>
                                          <p:spTgt spid="16403"/>
                                        </p:tgtEl>
                                        <p:attrNameLst>
                                          <p:attrName>style.visibility</p:attrName>
                                        </p:attrNameLst>
                                      </p:cBhvr>
                                      <p:to>
                                        <p:strVal val="visible"/>
                                      </p:to>
                                    </p:set>
                                    <p:anim calcmode="lin" valueType="num">
                                      <p:cBhvr>
                                        <p:cTn id="11" dur="1000" fill="hold"/>
                                        <p:tgtEl>
                                          <p:spTgt spid="16403"/>
                                        </p:tgtEl>
                                        <p:attrNameLst>
                                          <p:attrName>ppt_w</p:attrName>
                                        </p:attrNameLst>
                                      </p:cBhvr>
                                      <p:tavLst>
                                        <p:tav tm="0">
                                          <p:val>
                                            <p:strVal val="#ppt_w*0.70"/>
                                          </p:val>
                                        </p:tav>
                                        <p:tav tm="100000">
                                          <p:val>
                                            <p:strVal val="#ppt_w"/>
                                          </p:val>
                                        </p:tav>
                                      </p:tavLst>
                                    </p:anim>
                                    <p:anim calcmode="lin" valueType="num">
                                      <p:cBhvr>
                                        <p:cTn id="12" dur="1000" fill="hold"/>
                                        <p:tgtEl>
                                          <p:spTgt spid="16403"/>
                                        </p:tgtEl>
                                        <p:attrNameLst>
                                          <p:attrName>ppt_h</p:attrName>
                                        </p:attrNameLst>
                                      </p:cBhvr>
                                      <p:tavLst>
                                        <p:tav tm="0">
                                          <p:val>
                                            <p:strVal val="#ppt_h"/>
                                          </p:val>
                                        </p:tav>
                                        <p:tav tm="100000">
                                          <p:val>
                                            <p:strVal val="#ppt_h"/>
                                          </p:val>
                                        </p:tav>
                                      </p:tavLst>
                                    </p:anim>
                                    <p:animEffect transition="in" filter="fade">
                                      <p:cBhvr>
                                        <p:cTn id="13" dur="1000"/>
                                        <p:tgtEl>
                                          <p:spTgt spid="16403"/>
                                        </p:tgtEl>
                                      </p:cBhvr>
                                    </p:animEffect>
                                  </p:childTnLst>
                                </p:cTn>
                              </p:par>
                            </p:childTnLst>
                          </p:cTn>
                        </p:par>
                        <p:par>
                          <p:cTn id="14" fill="hold" nodeType="afterGroup">
                            <p:stCondLst>
                              <p:cond delay="1000"/>
                            </p:stCondLst>
                            <p:childTnLst>
                              <p:par>
                                <p:cTn id="15" presetID="55" presetClass="entr" presetSubtype="0" fill="hold" nodeType="afterEffect">
                                  <p:stCondLst>
                                    <p:cond delay="0"/>
                                  </p:stCondLst>
                                  <p:childTnLst>
                                    <p:set>
                                      <p:cBhvr>
                                        <p:cTn id="16" dur="1" fill="hold">
                                          <p:stCondLst>
                                            <p:cond delay="0"/>
                                          </p:stCondLst>
                                        </p:cTn>
                                        <p:tgtEl>
                                          <p:spTgt spid="16404"/>
                                        </p:tgtEl>
                                        <p:attrNameLst>
                                          <p:attrName>style.visibility</p:attrName>
                                        </p:attrNameLst>
                                      </p:cBhvr>
                                      <p:to>
                                        <p:strVal val="visible"/>
                                      </p:to>
                                    </p:set>
                                    <p:anim calcmode="lin" valueType="num">
                                      <p:cBhvr>
                                        <p:cTn id="17" dur="1000" fill="hold"/>
                                        <p:tgtEl>
                                          <p:spTgt spid="16404"/>
                                        </p:tgtEl>
                                        <p:attrNameLst>
                                          <p:attrName>ppt_w</p:attrName>
                                        </p:attrNameLst>
                                      </p:cBhvr>
                                      <p:tavLst>
                                        <p:tav tm="0">
                                          <p:val>
                                            <p:strVal val="#ppt_w*0.70"/>
                                          </p:val>
                                        </p:tav>
                                        <p:tav tm="100000">
                                          <p:val>
                                            <p:strVal val="#ppt_w"/>
                                          </p:val>
                                        </p:tav>
                                      </p:tavLst>
                                    </p:anim>
                                    <p:anim calcmode="lin" valueType="num">
                                      <p:cBhvr>
                                        <p:cTn id="18" dur="1000" fill="hold"/>
                                        <p:tgtEl>
                                          <p:spTgt spid="16404"/>
                                        </p:tgtEl>
                                        <p:attrNameLst>
                                          <p:attrName>ppt_h</p:attrName>
                                        </p:attrNameLst>
                                      </p:cBhvr>
                                      <p:tavLst>
                                        <p:tav tm="0">
                                          <p:val>
                                            <p:strVal val="#ppt_h"/>
                                          </p:val>
                                        </p:tav>
                                        <p:tav tm="100000">
                                          <p:val>
                                            <p:strVal val="#ppt_h"/>
                                          </p:val>
                                        </p:tav>
                                      </p:tavLst>
                                    </p:anim>
                                    <p:animEffect transition="in" filter="fade">
                                      <p:cBhvr>
                                        <p:cTn id="19" dur="1000"/>
                                        <p:tgtEl>
                                          <p:spTgt spid="1640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nodeType="afterGroup">
                            <p:stCondLst>
                              <p:cond delay="500"/>
                            </p:stCondLst>
                            <p:childTnLst>
                              <p:par>
                                <p:cTn id="27" presetID="2" presetClass="entr" presetSubtype="8" fill="hold" grpId="0" nodeType="afterEffect">
                                  <p:stCondLst>
                                    <p:cond delay="0"/>
                                  </p:stCondLst>
                                  <p:childTnLst>
                                    <p:set>
                                      <p:cBhvr>
                                        <p:cTn id="28" dur="1" fill="hold">
                                          <p:stCondLst>
                                            <p:cond delay="0"/>
                                          </p:stCondLst>
                                        </p:cTn>
                                        <p:tgtEl>
                                          <p:spTgt spid="16395"/>
                                        </p:tgtEl>
                                        <p:attrNameLst>
                                          <p:attrName>style.visibility</p:attrName>
                                        </p:attrNameLst>
                                      </p:cBhvr>
                                      <p:to>
                                        <p:strVal val="visible"/>
                                      </p:to>
                                    </p:set>
                                    <p:anim calcmode="lin" valueType="num">
                                      <p:cBhvr additive="base">
                                        <p:cTn id="29" dur="500" fill="hold"/>
                                        <p:tgtEl>
                                          <p:spTgt spid="16395"/>
                                        </p:tgtEl>
                                        <p:attrNameLst>
                                          <p:attrName>ppt_x</p:attrName>
                                        </p:attrNameLst>
                                      </p:cBhvr>
                                      <p:tavLst>
                                        <p:tav tm="0">
                                          <p:val>
                                            <p:strVal val="0-#ppt_w/2"/>
                                          </p:val>
                                        </p:tav>
                                        <p:tav tm="100000">
                                          <p:val>
                                            <p:strVal val="#ppt_x"/>
                                          </p:val>
                                        </p:tav>
                                      </p:tavLst>
                                    </p:anim>
                                    <p:anim calcmode="lin" valueType="num">
                                      <p:cBhvr additive="base">
                                        <p:cTn id="30" dur="500" fill="hold"/>
                                        <p:tgtEl>
                                          <p:spTgt spid="16395"/>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1000"/>
                            </p:stCondLst>
                            <p:childTnLst>
                              <p:par>
                                <p:cTn id="32" presetID="2" presetClass="entr" presetSubtype="8" fill="hold" grpId="0" nodeType="afterEffect">
                                  <p:stCondLst>
                                    <p:cond delay="0"/>
                                  </p:stCondLst>
                                  <p:childTnLst>
                                    <p:set>
                                      <p:cBhvr>
                                        <p:cTn id="33" dur="1" fill="hold">
                                          <p:stCondLst>
                                            <p:cond delay="0"/>
                                          </p:stCondLst>
                                        </p:cTn>
                                        <p:tgtEl>
                                          <p:spTgt spid="16396"/>
                                        </p:tgtEl>
                                        <p:attrNameLst>
                                          <p:attrName>style.visibility</p:attrName>
                                        </p:attrNameLst>
                                      </p:cBhvr>
                                      <p:to>
                                        <p:strVal val="visible"/>
                                      </p:to>
                                    </p:set>
                                    <p:anim calcmode="lin" valueType="num">
                                      <p:cBhvr additive="base">
                                        <p:cTn id="34" dur="500" fill="hold"/>
                                        <p:tgtEl>
                                          <p:spTgt spid="16396"/>
                                        </p:tgtEl>
                                        <p:attrNameLst>
                                          <p:attrName>ppt_x</p:attrName>
                                        </p:attrNameLst>
                                      </p:cBhvr>
                                      <p:tavLst>
                                        <p:tav tm="0">
                                          <p:val>
                                            <p:strVal val="0-#ppt_w/2"/>
                                          </p:val>
                                        </p:tav>
                                        <p:tav tm="100000">
                                          <p:val>
                                            <p:strVal val="#ppt_x"/>
                                          </p:val>
                                        </p:tav>
                                      </p:tavLst>
                                    </p:anim>
                                    <p:anim calcmode="lin" valueType="num">
                                      <p:cBhvr additive="base">
                                        <p:cTn id="35" dur="500" fill="hold"/>
                                        <p:tgtEl>
                                          <p:spTgt spid="163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5" grpId="0"/>
      <p:bldP spid="1639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a:extLst>
              <a:ext uri="{FF2B5EF4-FFF2-40B4-BE49-F238E27FC236}">
                <a16:creationId xmlns:a16="http://schemas.microsoft.com/office/drawing/2014/main" id="{98837C50-F364-446B-80D8-2FC92EADC0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425" y="784225"/>
            <a:ext cx="6149975" cy="576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Text Box 3">
            <a:extLst>
              <a:ext uri="{FF2B5EF4-FFF2-40B4-BE49-F238E27FC236}">
                <a16:creationId xmlns:a16="http://schemas.microsoft.com/office/drawing/2014/main" id="{72319606-4D47-44D1-B559-B9B8191FBA1C}"/>
              </a:ext>
            </a:extLst>
          </p:cNvPr>
          <p:cNvSpPr txBox="1">
            <a:spLocks noChangeArrowheads="1"/>
          </p:cNvSpPr>
          <p:nvPr/>
        </p:nvSpPr>
        <p:spPr bwMode="auto">
          <a:xfrm>
            <a:off x="762000" y="288925"/>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Figure 7.12</a:t>
            </a:r>
          </a:p>
        </p:txBody>
      </p:sp>
      <p:sp>
        <p:nvSpPr>
          <p:cNvPr id="53252" name="Text Box 4">
            <a:extLst>
              <a:ext uri="{FF2B5EF4-FFF2-40B4-BE49-F238E27FC236}">
                <a16:creationId xmlns:a16="http://schemas.microsoft.com/office/drawing/2014/main" id="{E08F1A57-242E-401E-935A-A4DC776D3994}"/>
              </a:ext>
            </a:extLst>
          </p:cNvPr>
          <p:cNvSpPr txBox="1">
            <a:spLocks noChangeArrowheads="1"/>
          </p:cNvSpPr>
          <p:nvPr/>
        </p:nvSpPr>
        <p:spPr bwMode="auto">
          <a:xfrm>
            <a:off x="2895600" y="288925"/>
            <a:ext cx="457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Wave motion in restricted systems.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a:extLst>
              <a:ext uri="{FF2B5EF4-FFF2-40B4-BE49-F238E27FC236}">
                <a16:creationId xmlns:a16="http://schemas.microsoft.com/office/drawing/2014/main" id="{857DC070-C23D-466C-8EBB-ABF6F13456CB}"/>
              </a:ext>
            </a:extLst>
          </p:cNvPr>
          <p:cNvSpPr txBox="1">
            <a:spLocks noChangeArrowheads="1"/>
          </p:cNvSpPr>
          <p:nvPr/>
        </p:nvSpPr>
        <p:spPr bwMode="auto">
          <a:xfrm>
            <a:off x="762000" y="457200"/>
            <a:ext cx="7696200" cy="396875"/>
          </a:xfrm>
          <a:prstGeom prst="rect">
            <a:avLst/>
          </a:prstGeom>
          <a:gradFill rotWithShape="1">
            <a:gsLst>
              <a:gs pos="0">
                <a:srgbClr val="006600">
                  <a:alpha val="64998"/>
                </a:srgbClr>
              </a:gs>
              <a:gs pos="100000">
                <a:srgbClr val="002F00">
                  <a:alpha val="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Table 7.1     The de Broglie Wavelengths of Several Objects</a:t>
            </a:r>
          </a:p>
        </p:txBody>
      </p:sp>
      <p:sp>
        <p:nvSpPr>
          <p:cNvPr id="55299" name="Text Box 3">
            <a:extLst>
              <a:ext uri="{FF2B5EF4-FFF2-40B4-BE49-F238E27FC236}">
                <a16:creationId xmlns:a16="http://schemas.microsoft.com/office/drawing/2014/main" id="{4B8A2054-BDAF-42AA-8CA9-D0A155CF1B97}"/>
              </a:ext>
            </a:extLst>
          </p:cNvPr>
          <p:cNvSpPr txBox="1">
            <a:spLocks noChangeArrowheads="1"/>
          </p:cNvSpPr>
          <p:nvPr/>
        </p:nvSpPr>
        <p:spPr bwMode="auto">
          <a:xfrm>
            <a:off x="914400" y="1371600"/>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b="1"/>
              <a:t>Substance</a:t>
            </a:r>
          </a:p>
        </p:txBody>
      </p:sp>
      <p:sp>
        <p:nvSpPr>
          <p:cNvPr id="55300" name="Text Box 4">
            <a:extLst>
              <a:ext uri="{FF2B5EF4-FFF2-40B4-BE49-F238E27FC236}">
                <a16:creationId xmlns:a16="http://schemas.microsoft.com/office/drawing/2014/main" id="{275A1E17-9B24-49FD-921E-4AA8572F6142}"/>
              </a:ext>
            </a:extLst>
          </p:cNvPr>
          <p:cNvSpPr txBox="1">
            <a:spLocks noChangeArrowheads="1"/>
          </p:cNvSpPr>
          <p:nvPr/>
        </p:nvSpPr>
        <p:spPr bwMode="auto">
          <a:xfrm>
            <a:off x="3048000" y="1371600"/>
            <a:ext cx="1524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b="1"/>
              <a:t>Mass (g)</a:t>
            </a:r>
          </a:p>
        </p:txBody>
      </p:sp>
      <p:sp>
        <p:nvSpPr>
          <p:cNvPr id="55301" name="Text Box 5">
            <a:extLst>
              <a:ext uri="{FF2B5EF4-FFF2-40B4-BE49-F238E27FC236}">
                <a16:creationId xmlns:a16="http://schemas.microsoft.com/office/drawing/2014/main" id="{B13CFC04-1AE7-4043-9F2E-86F34533DDE4}"/>
              </a:ext>
            </a:extLst>
          </p:cNvPr>
          <p:cNvSpPr txBox="1">
            <a:spLocks noChangeArrowheads="1"/>
          </p:cNvSpPr>
          <p:nvPr/>
        </p:nvSpPr>
        <p:spPr bwMode="auto">
          <a:xfrm>
            <a:off x="5029200" y="1371600"/>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b="1"/>
              <a:t>Speed (m/s)</a:t>
            </a:r>
          </a:p>
        </p:txBody>
      </p:sp>
      <p:sp>
        <p:nvSpPr>
          <p:cNvPr id="55302" name="Text Box 6">
            <a:extLst>
              <a:ext uri="{FF2B5EF4-FFF2-40B4-BE49-F238E27FC236}">
                <a16:creationId xmlns:a16="http://schemas.microsoft.com/office/drawing/2014/main" id="{46B2B536-80BE-408E-916C-257097843D5F}"/>
              </a:ext>
            </a:extLst>
          </p:cNvPr>
          <p:cNvSpPr txBox="1">
            <a:spLocks noChangeArrowheads="1"/>
          </p:cNvSpPr>
          <p:nvPr/>
        </p:nvSpPr>
        <p:spPr bwMode="auto">
          <a:xfrm>
            <a:off x="7010400" y="1371600"/>
            <a:ext cx="106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b="1">
                <a:latin typeface="Symbol" panose="05050102010706020507" pitchFamily="18" charset="2"/>
              </a:rPr>
              <a:t>l</a:t>
            </a:r>
            <a:r>
              <a:rPr lang="en-US" altLang="en-US" sz="2000" b="1"/>
              <a:t> (m)</a:t>
            </a:r>
          </a:p>
        </p:txBody>
      </p:sp>
      <p:sp>
        <p:nvSpPr>
          <p:cNvPr id="55303" name="Text Box 7">
            <a:extLst>
              <a:ext uri="{FF2B5EF4-FFF2-40B4-BE49-F238E27FC236}">
                <a16:creationId xmlns:a16="http://schemas.microsoft.com/office/drawing/2014/main" id="{830CF250-5098-444E-9F8F-7B0CF1E8BB6F}"/>
              </a:ext>
            </a:extLst>
          </p:cNvPr>
          <p:cNvSpPr txBox="1">
            <a:spLocks noChangeArrowheads="1"/>
          </p:cNvSpPr>
          <p:nvPr/>
        </p:nvSpPr>
        <p:spPr bwMode="auto">
          <a:xfrm>
            <a:off x="914400" y="2057400"/>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slow electron</a:t>
            </a:r>
          </a:p>
        </p:txBody>
      </p:sp>
      <p:sp>
        <p:nvSpPr>
          <p:cNvPr id="55304" name="Text Box 8">
            <a:extLst>
              <a:ext uri="{FF2B5EF4-FFF2-40B4-BE49-F238E27FC236}">
                <a16:creationId xmlns:a16="http://schemas.microsoft.com/office/drawing/2014/main" id="{80AEA02F-9CF1-4A49-986C-8D13198539ED}"/>
              </a:ext>
            </a:extLst>
          </p:cNvPr>
          <p:cNvSpPr txBox="1">
            <a:spLocks noChangeArrowheads="1"/>
          </p:cNvSpPr>
          <p:nvPr/>
        </p:nvSpPr>
        <p:spPr bwMode="auto">
          <a:xfrm>
            <a:off x="914400" y="2514600"/>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fast electron</a:t>
            </a:r>
          </a:p>
        </p:txBody>
      </p:sp>
      <p:sp>
        <p:nvSpPr>
          <p:cNvPr id="55305" name="Text Box 9">
            <a:extLst>
              <a:ext uri="{FF2B5EF4-FFF2-40B4-BE49-F238E27FC236}">
                <a16:creationId xmlns:a16="http://schemas.microsoft.com/office/drawing/2014/main" id="{8059BC9A-76B1-4130-87C4-FC20D794618D}"/>
              </a:ext>
            </a:extLst>
          </p:cNvPr>
          <p:cNvSpPr txBox="1">
            <a:spLocks noChangeArrowheads="1"/>
          </p:cNvSpPr>
          <p:nvPr/>
        </p:nvSpPr>
        <p:spPr bwMode="auto">
          <a:xfrm>
            <a:off x="914400" y="2971800"/>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alpha particle</a:t>
            </a:r>
          </a:p>
        </p:txBody>
      </p:sp>
      <p:sp>
        <p:nvSpPr>
          <p:cNvPr id="55306" name="Text Box 10">
            <a:extLst>
              <a:ext uri="{FF2B5EF4-FFF2-40B4-BE49-F238E27FC236}">
                <a16:creationId xmlns:a16="http://schemas.microsoft.com/office/drawing/2014/main" id="{29156F0B-7FF4-4380-8E9C-4352A0FF802F}"/>
              </a:ext>
            </a:extLst>
          </p:cNvPr>
          <p:cNvSpPr txBox="1">
            <a:spLocks noChangeArrowheads="1"/>
          </p:cNvSpPr>
          <p:nvPr/>
        </p:nvSpPr>
        <p:spPr bwMode="auto">
          <a:xfrm>
            <a:off x="914400" y="3429000"/>
            <a:ext cx="198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one-gram mass</a:t>
            </a:r>
          </a:p>
        </p:txBody>
      </p:sp>
      <p:sp>
        <p:nvSpPr>
          <p:cNvPr id="55307" name="Text Box 11">
            <a:extLst>
              <a:ext uri="{FF2B5EF4-FFF2-40B4-BE49-F238E27FC236}">
                <a16:creationId xmlns:a16="http://schemas.microsoft.com/office/drawing/2014/main" id="{35516B48-7032-42FD-A345-7F8F088AE247}"/>
              </a:ext>
            </a:extLst>
          </p:cNvPr>
          <p:cNvSpPr txBox="1">
            <a:spLocks noChangeArrowheads="1"/>
          </p:cNvSpPr>
          <p:nvPr/>
        </p:nvSpPr>
        <p:spPr bwMode="auto">
          <a:xfrm>
            <a:off x="914400" y="3886200"/>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baseball</a:t>
            </a:r>
          </a:p>
        </p:txBody>
      </p:sp>
      <p:sp>
        <p:nvSpPr>
          <p:cNvPr id="55308" name="Text Box 12">
            <a:extLst>
              <a:ext uri="{FF2B5EF4-FFF2-40B4-BE49-F238E27FC236}">
                <a16:creationId xmlns:a16="http://schemas.microsoft.com/office/drawing/2014/main" id="{F3D239D4-4E12-4A4A-9E8F-630E61C38BC0}"/>
              </a:ext>
            </a:extLst>
          </p:cNvPr>
          <p:cNvSpPr txBox="1">
            <a:spLocks noChangeArrowheads="1"/>
          </p:cNvSpPr>
          <p:nvPr/>
        </p:nvSpPr>
        <p:spPr bwMode="auto">
          <a:xfrm>
            <a:off x="914400" y="4343400"/>
            <a:ext cx="190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Earth</a:t>
            </a:r>
          </a:p>
        </p:txBody>
      </p:sp>
      <p:sp>
        <p:nvSpPr>
          <p:cNvPr id="55309" name="Text Box 13">
            <a:extLst>
              <a:ext uri="{FF2B5EF4-FFF2-40B4-BE49-F238E27FC236}">
                <a16:creationId xmlns:a16="http://schemas.microsoft.com/office/drawing/2014/main" id="{E613086B-F025-4495-9F97-53418E8C5F29}"/>
              </a:ext>
            </a:extLst>
          </p:cNvPr>
          <p:cNvSpPr txBox="1">
            <a:spLocks noChangeArrowheads="1"/>
          </p:cNvSpPr>
          <p:nvPr/>
        </p:nvSpPr>
        <p:spPr bwMode="auto">
          <a:xfrm>
            <a:off x="3200400" y="2057400"/>
            <a:ext cx="106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9x10</a:t>
            </a:r>
            <a:r>
              <a:rPr lang="en-US" altLang="en-US" sz="2000" baseline="30000"/>
              <a:t>-28</a:t>
            </a:r>
            <a:endParaRPr lang="en-US" altLang="en-US" sz="2000"/>
          </a:p>
        </p:txBody>
      </p:sp>
      <p:sp>
        <p:nvSpPr>
          <p:cNvPr id="55310" name="Text Box 14">
            <a:extLst>
              <a:ext uri="{FF2B5EF4-FFF2-40B4-BE49-F238E27FC236}">
                <a16:creationId xmlns:a16="http://schemas.microsoft.com/office/drawing/2014/main" id="{FDB109CB-42AE-405B-B844-6826F005C74B}"/>
              </a:ext>
            </a:extLst>
          </p:cNvPr>
          <p:cNvSpPr txBox="1">
            <a:spLocks noChangeArrowheads="1"/>
          </p:cNvSpPr>
          <p:nvPr/>
        </p:nvSpPr>
        <p:spPr bwMode="auto">
          <a:xfrm>
            <a:off x="3200400" y="2514600"/>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9x10</a:t>
            </a:r>
            <a:r>
              <a:rPr lang="en-US" altLang="en-US" sz="2000" baseline="30000"/>
              <a:t>-28</a:t>
            </a:r>
            <a:endParaRPr lang="en-US" altLang="en-US" sz="2000"/>
          </a:p>
        </p:txBody>
      </p:sp>
      <p:sp>
        <p:nvSpPr>
          <p:cNvPr id="55311" name="Text Box 15">
            <a:extLst>
              <a:ext uri="{FF2B5EF4-FFF2-40B4-BE49-F238E27FC236}">
                <a16:creationId xmlns:a16="http://schemas.microsoft.com/office/drawing/2014/main" id="{7727DF19-0C3C-4064-BAB2-377DE0FB11B8}"/>
              </a:ext>
            </a:extLst>
          </p:cNvPr>
          <p:cNvSpPr txBox="1">
            <a:spLocks noChangeArrowheads="1"/>
          </p:cNvSpPr>
          <p:nvPr/>
        </p:nvSpPr>
        <p:spPr bwMode="auto">
          <a:xfrm>
            <a:off x="3124200" y="2971800"/>
            <a:ext cx="129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6.6x10</a:t>
            </a:r>
            <a:r>
              <a:rPr lang="en-US" altLang="en-US" sz="2000" baseline="30000"/>
              <a:t>-24</a:t>
            </a:r>
            <a:endParaRPr lang="en-US" altLang="en-US" sz="2000"/>
          </a:p>
        </p:txBody>
      </p:sp>
      <p:sp>
        <p:nvSpPr>
          <p:cNvPr id="55312" name="Text Box 16">
            <a:extLst>
              <a:ext uri="{FF2B5EF4-FFF2-40B4-BE49-F238E27FC236}">
                <a16:creationId xmlns:a16="http://schemas.microsoft.com/office/drawing/2014/main" id="{D61C4B52-78CA-4046-A455-B2BC117F6A20}"/>
              </a:ext>
            </a:extLst>
          </p:cNvPr>
          <p:cNvSpPr txBox="1">
            <a:spLocks noChangeArrowheads="1"/>
          </p:cNvSpPr>
          <p:nvPr/>
        </p:nvSpPr>
        <p:spPr bwMode="auto">
          <a:xfrm>
            <a:off x="3429000" y="34290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1.0</a:t>
            </a:r>
          </a:p>
        </p:txBody>
      </p:sp>
      <p:sp>
        <p:nvSpPr>
          <p:cNvPr id="55313" name="Text Box 17">
            <a:extLst>
              <a:ext uri="{FF2B5EF4-FFF2-40B4-BE49-F238E27FC236}">
                <a16:creationId xmlns:a16="http://schemas.microsoft.com/office/drawing/2014/main" id="{F77DFF41-7748-4EBB-BCB4-54DDAF6F0D37}"/>
              </a:ext>
            </a:extLst>
          </p:cNvPr>
          <p:cNvSpPr txBox="1">
            <a:spLocks noChangeArrowheads="1"/>
          </p:cNvSpPr>
          <p:nvPr/>
        </p:nvSpPr>
        <p:spPr bwMode="auto">
          <a:xfrm>
            <a:off x="3429000" y="38862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142</a:t>
            </a:r>
          </a:p>
        </p:txBody>
      </p:sp>
      <p:sp>
        <p:nvSpPr>
          <p:cNvPr id="55314" name="Text Box 18">
            <a:extLst>
              <a:ext uri="{FF2B5EF4-FFF2-40B4-BE49-F238E27FC236}">
                <a16:creationId xmlns:a16="http://schemas.microsoft.com/office/drawing/2014/main" id="{527F5168-BDC4-4E0D-9345-833BC35EB4B5}"/>
              </a:ext>
            </a:extLst>
          </p:cNvPr>
          <p:cNvSpPr txBox="1">
            <a:spLocks noChangeArrowheads="1"/>
          </p:cNvSpPr>
          <p:nvPr/>
        </p:nvSpPr>
        <p:spPr bwMode="auto">
          <a:xfrm>
            <a:off x="3200400" y="4343400"/>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6.0x10</a:t>
            </a:r>
            <a:r>
              <a:rPr lang="en-US" altLang="en-US" sz="2000" baseline="30000"/>
              <a:t>27</a:t>
            </a:r>
            <a:endParaRPr lang="en-US" altLang="en-US" sz="2000"/>
          </a:p>
        </p:txBody>
      </p:sp>
      <p:sp>
        <p:nvSpPr>
          <p:cNvPr id="55315" name="Text Box 19">
            <a:extLst>
              <a:ext uri="{FF2B5EF4-FFF2-40B4-BE49-F238E27FC236}">
                <a16:creationId xmlns:a16="http://schemas.microsoft.com/office/drawing/2014/main" id="{5B3D83A4-BE8F-48FC-83F8-997E40F7D6A4}"/>
              </a:ext>
            </a:extLst>
          </p:cNvPr>
          <p:cNvSpPr txBox="1">
            <a:spLocks noChangeArrowheads="1"/>
          </p:cNvSpPr>
          <p:nvPr/>
        </p:nvSpPr>
        <p:spPr bwMode="auto">
          <a:xfrm>
            <a:off x="5486400" y="2057400"/>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1.0</a:t>
            </a:r>
          </a:p>
        </p:txBody>
      </p:sp>
      <p:sp>
        <p:nvSpPr>
          <p:cNvPr id="55316" name="Text Box 20">
            <a:extLst>
              <a:ext uri="{FF2B5EF4-FFF2-40B4-BE49-F238E27FC236}">
                <a16:creationId xmlns:a16="http://schemas.microsoft.com/office/drawing/2014/main" id="{E4E7EED7-A799-4340-A7D2-C1BCE2A2560D}"/>
              </a:ext>
            </a:extLst>
          </p:cNvPr>
          <p:cNvSpPr txBox="1">
            <a:spLocks noChangeArrowheads="1"/>
          </p:cNvSpPr>
          <p:nvPr/>
        </p:nvSpPr>
        <p:spPr bwMode="auto">
          <a:xfrm>
            <a:off x="5334000" y="2514600"/>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5.9x10</a:t>
            </a:r>
            <a:r>
              <a:rPr lang="en-US" altLang="en-US" sz="2000" baseline="30000"/>
              <a:t>6</a:t>
            </a:r>
            <a:endParaRPr lang="en-US" altLang="en-US" sz="2000"/>
          </a:p>
        </p:txBody>
      </p:sp>
      <p:sp>
        <p:nvSpPr>
          <p:cNvPr id="55317" name="Text Box 21">
            <a:extLst>
              <a:ext uri="{FF2B5EF4-FFF2-40B4-BE49-F238E27FC236}">
                <a16:creationId xmlns:a16="http://schemas.microsoft.com/office/drawing/2014/main" id="{0A75D90E-EA81-4F5F-8C91-2B233885EB3D}"/>
              </a:ext>
            </a:extLst>
          </p:cNvPr>
          <p:cNvSpPr txBox="1">
            <a:spLocks noChangeArrowheads="1"/>
          </p:cNvSpPr>
          <p:nvPr/>
        </p:nvSpPr>
        <p:spPr bwMode="auto">
          <a:xfrm>
            <a:off x="5334000" y="2971800"/>
            <a:ext cx="1143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1.5x10</a:t>
            </a:r>
            <a:r>
              <a:rPr lang="en-US" altLang="en-US" sz="2000" baseline="30000"/>
              <a:t>7</a:t>
            </a:r>
            <a:endParaRPr lang="en-US" altLang="en-US" sz="2000"/>
          </a:p>
        </p:txBody>
      </p:sp>
      <p:sp>
        <p:nvSpPr>
          <p:cNvPr id="55318" name="Text Box 22">
            <a:extLst>
              <a:ext uri="{FF2B5EF4-FFF2-40B4-BE49-F238E27FC236}">
                <a16:creationId xmlns:a16="http://schemas.microsoft.com/office/drawing/2014/main" id="{EA5126E6-5E4D-4757-B432-0A94EEC79FE4}"/>
              </a:ext>
            </a:extLst>
          </p:cNvPr>
          <p:cNvSpPr txBox="1">
            <a:spLocks noChangeArrowheads="1"/>
          </p:cNvSpPr>
          <p:nvPr/>
        </p:nvSpPr>
        <p:spPr bwMode="auto">
          <a:xfrm>
            <a:off x="5410200" y="3429000"/>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0.01</a:t>
            </a:r>
          </a:p>
        </p:txBody>
      </p:sp>
      <p:sp>
        <p:nvSpPr>
          <p:cNvPr id="55319" name="Text Box 23">
            <a:extLst>
              <a:ext uri="{FF2B5EF4-FFF2-40B4-BE49-F238E27FC236}">
                <a16:creationId xmlns:a16="http://schemas.microsoft.com/office/drawing/2014/main" id="{1DDB9EE3-A068-42C8-B944-5C61394FFD0B}"/>
              </a:ext>
            </a:extLst>
          </p:cNvPr>
          <p:cNvSpPr txBox="1">
            <a:spLocks noChangeArrowheads="1"/>
          </p:cNvSpPr>
          <p:nvPr/>
        </p:nvSpPr>
        <p:spPr bwMode="auto">
          <a:xfrm>
            <a:off x="5486400" y="38862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25.0</a:t>
            </a:r>
          </a:p>
        </p:txBody>
      </p:sp>
      <p:sp>
        <p:nvSpPr>
          <p:cNvPr id="55320" name="Text Box 24">
            <a:extLst>
              <a:ext uri="{FF2B5EF4-FFF2-40B4-BE49-F238E27FC236}">
                <a16:creationId xmlns:a16="http://schemas.microsoft.com/office/drawing/2014/main" id="{516AAB39-41D4-4360-B349-9E8AA39042E1}"/>
              </a:ext>
            </a:extLst>
          </p:cNvPr>
          <p:cNvSpPr txBox="1">
            <a:spLocks noChangeArrowheads="1"/>
          </p:cNvSpPr>
          <p:nvPr/>
        </p:nvSpPr>
        <p:spPr bwMode="auto">
          <a:xfrm>
            <a:off x="5334000" y="4343400"/>
            <a:ext cx="121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3.0x10</a:t>
            </a:r>
            <a:r>
              <a:rPr lang="en-US" altLang="en-US" sz="2000" baseline="30000"/>
              <a:t>4</a:t>
            </a:r>
            <a:endParaRPr lang="en-US" altLang="en-US" sz="2000"/>
          </a:p>
        </p:txBody>
      </p:sp>
      <p:sp>
        <p:nvSpPr>
          <p:cNvPr id="55321" name="Text Box 25">
            <a:extLst>
              <a:ext uri="{FF2B5EF4-FFF2-40B4-BE49-F238E27FC236}">
                <a16:creationId xmlns:a16="http://schemas.microsoft.com/office/drawing/2014/main" id="{E74BA6CB-CB39-4441-9980-D4C29A4C0445}"/>
              </a:ext>
            </a:extLst>
          </p:cNvPr>
          <p:cNvSpPr txBox="1">
            <a:spLocks noChangeArrowheads="1"/>
          </p:cNvSpPr>
          <p:nvPr/>
        </p:nvSpPr>
        <p:spPr bwMode="auto">
          <a:xfrm>
            <a:off x="7162800" y="2057400"/>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7x10</a:t>
            </a:r>
            <a:r>
              <a:rPr lang="en-US" altLang="en-US" sz="2000" baseline="30000"/>
              <a:t>-4</a:t>
            </a:r>
            <a:endParaRPr lang="en-US" altLang="en-US" sz="2000"/>
          </a:p>
        </p:txBody>
      </p:sp>
      <p:sp>
        <p:nvSpPr>
          <p:cNvPr id="55322" name="Text Box 26">
            <a:extLst>
              <a:ext uri="{FF2B5EF4-FFF2-40B4-BE49-F238E27FC236}">
                <a16:creationId xmlns:a16="http://schemas.microsoft.com/office/drawing/2014/main" id="{8F9876ED-BCB0-4486-B4B8-A25992C24056}"/>
              </a:ext>
            </a:extLst>
          </p:cNvPr>
          <p:cNvSpPr txBox="1">
            <a:spLocks noChangeArrowheads="1"/>
          </p:cNvSpPr>
          <p:nvPr/>
        </p:nvSpPr>
        <p:spPr bwMode="auto">
          <a:xfrm>
            <a:off x="7086600" y="2514600"/>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1x10</a:t>
            </a:r>
            <a:r>
              <a:rPr lang="en-US" altLang="en-US" sz="2000" baseline="30000"/>
              <a:t>-10</a:t>
            </a:r>
            <a:endParaRPr lang="en-US" altLang="en-US" sz="2000"/>
          </a:p>
        </p:txBody>
      </p:sp>
      <p:sp>
        <p:nvSpPr>
          <p:cNvPr id="55323" name="Text Box 27">
            <a:extLst>
              <a:ext uri="{FF2B5EF4-FFF2-40B4-BE49-F238E27FC236}">
                <a16:creationId xmlns:a16="http://schemas.microsoft.com/office/drawing/2014/main" id="{0AA8E56B-FDF6-41C5-8E7A-A96B487813CA}"/>
              </a:ext>
            </a:extLst>
          </p:cNvPr>
          <p:cNvSpPr txBox="1">
            <a:spLocks noChangeArrowheads="1"/>
          </p:cNvSpPr>
          <p:nvPr/>
        </p:nvSpPr>
        <p:spPr bwMode="auto">
          <a:xfrm>
            <a:off x="7162800" y="2971800"/>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7x10</a:t>
            </a:r>
            <a:r>
              <a:rPr lang="en-US" altLang="en-US" sz="2000" baseline="30000"/>
              <a:t>-15</a:t>
            </a:r>
            <a:endParaRPr lang="en-US" altLang="en-US" sz="2000"/>
          </a:p>
        </p:txBody>
      </p:sp>
      <p:sp>
        <p:nvSpPr>
          <p:cNvPr id="55324" name="Text Box 28">
            <a:extLst>
              <a:ext uri="{FF2B5EF4-FFF2-40B4-BE49-F238E27FC236}">
                <a16:creationId xmlns:a16="http://schemas.microsoft.com/office/drawing/2014/main" id="{5D6DA08A-07D8-43BF-B117-6D2204F4CCDB}"/>
              </a:ext>
            </a:extLst>
          </p:cNvPr>
          <p:cNvSpPr txBox="1">
            <a:spLocks noChangeArrowheads="1"/>
          </p:cNvSpPr>
          <p:nvPr/>
        </p:nvSpPr>
        <p:spPr bwMode="auto">
          <a:xfrm>
            <a:off x="7162800" y="3429000"/>
            <a:ext cx="106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7x10</a:t>
            </a:r>
            <a:r>
              <a:rPr lang="en-US" altLang="en-US" sz="2000" baseline="30000"/>
              <a:t>-29</a:t>
            </a:r>
            <a:endParaRPr lang="en-US" altLang="en-US" sz="2000"/>
          </a:p>
        </p:txBody>
      </p:sp>
      <p:sp>
        <p:nvSpPr>
          <p:cNvPr id="55325" name="Text Box 29">
            <a:extLst>
              <a:ext uri="{FF2B5EF4-FFF2-40B4-BE49-F238E27FC236}">
                <a16:creationId xmlns:a16="http://schemas.microsoft.com/office/drawing/2014/main" id="{61E7B50B-6D1F-4031-9620-784D5DE9BE32}"/>
              </a:ext>
            </a:extLst>
          </p:cNvPr>
          <p:cNvSpPr txBox="1">
            <a:spLocks noChangeArrowheads="1"/>
          </p:cNvSpPr>
          <p:nvPr/>
        </p:nvSpPr>
        <p:spPr bwMode="auto">
          <a:xfrm>
            <a:off x="7162800" y="3886200"/>
            <a:ext cx="129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2x10</a:t>
            </a:r>
            <a:r>
              <a:rPr lang="en-US" altLang="en-US" sz="2000" baseline="30000"/>
              <a:t>-34</a:t>
            </a:r>
            <a:endParaRPr lang="en-US" altLang="en-US" sz="2000"/>
          </a:p>
        </p:txBody>
      </p:sp>
      <p:sp>
        <p:nvSpPr>
          <p:cNvPr id="55326" name="Text Box 30">
            <a:extLst>
              <a:ext uri="{FF2B5EF4-FFF2-40B4-BE49-F238E27FC236}">
                <a16:creationId xmlns:a16="http://schemas.microsoft.com/office/drawing/2014/main" id="{DC568802-4A61-4046-A799-38E3D0652A33}"/>
              </a:ext>
            </a:extLst>
          </p:cNvPr>
          <p:cNvSpPr txBox="1">
            <a:spLocks noChangeArrowheads="1"/>
          </p:cNvSpPr>
          <p:nvPr/>
        </p:nvSpPr>
        <p:spPr bwMode="auto">
          <a:xfrm>
            <a:off x="7162800" y="4343400"/>
            <a:ext cx="106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4x10</a:t>
            </a:r>
            <a:r>
              <a:rPr lang="en-US" altLang="en-US" sz="2000" baseline="30000"/>
              <a:t>-63</a:t>
            </a:r>
            <a:endParaRPr lang="en-US" altLang="en-US" sz="2000"/>
          </a:p>
        </p:txBody>
      </p:sp>
      <p:sp>
        <p:nvSpPr>
          <p:cNvPr id="55327" name="Line 32">
            <a:extLst>
              <a:ext uri="{FF2B5EF4-FFF2-40B4-BE49-F238E27FC236}">
                <a16:creationId xmlns:a16="http://schemas.microsoft.com/office/drawing/2014/main" id="{617D2B0C-00D7-4FC3-B480-C277CEF6F742}"/>
              </a:ext>
            </a:extLst>
          </p:cNvPr>
          <p:cNvSpPr>
            <a:spLocks noChangeShapeType="1"/>
          </p:cNvSpPr>
          <p:nvPr/>
        </p:nvSpPr>
        <p:spPr bwMode="auto">
          <a:xfrm>
            <a:off x="838200" y="1828800"/>
            <a:ext cx="7391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55328" name="Line 32">
            <a:extLst>
              <a:ext uri="{FF2B5EF4-FFF2-40B4-BE49-F238E27FC236}">
                <a16:creationId xmlns:a16="http://schemas.microsoft.com/office/drawing/2014/main" id="{031FD03D-F8B7-44DB-885C-F19944C9692E}"/>
              </a:ext>
            </a:extLst>
          </p:cNvPr>
          <p:cNvSpPr>
            <a:spLocks noChangeShapeType="1"/>
          </p:cNvSpPr>
          <p:nvPr/>
        </p:nvSpPr>
        <p:spPr bwMode="auto">
          <a:xfrm>
            <a:off x="838200" y="4856163"/>
            <a:ext cx="73914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a:extLst>
              <a:ext uri="{FF2B5EF4-FFF2-40B4-BE49-F238E27FC236}">
                <a16:creationId xmlns:a16="http://schemas.microsoft.com/office/drawing/2014/main" id="{B0830A83-3B9C-4E76-91B6-7AF9B5CD8AD3}"/>
              </a:ext>
            </a:extLst>
          </p:cNvPr>
          <p:cNvSpPr txBox="1">
            <a:spLocks noChangeArrowheads="1"/>
          </p:cNvSpPr>
          <p:nvPr/>
        </p:nvSpPr>
        <p:spPr bwMode="auto">
          <a:xfrm>
            <a:off x="381000" y="457200"/>
            <a:ext cx="2667000"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Sample Problem 7.4</a:t>
            </a:r>
          </a:p>
        </p:txBody>
      </p:sp>
      <p:sp>
        <p:nvSpPr>
          <p:cNvPr id="37892" name="Text Box 4">
            <a:extLst>
              <a:ext uri="{FF2B5EF4-FFF2-40B4-BE49-F238E27FC236}">
                <a16:creationId xmlns:a16="http://schemas.microsoft.com/office/drawing/2014/main" id="{C0CF0679-C83E-4B51-AA2A-09F285150D20}"/>
              </a:ext>
            </a:extLst>
          </p:cNvPr>
          <p:cNvSpPr txBox="1">
            <a:spLocks noChangeArrowheads="1"/>
          </p:cNvSpPr>
          <p:nvPr/>
        </p:nvSpPr>
        <p:spPr bwMode="auto">
          <a:xfrm>
            <a:off x="381000" y="3657600"/>
            <a:ext cx="1752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SOLUTION:</a:t>
            </a:r>
          </a:p>
        </p:txBody>
      </p:sp>
      <p:sp>
        <p:nvSpPr>
          <p:cNvPr id="57348" name="Text Box 6">
            <a:extLst>
              <a:ext uri="{FF2B5EF4-FFF2-40B4-BE49-F238E27FC236}">
                <a16:creationId xmlns:a16="http://schemas.microsoft.com/office/drawing/2014/main" id="{595141BC-BE0D-42AF-AF43-B67524378BE0}"/>
              </a:ext>
            </a:extLst>
          </p:cNvPr>
          <p:cNvSpPr txBox="1">
            <a:spLocks noChangeArrowheads="1"/>
          </p:cNvSpPr>
          <p:nvPr/>
        </p:nvSpPr>
        <p:spPr bwMode="auto">
          <a:xfrm>
            <a:off x="3276600" y="457200"/>
            <a:ext cx="5410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b="1"/>
              <a:t>Calculating the de Broglie Wavelength of an Electron</a:t>
            </a:r>
          </a:p>
        </p:txBody>
      </p:sp>
      <p:grpSp>
        <p:nvGrpSpPr>
          <p:cNvPr id="57349" name="Group 25">
            <a:extLst>
              <a:ext uri="{FF2B5EF4-FFF2-40B4-BE49-F238E27FC236}">
                <a16:creationId xmlns:a16="http://schemas.microsoft.com/office/drawing/2014/main" id="{2E5B11F4-01CF-49BC-8CFA-9BEA66FA62A5}"/>
              </a:ext>
            </a:extLst>
          </p:cNvPr>
          <p:cNvGrpSpPr>
            <a:grpSpLocks/>
          </p:cNvGrpSpPr>
          <p:nvPr/>
        </p:nvGrpSpPr>
        <p:grpSpPr bwMode="auto">
          <a:xfrm>
            <a:off x="304800" y="1447800"/>
            <a:ext cx="8305800" cy="1006475"/>
            <a:chOff x="192" y="960"/>
            <a:chExt cx="5232" cy="634"/>
          </a:xfrm>
        </p:grpSpPr>
        <p:sp>
          <p:nvSpPr>
            <p:cNvPr id="57365" name="Text Box 3">
              <a:extLst>
                <a:ext uri="{FF2B5EF4-FFF2-40B4-BE49-F238E27FC236}">
                  <a16:creationId xmlns:a16="http://schemas.microsoft.com/office/drawing/2014/main" id="{30F6BE5D-DAEF-4DF0-87E1-17CDF6205D83}"/>
                </a:ext>
              </a:extLst>
            </p:cNvPr>
            <p:cNvSpPr txBox="1">
              <a:spLocks noChangeArrowheads="1"/>
            </p:cNvSpPr>
            <p:nvPr/>
          </p:nvSpPr>
          <p:spPr bwMode="auto">
            <a:xfrm>
              <a:off x="192" y="960"/>
              <a:ext cx="10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PROBLEM:</a:t>
              </a:r>
            </a:p>
          </p:txBody>
        </p:sp>
        <p:sp>
          <p:nvSpPr>
            <p:cNvPr id="57366" name="Text Box 7">
              <a:extLst>
                <a:ext uri="{FF2B5EF4-FFF2-40B4-BE49-F238E27FC236}">
                  <a16:creationId xmlns:a16="http://schemas.microsoft.com/office/drawing/2014/main" id="{99AF11A2-971F-43BD-9083-7F9543B625E6}"/>
                </a:ext>
              </a:extLst>
            </p:cNvPr>
            <p:cNvSpPr txBox="1">
              <a:spLocks noChangeArrowheads="1"/>
            </p:cNvSpPr>
            <p:nvPr/>
          </p:nvSpPr>
          <p:spPr bwMode="auto">
            <a:xfrm>
              <a:off x="1248" y="960"/>
              <a:ext cx="417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Find the deBroglie wavelength of an electron with a speed of 1.00x10</a:t>
              </a:r>
              <a:r>
                <a:rPr lang="en-US" altLang="en-US" sz="2000" baseline="30000"/>
                <a:t>6 </a:t>
              </a:r>
              <a:r>
                <a:rPr lang="en-US" altLang="en-US" sz="2000"/>
                <a:t>m/s (electron mass = 9.11x10</a:t>
              </a:r>
              <a:r>
                <a:rPr lang="en-US" altLang="en-US" sz="2000" baseline="30000"/>
                <a:t>-31 </a:t>
              </a:r>
              <a:r>
                <a:rPr lang="en-US" altLang="en-US" sz="2000"/>
                <a:t>kg; </a:t>
              </a:r>
            </a:p>
            <a:p>
              <a:r>
                <a:rPr lang="en-US" altLang="en-US" sz="2000" i="1"/>
                <a:t>h</a:t>
              </a:r>
              <a:r>
                <a:rPr lang="en-US" altLang="en-US" sz="2000"/>
                <a:t> = 6.626x10</a:t>
              </a:r>
              <a:r>
                <a:rPr lang="en-US" altLang="en-US" sz="2000" baseline="30000"/>
                <a:t>-34 </a:t>
              </a:r>
              <a:r>
                <a:rPr lang="en-US" altLang="en-US" sz="2000"/>
                <a:t>kg</a:t>
              </a:r>
              <a:r>
                <a:rPr lang="en-US" altLang="en-US" sz="2000">
                  <a:cs typeface="Arial" panose="020B0604020202020204" pitchFamily="34" charset="0"/>
                </a:rPr>
                <a:t>∙</a:t>
              </a:r>
              <a:r>
                <a:rPr lang="en-US" altLang="en-US" sz="2000"/>
                <a:t>m</a:t>
              </a:r>
              <a:r>
                <a:rPr lang="en-US" altLang="en-US" sz="2000" baseline="30000"/>
                <a:t>2</a:t>
              </a:r>
              <a:r>
                <a:rPr lang="en-US" altLang="en-US" sz="2000"/>
                <a:t>/s).</a:t>
              </a:r>
            </a:p>
          </p:txBody>
        </p:sp>
      </p:grpSp>
      <p:grpSp>
        <p:nvGrpSpPr>
          <p:cNvPr id="3" name="Group 26">
            <a:extLst>
              <a:ext uri="{FF2B5EF4-FFF2-40B4-BE49-F238E27FC236}">
                <a16:creationId xmlns:a16="http://schemas.microsoft.com/office/drawing/2014/main" id="{0B9EF5FA-ACAC-4A66-AA01-6C6A690CC02A}"/>
              </a:ext>
            </a:extLst>
          </p:cNvPr>
          <p:cNvGrpSpPr>
            <a:grpSpLocks/>
          </p:cNvGrpSpPr>
          <p:nvPr/>
        </p:nvGrpSpPr>
        <p:grpSpPr bwMode="auto">
          <a:xfrm>
            <a:off x="381000" y="2667000"/>
            <a:ext cx="8458200" cy="701675"/>
            <a:chOff x="240" y="1680"/>
            <a:chExt cx="5328" cy="442"/>
          </a:xfrm>
        </p:grpSpPr>
        <p:sp>
          <p:nvSpPr>
            <p:cNvPr id="57363" name="Text Box 5">
              <a:extLst>
                <a:ext uri="{FF2B5EF4-FFF2-40B4-BE49-F238E27FC236}">
                  <a16:creationId xmlns:a16="http://schemas.microsoft.com/office/drawing/2014/main" id="{A075D1A1-9E3C-42E3-BDE9-D4C030610330}"/>
                </a:ext>
              </a:extLst>
            </p:cNvPr>
            <p:cNvSpPr txBox="1">
              <a:spLocks noChangeArrowheads="1"/>
            </p:cNvSpPr>
            <p:nvPr/>
          </p:nvSpPr>
          <p:spPr bwMode="auto">
            <a:xfrm>
              <a:off x="240" y="1680"/>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PLAN:</a:t>
              </a:r>
            </a:p>
          </p:txBody>
        </p:sp>
        <p:sp>
          <p:nvSpPr>
            <p:cNvPr id="57364" name="Text Box 10">
              <a:extLst>
                <a:ext uri="{FF2B5EF4-FFF2-40B4-BE49-F238E27FC236}">
                  <a16:creationId xmlns:a16="http://schemas.microsoft.com/office/drawing/2014/main" id="{32444A5A-5D5B-4637-97BD-715CFDE0C852}"/>
                </a:ext>
              </a:extLst>
            </p:cNvPr>
            <p:cNvSpPr txBox="1">
              <a:spLocks noChangeArrowheads="1"/>
            </p:cNvSpPr>
            <p:nvPr/>
          </p:nvSpPr>
          <p:spPr bwMode="auto">
            <a:xfrm>
              <a:off x="1056" y="1680"/>
              <a:ext cx="451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We know the speed and mass of the electron, so we substitute these into Equation 7.5 to find </a:t>
              </a:r>
              <a:r>
                <a:rPr lang="en-US" altLang="en-US" sz="2000">
                  <a:latin typeface="Symbol" panose="05050102010706020507" pitchFamily="18" charset="2"/>
                </a:rPr>
                <a:t>l</a:t>
              </a:r>
              <a:r>
                <a:rPr lang="en-US" altLang="en-US" sz="2000"/>
                <a:t>.</a:t>
              </a:r>
            </a:p>
          </p:txBody>
        </p:sp>
      </p:grpSp>
      <p:grpSp>
        <p:nvGrpSpPr>
          <p:cNvPr id="4" name="Group 29">
            <a:extLst>
              <a:ext uri="{FF2B5EF4-FFF2-40B4-BE49-F238E27FC236}">
                <a16:creationId xmlns:a16="http://schemas.microsoft.com/office/drawing/2014/main" id="{16D34166-77E8-41B4-9D97-F595C39218B8}"/>
              </a:ext>
            </a:extLst>
          </p:cNvPr>
          <p:cNvGrpSpPr>
            <a:grpSpLocks/>
          </p:cNvGrpSpPr>
          <p:nvPr/>
        </p:nvGrpSpPr>
        <p:grpSpPr bwMode="auto">
          <a:xfrm>
            <a:off x="2133600" y="4419600"/>
            <a:ext cx="6248400" cy="1235075"/>
            <a:chOff x="768" y="2544"/>
            <a:chExt cx="3936" cy="778"/>
          </a:xfrm>
        </p:grpSpPr>
        <p:grpSp>
          <p:nvGrpSpPr>
            <p:cNvPr id="57357" name="Group 28">
              <a:extLst>
                <a:ext uri="{FF2B5EF4-FFF2-40B4-BE49-F238E27FC236}">
                  <a16:creationId xmlns:a16="http://schemas.microsoft.com/office/drawing/2014/main" id="{F52C65EB-990E-4E67-9F38-6F7167860BA0}"/>
                </a:ext>
              </a:extLst>
            </p:cNvPr>
            <p:cNvGrpSpPr>
              <a:grpSpLocks/>
            </p:cNvGrpSpPr>
            <p:nvPr/>
          </p:nvGrpSpPr>
          <p:grpSpPr bwMode="auto">
            <a:xfrm>
              <a:off x="768" y="2544"/>
              <a:ext cx="2400" cy="778"/>
              <a:chOff x="1050" y="3216"/>
              <a:chExt cx="2400" cy="778"/>
            </a:xfrm>
          </p:grpSpPr>
          <p:sp>
            <p:nvSpPr>
              <p:cNvPr id="57359" name="Text Box 11">
                <a:extLst>
                  <a:ext uri="{FF2B5EF4-FFF2-40B4-BE49-F238E27FC236}">
                    <a16:creationId xmlns:a16="http://schemas.microsoft.com/office/drawing/2014/main" id="{FD5F5C06-05BC-4671-B8F1-B2C4EA358010}"/>
                  </a:ext>
                </a:extLst>
              </p:cNvPr>
              <p:cNvSpPr txBox="1">
                <a:spLocks noChangeArrowheads="1"/>
              </p:cNvSpPr>
              <p:nvPr/>
            </p:nvSpPr>
            <p:spPr bwMode="auto">
              <a:xfrm>
                <a:off x="1050" y="3312"/>
                <a:ext cx="29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latin typeface="Symbol" panose="05050102010706020507" pitchFamily="18" charset="2"/>
                  </a:rPr>
                  <a:t>l</a:t>
                </a:r>
                <a:r>
                  <a:rPr lang="en-US" altLang="en-US" sz="2000"/>
                  <a:t> = </a:t>
                </a:r>
              </a:p>
            </p:txBody>
          </p:sp>
          <p:sp>
            <p:nvSpPr>
              <p:cNvPr id="57360" name="Text Box 12">
                <a:extLst>
                  <a:ext uri="{FF2B5EF4-FFF2-40B4-BE49-F238E27FC236}">
                    <a16:creationId xmlns:a16="http://schemas.microsoft.com/office/drawing/2014/main" id="{63294F64-AB03-4020-86D3-A44192862B41}"/>
                  </a:ext>
                </a:extLst>
              </p:cNvPr>
              <p:cNvSpPr txBox="1">
                <a:spLocks noChangeArrowheads="1"/>
              </p:cNvSpPr>
              <p:nvPr/>
            </p:nvSpPr>
            <p:spPr bwMode="auto">
              <a:xfrm>
                <a:off x="1578" y="3216"/>
                <a:ext cx="17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6.626x10</a:t>
                </a:r>
                <a:r>
                  <a:rPr lang="en-US" altLang="en-US" sz="2000" baseline="30000"/>
                  <a:t>-34 </a:t>
                </a:r>
                <a:r>
                  <a:rPr lang="en-US" altLang="en-US" sz="2000"/>
                  <a:t>kg</a:t>
                </a:r>
                <a:r>
                  <a:rPr lang="en-US" altLang="en-US" sz="2000">
                    <a:cs typeface="Arial" panose="020B0604020202020204" pitchFamily="34" charset="0"/>
                  </a:rPr>
                  <a:t>∙</a:t>
                </a:r>
                <a:r>
                  <a:rPr lang="en-US" altLang="en-US" sz="2000"/>
                  <a:t>m</a:t>
                </a:r>
                <a:r>
                  <a:rPr lang="en-US" altLang="en-US" sz="2000" baseline="30000"/>
                  <a:t>2</a:t>
                </a:r>
                <a:r>
                  <a:rPr lang="en-US" altLang="en-US" sz="2000"/>
                  <a:t>/s</a:t>
                </a:r>
              </a:p>
            </p:txBody>
          </p:sp>
          <p:sp>
            <p:nvSpPr>
              <p:cNvPr id="57361" name="Text Box 13">
                <a:extLst>
                  <a:ext uri="{FF2B5EF4-FFF2-40B4-BE49-F238E27FC236}">
                    <a16:creationId xmlns:a16="http://schemas.microsoft.com/office/drawing/2014/main" id="{9D6A9C84-CD44-4F2C-B6BF-9DD366577332}"/>
                  </a:ext>
                </a:extLst>
              </p:cNvPr>
              <p:cNvSpPr txBox="1">
                <a:spLocks noChangeArrowheads="1"/>
              </p:cNvSpPr>
              <p:nvPr/>
            </p:nvSpPr>
            <p:spPr bwMode="auto">
              <a:xfrm>
                <a:off x="1344" y="3456"/>
                <a:ext cx="2106"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9.11x10</a:t>
                </a:r>
                <a:r>
                  <a:rPr lang="en-US" altLang="en-US" sz="2000" baseline="30000"/>
                  <a:t>-31 </a:t>
                </a:r>
                <a:r>
                  <a:rPr lang="en-US" altLang="en-US" sz="2000"/>
                  <a:t>kg x 1.00x10</a:t>
                </a:r>
                <a:r>
                  <a:rPr lang="en-US" altLang="en-US" sz="2000" baseline="30000"/>
                  <a:t>6 </a:t>
                </a:r>
                <a:r>
                  <a:rPr lang="en-US" altLang="en-US" sz="2000"/>
                  <a:t>m/s</a:t>
                </a:r>
              </a:p>
              <a:p>
                <a:pPr>
                  <a:spcBef>
                    <a:spcPct val="50000"/>
                  </a:spcBef>
                </a:pPr>
                <a:endParaRPr lang="en-US" altLang="en-US" sz="2000"/>
              </a:p>
            </p:txBody>
          </p:sp>
          <p:sp>
            <p:nvSpPr>
              <p:cNvPr id="57362" name="Line 16">
                <a:extLst>
                  <a:ext uri="{FF2B5EF4-FFF2-40B4-BE49-F238E27FC236}">
                    <a16:creationId xmlns:a16="http://schemas.microsoft.com/office/drawing/2014/main" id="{CD1D70D3-7EC4-446C-914E-58F40E8FB42B}"/>
                  </a:ext>
                </a:extLst>
              </p:cNvPr>
              <p:cNvSpPr>
                <a:spLocks noChangeShapeType="1"/>
              </p:cNvSpPr>
              <p:nvPr/>
            </p:nvSpPr>
            <p:spPr bwMode="auto">
              <a:xfrm>
                <a:off x="1338" y="3456"/>
                <a:ext cx="201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sp>
          <p:nvSpPr>
            <p:cNvPr id="57358" name="Text Box 15">
              <a:extLst>
                <a:ext uri="{FF2B5EF4-FFF2-40B4-BE49-F238E27FC236}">
                  <a16:creationId xmlns:a16="http://schemas.microsoft.com/office/drawing/2014/main" id="{1C6D63CE-D227-4AC6-85C1-172D30EF3E23}"/>
                </a:ext>
              </a:extLst>
            </p:cNvPr>
            <p:cNvSpPr txBox="1">
              <a:spLocks noChangeArrowheads="1"/>
            </p:cNvSpPr>
            <p:nvPr/>
          </p:nvSpPr>
          <p:spPr bwMode="auto">
            <a:xfrm>
              <a:off x="3312" y="2640"/>
              <a:ext cx="1392" cy="2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  7.27x10</a:t>
              </a:r>
              <a:r>
                <a:rPr lang="en-US" altLang="en-US" sz="2000" b="1" baseline="30000"/>
                <a:t>-10 </a:t>
              </a:r>
              <a:r>
                <a:rPr lang="en-US" altLang="en-US" sz="2000" b="1"/>
                <a:t>m </a:t>
              </a:r>
            </a:p>
          </p:txBody>
        </p:sp>
      </p:grpSp>
      <p:grpSp>
        <p:nvGrpSpPr>
          <p:cNvPr id="6" name="Group 31">
            <a:extLst>
              <a:ext uri="{FF2B5EF4-FFF2-40B4-BE49-F238E27FC236}">
                <a16:creationId xmlns:a16="http://schemas.microsoft.com/office/drawing/2014/main" id="{AE4DDC43-127B-4340-B3E6-446A085BE115}"/>
              </a:ext>
            </a:extLst>
          </p:cNvPr>
          <p:cNvGrpSpPr>
            <a:grpSpLocks/>
          </p:cNvGrpSpPr>
          <p:nvPr/>
        </p:nvGrpSpPr>
        <p:grpSpPr bwMode="auto">
          <a:xfrm>
            <a:off x="2133600" y="3581400"/>
            <a:ext cx="1295400" cy="798513"/>
            <a:chOff x="1296" y="3534"/>
            <a:chExt cx="816" cy="503"/>
          </a:xfrm>
        </p:grpSpPr>
        <p:grpSp>
          <p:nvGrpSpPr>
            <p:cNvPr id="57353" name="Group 32">
              <a:extLst>
                <a:ext uri="{FF2B5EF4-FFF2-40B4-BE49-F238E27FC236}">
                  <a16:creationId xmlns:a16="http://schemas.microsoft.com/office/drawing/2014/main" id="{D9BC56BA-AB58-4678-84DC-CAC51950EBE1}"/>
                </a:ext>
              </a:extLst>
            </p:cNvPr>
            <p:cNvGrpSpPr>
              <a:grpSpLocks/>
            </p:cNvGrpSpPr>
            <p:nvPr/>
          </p:nvGrpSpPr>
          <p:grpSpPr bwMode="auto">
            <a:xfrm>
              <a:off x="1728" y="3534"/>
              <a:ext cx="384" cy="503"/>
              <a:chOff x="1728" y="3534"/>
              <a:chExt cx="384" cy="503"/>
            </a:xfrm>
          </p:grpSpPr>
          <p:sp>
            <p:nvSpPr>
              <p:cNvPr id="57355" name="Text Box 33">
                <a:extLst>
                  <a:ext uri="{FF2B5EF4-FFF2-40B4-BE49-F238E27FC236}">
                    <a16:creationId xmlns:a16="http://schemas.microsoft.com/office/drawing/2014/main" id="{7D660EDA-7E6D-4659-86F6-E627BB68E078}"/>
                  </a:ext>
                </a:extLst>
              </p:cNvPr>
              <p:cNvSpPr txBox="1">
                <a:spLocks noChangeArrowheads="1"/>
              </p:cNvSpPr>
              <p:nvPr/>
            </p:nvSpPr>
            <p:spPr bwMode="auto">
              <a:xfrm>
                <a:off x="1728" y="3534"/>
                <a:ext cx="345"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10000"/>
                  </a:spcBef>
                </a:pPr>
                <a:r>
                  <a:rPr lang="en-US" altLang="en-US" sz="2000" i="1"/>
                  <a:t> h</a:t>
                </a:r>
              </a:p>
              <a:p>
                <a:pPr>
                  <a:spcBef>
                    <a:spcPct val="10000"/>
                  </a:spcBef>
                </a:pPr>
                <a:r>
                  <a:rPr lang="en-US" altLang="en-US" sz="2000" i="1"/>
                  <a:t>m</a:t>
                </a:r>
                <a:r>
                  <a:rPr lang="en-US" altLang="en-US" i="1">
                    <a:latin typeface="Times New Roman" panose="02020603050405020304" pitchFamily="18" charset="0"/>
                  </a:rPr>
                  <a:t>u</a:t>
                </a:r>
              </a:p>
            </p:txBody>
          </p:sp>
          <p:sp>
            <p:nvSpPr>
              <p:cNvPr id="57356" name="Line 34">
                <a:extLst>
                  <a:ext uri="{FF2B5EF4-FFF2-40B4-BE49-F238E27FC236}">
                    <a16:creationId xmlns:a16="http://schemas.microsoft.com/office/drawing/2014/main" id="{C8BA7F19-5B6D-4515-B106-0F99C3E1C6A1}"/>
                  </a:ext>
                </a:extLst>
              </p:cNvPr>
              <p:cNvSpPr>
                <a:spLocks noChangeShapeType="1"/>
              </p:cNvSpPr>
              <p:nvPr/>
            </p:nvSpPr>
            <p:spPr bwMode="auto">
              <a:xfrm>
                <a:off x="1728" y="3792"/>
                <a:ext cx="38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grpSp>
        <p:sp>
          <p:nvSpPr>
            <p:cNvPr id="57354" name="Text Box 35">
              <a:extLst>
                <a:ext uri="{FF2B5EF4-FFF2-40B4-BE49-F238E27FC236}">
                  <a16:creationId xmlns:a16="http://schemas.microsoft.com/office/drawing/2014/main" id="{9785C97A-5E56-4B93-8C8F-640375D53928}"/>
                </a:ext>
              </a:extLst>
            </p:cNvPr>
            <p:cNvSpPr txBox="1">
              <a:spLocks noChangeArrowheads="1"/>
            </p:cNvSpPr>
            <p:nvPr/>
          </p:nvSpPr>
          <p:spPr bwMode="auto">
            <a:xfrm>
              <a:off x="1296" y="3631"/>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latin typeface="Symbol" panose="05050102010706020507" pitchFamily="18" charset="2"/>
                </a:rPr>
                <a:t>l</a:t>
              </a:r>
              <a:r>
                <a:rPr lang="en-US" altLang="en-US" sz="2000"/>
                <a:t>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892"/>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nodeType="afterEffect">
                                  <p:stCondLst>
                                    <p:cond delay="100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nodeType="afterGroup">
                            <p:stCondLst>
                              <p:cond delay="1000"/>
                            </p:stCondLst>
                            <p:childTnLst>
                              <p:par>
                                <p:cTn id="15" presetID="1" presetClass="entr" presetSubtype="0" fill="hold" nodeType="afterEffect">
                                  <p:stCondLst>
                                    <p:cond delay="100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4">
            <a:extLst>
              <a:ext uri="{FF2B5EF4-FFF2-40B4-BE49-F238E27FC236}">
                <a16:creationId xmlns:a16="http://schemas.microsoft.com/office/drawing/2014/main" id="{1953046C-1510-4BDC-A8A7-61D14B1E52A8}"/>
              </a:ext>
            </a:extLst>
          </p:cNvPr>
          <p:cNvSpPr txBox="1">
            <a:spLocks noChangeArrowheads="1"/>
          </p:cNvSpPr>
          <p:nvPr/>
        </p:nvSpPr>
        <p:spPr bwMode="auto">
          <a:xfrm>
            <a:off x="381000" y="304800"/>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Figure 7.13</a:t>
            </a:r>
          </a:p>
        </p:txBody>
      </p:sp>
      <p:sp>
        <p:nvSpPr>
          <p:cNvPr id="59395" name="Text Box 5">
            <a:extLst>
              <a:ext uri="{FF2B5EF4-FFF2-40B4-BE49-F238E27FC236}">
                <a16:creationId xmlns:a16="http://schemas.microsoft.com/office/drawing/2014/main" id="{6A5DA560-0E48-4772-943B-359D6A5457F0}"/>
              </a:ext>
            </a:extLst>
          </p:cNvPr>
          <p:cNvSpPr txBox="1">
            <a:spLocks noChangeArrowheads="1"/>
          </p:cNvSpPr>
          <p:nvPr/>
        </p:nvSpPr>
        <p:spPr bwMode="auto">
          <a:xfrm>
            <a:off x="2057400" y="304800"/>
            <a:ext cx="7010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Diffraction patterns of aluminum with x-rays and electrons.</a:t>
            </a:r>
          </a:p>
        </p:txBody>
      </p:sp>
      <p:grpSp>
        <p:nvGrpSpPr>
          <p:cNvPr id="59396" name="Group 8">
            <a:extLst>
              <a:ext uri="{FF2B5EF4-FFF2-40B4-BE49-F238E27FC236}">
                <a16:creationId xmlns:a16="http://schemas.microsoft.com/office/drawing/2014/main" id="{5B23F5B6-9C4F-4A73-8A4A-CC3A74D77D16}"/>
              </a:ext>
            </a:extLst>
          </p:cNvPr>
          <p:cNvGrpSpPr>
            <a:grpSpLocks/>
          </p:cNvGrpSpPr>
          <p:nvPr/>
        </p:nvGrpSpPr>
        <p:grpSpPr bwMode="auto">
          <a:xfrm>
            <a:off x="708025" y="1143000"/>
            <a:ext cx="3536950" cy="4710113"/>
            <a:chOff x="446" y="720"/>
            <a:chExt cx="2228" cy="2967"/>
          </a:xfrm>
        </p:grpSpPr>
        <p:pic>
          <p:nvPicPr>
            <p:cNvPr id="59400" name="Picture 2">
              <a:extLst>
                <a:ext uri="{FF2B5EF4-FFF2-40B4-BE49-F238E27FC236}">
                  <a16:creationId xmlns:a16="http://schemas.microsoft.com/office/drawing/2014/main" id="{D5A8F4AE-678F-4582-B3B3-9FDBD72FE7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 y="720"/>
              <a:ext cx="2228" cy="2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1" name="Text Box 6">
              <a:extLst>
                <a:ext uri="{FF2B5EF4-FFF2-40B4-BE49-F238E27FC236}">
                  <a16:creationId xmlns:a16="http://schemas.microsoft.com/office/drawing/2014/main" id="{BC2942D9-3171-46A6-B328-9BADC696E80A}"/>
                </a:ext>
              </a:extLst>
            </p:cNvPr>
            <p:cNvSpPr txBox="1">
              <a:spLocks noChangeArrowheads="1"/>
            </p:cNvSpPr>
            <p:nvPr/>
          </p:nvSpPr>
          <p:spPr bwMode="auto">
            <a:xfrm>
              <a:off x="480" y="3456"/>
              <a:ext cx="21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a:t>x-ray diffraction of aluminum foil</a:t>
              </a:r>
            </a:p>
          </p:txBody>
        </p:sp>
      </p:grpSp>
      <p:grpSp>
        <p:nvGrpSpPr>
          <p:cNvPr id="59397" name="Group 11">
            <a:extLst>
              <a:ext uri="{FF2B5EF4-FFF2-40B4-BE49-F238E27FC236}">
                <a16:creationId xmlns:a16="http://schemas.microsoft.com/office/drawing/2014/main" id="{812D5991-15DF-4C2A-87C0-045537F0ACC5}"/>
              </a:ext>
            </a:extLst>
          </p:cNvPr>
          <p:cNvGrpSpPr>
            <a:grpSpLocks/>
          </p:cNvGrpSpPr>
          <p:nvPr/>
        </p:nvGrpSpPr>
        <p:grpSpPr bwMode="auto">
          <a:xfrm>
            <a:off x="4648200" y="1123950"/>
            <a:ext cx="3886200" cy="4729163"/>
            <a:chOff x="4648200" y="1123244"/>
            <a:chExt cx="3886200" cy="4729869"/>
          </a:xfrm>
        </p:grpSpPr>
        <p:sp>
          <p:nvSpPr>
            <p:cNvPr id="59398" name="Text Box 7">
              <a:extLst>
                <a:ext uri="{FF2B5EF4-FFF2-40B4-BE49-F238E27FC236}">
                  <a16:creationId xmlns:a16="http://schemas.microsoft.com/office/drawing/2014/main" id="{1B0052A3-CA8B-4151-BDE6-330C5BCD103D}"/>
                </a:ext>
              </a:extLst>
            </p:cNvPr>
            <p:cNvSpPr txBox="1">
              <a:spLocks noChangeArrowheads="1"/>
            </p:cNvSpPr>
            <p:nvPr/>
          </p:nvSpPr>
          <p:spPr bwMode="auto">
            <a:xfrm>
              <a:off x="4648200" y="5486400"/>
              <a:ext cx="3886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a:t>electron diffraction of aluminum foil</a:t>
              </a:r>
            </a:p>
          </p:txBody>
        </p:sp>
        <p:pic>
          <p:nvPicPr>
            <p:cNvPr id="59399" name="Picture 10" descr="06.jpg">
              <a:extLst>
                <a:ext uri="{FF2B5EF4-FFF2-40B4-BE49-F238E27FC236}">
                  <a16:creationId xmlns:a16="http://schemas.microsoft.com/office/drawing/2014/main" id="{D0948972-30DD-4571-9BCD-5CC446E249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56894" y="1123244"/>
              <a:ext cx="3651068" cy="393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AutoShape 6">
            <a:extLst>
              <a:ext uri="{FF2B5EF4-FFF2-40B4-BE49-F238E27FC236}">
                <a16:creationId xmlns:a16="http://schemas.microsoft.com/office/drawing/2014/main" id="{73810290-2F13-4DDF-93A0-7A76F62B4F72}"/>
              </a:ext>
            </a:extLst>
          </p:cNvPr>
          <p:cNvSpPr>
            <a:spLocks noChangeArrowheads="1"/>
          </p:cNvSpPr>
          <p:nvPr/>
        </p:nvSpPr>
        <p:spPr bwMode="auto">
          <a:xfrm>
            <a:off x="457200" y="838200"/>
            <a:ext cx="3200400" cy="2057400"/>
          </a:xfrm>
          <a:prstGeom prst="downArrowCallout">
            <a:avLst>
              <a:gd name="adj1" fmla="val 38889"/>
              <a:gd name="adj2" fmla="val 38889"/>
              <a:gd name="adj3" fmla="val 16667"/>
              <a:gd name="adj4" fmla="val 66667"/>
            </a:avLst>
          </a:prstGeom>
          <a:solidFill>
            <a:srgbClr val="99CCFF">
              <a:alpha val="39999"/>
            </a:srgbClr>
          </a:solidFill>
          <a:ln w="28575">
            <a:solidFill>
              <a:srgbClr val="99CCFF"/>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grpSp>
        <p:nvGrpSpPr>
          <p:cNvPr id="61443" name="Group 29">
            <a:extLst>
              <a:ext uri="{FF2B5EF4-FFF2-40B4-BE49-F238E27FC236}">
                <a16:creationId xmlns:a16="http://schemas.microsoft.com/office/drawing/2014/main" id="{C600B41D-9D5D-4A98-88F9-969D70E38A01}"/>
              </a:ext>
            </a:extLst>
          </p:cNvPr>
          <p:cNvGrpSpPr>
            <a:grpSpLocks/>
          </p:cNvGrpSpPr>
          <p:nvPr/>
        </p:nvGrpSpPr>
        <p:grpSpPr bwMode="auto">
          <a:xfrm>
            <a:off x="457200" y="838200"/>
            <a:ext cx="3200400" cy="1373188"/>
            <a:chOff x="288" y="528"/>
            <a:chExt cx="2016" cy="865"/>
          </a:xfrm>
        </p:grpSpPr>
        <p:sp>
          <p:nvSpPr>
            <p:cNvPr id="61463" name="Text Box 2">
              <a:extLst>
                <a:ext uri="{FF2B5EF4-FFF2-40B4-BE49-F238E27FC236}">
                  <a16:creationId xmlns:a16="http://schemas.microsoft.com/office/drawing/2014/main" id="{31AA0676-5038-460F-9499-00AEBCE96FE2}"/>
                </a:ext>
              </a:extLst>
            </p:cNvPr>
            <p:cNvSpPr txBox="1">
              <a:spLocks noChangeArrowheads="1"/>
            </p:cNvSpPr>
            <p:nvPr/>
          </p:nvSpPr>
          <p:spPr bwMode="auto">
            <a:xfrm>
              <a:off x="432" y="528"/>
              <a:ext cx="16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b="1"/>
                <a:t>CLASSICAL THEORY</a:t>
              </a:r>
            </a:p>
          </p:txBody>
        </p:sp>
        <p:sp>
          <p:nvSpPr>
            <p:cNvPr id="61464" name="Text Box 3">
              <a:extLst>
                <a:ext uri="{FF2B5EF4-FFF2-40B4-BE49-F238E27FC236}">
                  <a16:creationId xmlns:a16="http://schemas.microsoft.com/office/drawing/2014/main" id="{F99DE92D-02E7-4295-98AC-F47235BF52F7}"/>
                </a:ext>
              </a:extLst>
            </p:cNvPr>
            <p:cNvSpPr txBox="1">
              <a:spLocks noChangeArrowheads="1"/>
            </p:cNvSpPr>
            <p:nvPr/>
          </p:nvSpPr>
          <p:spPr bwMode="auto">
            <a:xfrm>
              <a:off x="288" y="816"/>
              <a:ext cx="912"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b="1"/>
                <a:t>Matter particulate, massive</a:t>
              </a:r>
            </a:p>
          </p:txBody>
        </p:sp>
        <p:sp>
          <p:nvSpPr>
            <p:cNvPr id="61465" name="Text Box 4">
              <a:extLst>
                <a:ext uri="{FF2B5EF4-FFF2-40B4-BE49-F238E27FC236}">
                  <a16:creationId xmlns:a16="http://schemas.microsoft.com/office/drawing/2014/main" id="{69211FE1-0791-408B-9C88-0AE60F22FE5A}"/>
                </a:ext>
              </a:extLst>
            </p:cNvPr>
            <p:cNvSpPr txBox="1">
              <a:spLocks noChangeArrowheads="1"/>
            </p:cNvSpPr>
            <p:nvPr/>
          </p:nvSpPr>
          <p:spPr bwMode="auto">
            <a:xfrm>
              <a:off x="1296" y="816"/>
              <a:ext cx="1008"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b="1"/>
                <a:t>Energy continuous, wavelike</a:t>
              </a:r>
            </a:p>
          </p:txBody>
        </p:sp>
        <p:sp>
          <p:nvSpPr>
            <p:cNvPr id="61466" name="Line 5">
              <a:extLst>
                <a:ext uri="{FF2B5EF4-FFF2-40B4-BE49-F238E27FC236}">
                  <a16:creationId xmlns:a16="http://schemas.microsoft.com/office/drawing/2014/main" id="{93CF62F2-206A-4C88-901F-90590F677A63}"/>
                </a:ext>
              </a:extLst>
            </p:cNvPr>
            <p:cNvSpPr>
              <a:spLocks noChangeShapeType="1"/>
            </p:cNvSpPr>
            <p:nvPr/>
          </p:nvSpPr>
          <p:spPr bwMode="auto">
            <a:xfrm>
              <a:off x="1296" y="768"/>
              <a:ext cx="0" cy="57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61444" name="Group 30">
            <a:extLst>
              <a:ext uri="{FF2B5EF4-FFF2-40B4-BE49-F238E27FC236}">
                <a16:creationId xmlns:a16="http://schemas.microsoft.com/office/drawing/2014/main" id="{B54D7295-4975-4CC9-9C40-BF29C7EDE687}"/>
              </a:ext>
            </a:extLst>
          </p:cNvPr>
          <p:cNvGrpSpPr>
            <a:grpSpLocks/>
          </p:cNvGrpSpPr>
          <p:nvPr/>
        </p:nvGrpSpPr>
        <p:grpSpPr bwMode="auto">
          <a:xfrm>
            <a:off x="609600" y="2971800"/>
            <a:ext cx="8305800" cy="3124200"/>
            <a:chOff x="384" y="1872"/>
            <a:chExt cx="5232" cy="1968"/>
          </a:xfrm>
        </p:grpSpPr>
        <p:sp>
          <p:nvSpPr>
            <p:cNvPr id="61447" name="Rectangle 25">
              <a:extLst>
                <a:ext uri="{FF2B5EF4-FFF2-40B4-BE49-F238E27FC236}">
                  <a16:creationId xmlns:a16="http://schemas.microsoft.com/office/drawing/2014/main" id="{C0390F07-D2FB-4556-8997-25859371A86D}"/>
                </a:ext>
              </a:extLst>
            </p:cNvPr>
            <p:cNvSpPr>
              <a:spLocks noChangeArrowheads="1"/>
            </p:cNvSpPr>
            <p:nvPr/>
          </p:nvSpPr>
          <p:spPr bwMode="auto">
            <a:xfrm>
              <a:off x="384" y="2304"/>
              <a:ext cx="5136" cy="1536"/>
            </a:xfrm>
            <a:prstGeom prst="rect">
              <a:avLst/>
            </a:prstGeom>
            <a:solidFill>
              <a:srgbClr val="339966">
                <a:alpha val="20000"/>
              </a:srgbClr>
            </a:solidFill>
            <a:ln w="28575">
              <a:solidFill>
                <a:srgbClr val="339966"/>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sp>
          <p:nvSpPr>
            <p:cNvPr id="61448" name="Rectangle 23">
              <a:extLst>
                <a:ext uri="{FF2B5EF4-FFF2-40B4-BE49-F238E27FC236}">
                  <a16:creationId xmlns:a16="http://schemas.microsoft.com/office/drawing/2014/main" id="{E163A949-1321-414C-9DCD-B2473C3CCCC9}"/>
                </a:ext>
              </a:extLst>
            </p:cNvPr>
            <p:cNvSpPr>
              <a:spLocks noChangeArrowheads="1"/>
            </p:cNvSpPr>
            <p:nvPr/>
          </p:nvSpPr>
          <p:spPr bwMode="auto">
            <a:xfrm>
              <a:off x="384" y="1872"/>
              <a:ext cx="5136" cy="432"/>
            </a:xfrm>
            <a:prstGeom prst="rect">
              <a:avLst/>
            </a:prstGeom>
            <a:solidFill>
              <a:srgbClr val="339966">
                <a:alpha val="30196"/>
              </a:srgbClr>
            </a:solidFill>
            <a:ln w="28575">
              <a:solidFill>
                <a:srgbClr val="339966"/>
              </a:solidFill>
              <a:miter lim="800000"/>
              <a:headEnd/>
              <a:tailEnd/>
            </a:ln>
          </p:spPr>
          <p:txBody>
            <a:bodyPr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800" b="1"/>
                <a:t>Since </a:t>
              </a:r>
              <a:r>
                <a:rPr lang="en-US" altLang="en-US" sz="1800" b="1" i="1"/>
                <a:t>matter</a:t>
              </a:r>
              <a:r>
                <a:rPr lang="en-US" altLang="en-US" sz="1800" b="1"/>
                <a:t> is discontinuous and particulate, </a:t>
              </a:r>
            </a:p>
            <a:p>
              <a:pPr algn="ctr"/>
              <a:r>
                <a:rPr lang="en-US" altLang="en-US" sz="1800" b="1"/>
                <a:t>perhaps </a:t>
              </a:r>
              <a:r>
                <a:rPr lang="en-US" altLang="en-US" sz="1800" b="1" i="1"/>
                <a:t>energy</a:t>
              </a:r>
              <a:r>
                <a:rPr lang="en-US" altLang="en-US" sz="1800" b="1"/>
                <a:t> is discontinuous and particulate.</a:t>
              </a:r>
            </a:p>
          </p:txBody>
        </p:sp>
        <p:sp>
          <p:nvSpPr>
            <p:cNvPr id="61449" name="Text Box 8">
              <a:extLst>
                <a:ext uri="{FF2B5EF4-FFF2-40B4-BE49-F238E27FC236}">
                  <a16:creationId xmlns:a16="http://schemas.microsoft.com/office/drawing/2014/main" id="{016CBE67-EE5F-48B6-B5D9-6CCBA48D3E70}"/>
                </a:ext>
              </a:extLst>
            </p:cNvPr>
            <p:cNvSpPr txBox="1">
              <a:spLocks noChangeArrowheads="1"/>
            </p:cNvSpPr>
            <p:nvPr/>
          </p:nvSpPr>
          <p:spPr bwMode="auto">
            <a:xfrm>
              <a:off x="432" y="2352"/>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b="1" i="1"/>
                <a:t>Observation</a:t>
              </a:r>
            </a:p>
          </p:txBody>
        </p:sp>
        <p:sp>
          <p:nvSpPr>
            <p:cNvPr id="61450" name="Text Box 9">
              <a:extLst>
                <a:ext uri="{FF2B5EF4-FFF2-40B4-BE49-F238E27FC236}">
                  <a16:creationId xmlns:a16="http://schemas.microsoft.com/office/drawing/2014/main" id="{14A509B7-C3EF-4FDC-8A81-13035439F5FA}"/>
                </a:ext>
              </a:extLst>
            </p:cNvPr>
            <p:cNvSpPr txBox="1">
              <a:spLocks noChangeArrowheads="1"/>
            </p:cNvSpPr>
            <p:nvPr/>
          </p:nvSpPr>
          <p:spPr bwMode="auto">
            <a:xfrm>
              <a:off x="2064" y="2352"/>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b="1" i="1"/>
                <a:t>Theory</a:t>
              </a:r>
            </a:p>
          </p:txBody>
        </p:sp>
        <p:grpSp>
          <p:nvGrpSpPr>
            <p:cNvPr id="61451" name="Group 20">
              <a:extLst>
                <a:ext uri="{FF2B5EF4-FFF2-40B4-BE49-F238E27FC236}">
                  <a16:creationId xmlns:a16="http://schemas.microsoft.com/office/drawing/2014/main" id="{E120D1E8-B574-46D4-86EE-A7A4FD382A00}"/>
                </a:ext>
              </a:extLst>
            </p:cNvPr>
            <p:cNvGrpSpPr>
              <a:grpSpLocks/>
            </p:cNvGrpSpPr>
            <p:nvPr/>
          </p:nvGrpSpPr>
          <p:grpSpPr bwMode="auto">
            <a:xfrm>
              <a:off x="432" y="2640"/>
              <a:ext cx="5184" cy="404"/>
              <a:chOff x="432" y="2640"/>
              <a:chExt cx="5136" cy="404"/>
            </a:xfrm>
          </p:grpSpPr>
          <p:sp>
            <p:nvSpPr>
              <p:cNvPr id="61460" name="Text Box 10">
                <a:extLst>
                  <a:ext uri="{FF2B5EF4-FFF2-40B4-BE49-F238E27FC236}">
                    <a16:creationId xmlns:a16="http://schemas.microsoft.com/office/drawing/2014/main" id="{0E3CA8FB-7BA9-4F0D-996E-2F1A5214A5D5}"/>
                  </a:ext>
                </a:extLst>
              </p:cNvPr>
              <p:cNvSpPr txBox="1">
                <a:spLocks noChangeArrowheads="1"/>
              </p:cNvSpPr>
              <p:nvPr/>
            </p:nvSpPr>
            <p:spPr bwMode="auto">
              <a:xfrm>
                <a:off x="2112" y="2640"/>
                <a:ext cx="345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a:t>Planck:    Energy is quantized;  only certain values </a:t>
                </a:r>
              </a:p>
              <a:p>
                <a:r>
                  <a:rPr lang="en-US" altLang="en-US" sz="1800"/>
                  <a:t>                allowed</a:t>
                </a:r>
              </a:p>
            </p:txBody>
          </p:sp>
          <p:sp>
            <p:nvSpPr>
              <p:cNvPr id="61461" name="Text Box 13">
                <a:extLst>
                  <a:ext uri="{FF2B5EF4-FFF2-40B4-BE49-F238E27FC236}">
                    <a16:creationId xmlns:a16="http://schemas.microsoft.com/office/drawing/2014/main" id="{5FB0C2F3-BBB0-47D1-8C6A-197D3F4586EB}"/>
                  </a:ext>
                </a:extLst>
              </p:cNvPr>
              <p:cNvSpPr txBox="1">
                <a:spLocks noChangeArrowheads="1"/>
              </p:cNvSpPr>
              <p:nvPr/>
            </p:nvSpPr>
            <p:spPr bwMode="auto">
              <a:xfrm>
                <a:off x="432" y="2640"/>
                <a:ext cx="14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a:t>Blackbody radiation</a:t>
                </a:r>
              </a:p>
            </p:txBody>
          </p:sp>
          <p:sp>
            <p:nvSpPr>
              <p:cNvPr id="61462" name="Line 17">
                <a:extLst>
                  <a:ext uri="{FF2B5EF4-FFF2-40B4-BE49-F238E27FC236}">
                    <a16:creationId xmlns:a16="http://schemas.microsoft.com/office/drawing/2014/main" id="{2EE688BD-E439-4752-9309-81551B238170}"/>
                  </a:ext>
                </a:extLst>
              </p:cNvPr>
              <p:cNvSpPr>
                <a:spLocks noChangeShapeType="1"/>
              </p:cNvSpPr>
              <p:nvPr/>
            </p:nvSpPr>
            <p:spPr bwMode="auto">
              <a:xfrm>
                <a:off x="1776" y="2756"/>
                <a:ext cx="336"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61452" name="Group 21">
              <a:extLst>
                <a:ext uri="{FF2B5EF4-FFF2-40B4-BE49-F238E27FC236}">
                  <a16:creationId xmlns:a16="http://schemas.microsoft.com/office/drawing/2014/main" id="{DE1C071F-E213-4FD7-B38A-7CF686F0F4C2}"/>
                </a:ext>
              </a:extLst>
            </p:cNvPr>
            <p:cNvGrpSpPr>
              <a:grpSpLocks/>
            </p:cNvGrpSpPr>
            <p:nvPr/>
          </p:nvGrpSpPr>
          <p:grpSpPr bwMode="auto">
            <a:xfrm>
              <a:off x="432" y="3024"/>
              <a:ext cx="5184" cy="231"/>
              <a:chOff x="432" y="3024"/>
              <a:chExt cx="5184" cy="231"/>
            </a:xfrm>
          </p:grpSpPr>
          <p:sp>
            <p:nvSpPr>
              <p:cNvPr id="61457" name="Text Box 11">
                <a:extLst>
                  <a:ext uri="{FF2B5EF4-FFF2-40B4-BE49-F238E27FC236}">
                    <a16:creationId xmlns:a16="http://schemas.microsoft.com/office/drawing/2014/main" id="{0087FB99-005A-4FDA-AF88-8605B965D874}"/>
                  </a:ext>
                </a:extLst>
              </p:cNvPr>
              <p:cNvSpPr txBox="1">
                <a:spLocks noChangeArrowheads="1"/>
              </p:cNvSpPr>
              <p:nvPr/>
            </p:nvSpPr>
            <p:spPr bwMode="auto">
              <a:xfrm>
                <a:off x="2112" y="3024"/>
                <a:ext cx="35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a:t>Einstein:  Light has particulate behavior (photons)</a:t>
                </a:r>
              </a:p>
            </p:txBody>
          </p:sp>
          <p:sp>
            <p:nvSpPr>
              <p:cNvPr id="61458" name="Text Box 16">
                <a:extLst>
                  <a:ext uri="{FF2B5EF4-FFF2-40B4-BE49-F238E27FC236}">
                    <a16:creationId xmlns:a16="http://schemas.microsoft.com/office/drawing/2014/main" id="{FB8CA6E0-4936-473A-A6CE-C5D57250C85A}"/>
                  </a:ext>
                </a:extLst>
              </p:cNvPr>
              <p:cNvSpPr txBox="1">
                <a:spLocks noChangeArrowheads="1"/>
              </p:cNvSpPr>
              <p:nvPr/>
            </p:nvSpPr>
            <p:spPr bwMode="auto">
              <a:xfrm>
                <a:off x="432" y="3024"/>
                <a:ext cx="14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a:t>Photoelectric effect</a:t>
                </a:r>
              </a:p>
            </p:txBody>
          </p:sp>
          <p:sp>
            <p:nvSpPr>
              <p:cNvPr id="61459" name="Line 18">
                <a:extLst>
                  <a:ext uri="{FF2B5EF4-FFF2-40B4-BE49-F238E27FC236}">
                    <a16:creationId xmlns:a16="http://schemas.microsoft.com/office/drawing/2014/main" id="{5ECA2CC8-E3C1-4938-82EB-B5F9A7FF1116}"/>
                  </a:ext>
                </a:extLst>
              </p:cNvPr>
              <p:cNvSpPr>
                <a:spLocks noChangeShapeType="1"/>
              </p:cNvSpPr>
              <p:nvPr/>
            </p:nvSpPr>
            <p:spPr bwMode="auto">
              <a:xfrm>
                <a:off x="1776" y="3139"/>
                <a:ext cx="336"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nvGrpSpPr>
            <p:cNvPr id="61453" name="Group 22">
              <a:extLst>
                <a:ext uri="{FF2B5EF4-FFF2-40B4-BE49-F238E27FC236}">
                  <a16:creationId xmlns:a16="http://schemas.microsoft.com/office/drawing/2014/main" id="{0C94E12A-78AB-4FDA-A22A-318E0CE0AC6D}"/>
                </a:ext>
              </a:extLst>
            </p:cNvPr>
            <p:cNvGrpSpPr>
              <a:grpSpLocks/>
            </p:cNvGrpSpPr>
            <p:nvPr/>
          </p:nvGrpSpPr>
          <p:grpSpPr bwMode="auto">
            <a:xfrm>
              <a:off x="432" y="3312"/>
              <a:ext cx="5184" cy="404"/>
              <a:chOff x="432" y="3312"/>
              <a:chExt cx="5184" cy="404"/>
            </a:xfrm>
          </p:grpSpPr>
          <p:sp>
            <p:nvSpPr>
              <p:cNvPr id="61454" name="Text Box 12">
                <a:extLst>
                  <a:ext uri="{FF2B5EF4-FFF2-40B4-BE49-F238E27FC236}">
                    <a16:creationId xmlns:a16="http://schemas.microsoft.com/office/drawing/2014/main" id="{B954FEBB-ACB8-4F89-BB46-5A4AA5C6D162}"/>
                  </a:ext>
                </a:extLst>
              </p:cNvPr>
              <p:cNvSpPr txBox="1">
                <a:spLocks noChangeArrowheads="1"/>
              </p:cNvSpPr>
              <p:nvPr/>
            </p:nvSpPr>
            <p:spPr bwMode="auto">
              <a:xfrm>
                <a:off x="2112" y="3312"/>
                <a:ext cx="35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a:t>Bohr:       Energy of atoms is quantized; photon </a:t>
                </a:r>
              </a:p>
              <a:p>
                <a:r>
                  <a:rPr lang="en-US" altLang="en-US" sz="1800"/>
                  <a:t>                emitted when electron changes orbit.</a:t>
                </a:r>
              </a:p>
            </p:txBody>
          </p:sp>
          <p:sp>
            <p:nvSpPr>
              <p:cNvPr id="61455" name="Text Box 15">
                <a:extLst>
                  <a:ext uri="{FF2B5EF4-FFF2-40B4-BE49-F238E27FC236}">
                    <a16:creationId xmlns:a16="http://schemas.microsoft.com/office/drawing/2014/main" id="{1BC0CA4C-13F2-46D0-A76F-400A32E5BB2F}"/>
                  </a:ext>
                </a:extLst>
              </p:cNvPr>
              <p:cNvSpPr txBox="1">
                <a:spLocks noChangeArrowheads="1"/>
              </p:cNvSpPr>
              <p:nvPr/>
            </p:nvSpPr>
            <p:spPr bwMode="auto">
              <a:xfrm>
                <a:off x="432" y="3312"/>
                <a:ext cx="13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a:t>Atomic line spectra</a:t>
                </a:r>
              </a:p>
            </p:txBody>
          </p:sp>
          <p:sp>
            <p:nvSpPr>
              <p:cNvPr id="61456" name="Line 19">
                <a:extLst>
                  <a:ext uri="{FF2B5EF4-FFF2-40B4-BE49-F238E27FC236}">
                    <a16:creationId xmlns:a16="http://schemas.microsoft.com/office/drawing/2014/main" id="{7B57EF7F-FF12-4148-9B66-D7D3DA7279BA}"/>
                  </a:ext>
                </a:extLst>
              </p:cNvPr>
              <p:cNvSpPr>
                <a:spLocks noChangeShapeType="1"/>
              </p:cNvSpPr>
              <p:nvPr/>
            </p:nvSpPr>
            <p:spPr bwMode="auto">
              <a:xfrm>
                <a:off x="1776" y="3428"/>
                <a:ext cx="336"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sp>
        <p:nvSpPr>
          <p:cNvPr id="61445" name="Text Box 26">
            <a:extLst>
              <a:ext uri="{FF2B5EF4-FFF2-40B4-BE49-F238E27FC236}">
                <a16:creationId xmlns:a16="http://schemas.microsoft.com/office/drawing/2014/main" id="{BDB6CFD8-312E-430D-B1EA-4C9BB2C674E1}"/>
              </a:ext>
            </a:extLst>
          </p:cNvPr>
          <p:cNvSpPr txBox="1">
            <a:spLocks noChangeArrowheads="1"/>
          </p:cNvSpPr>
          <p:nvPr/>
        </p:nvSpPr>
        <p:spPr bwMode="auto">
          <a:xfrm>
            <a:off x="4495800" y="609600"/>
            <a:ext cx="2438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Figure 7.15</a:t>
            </a:r>
          </a:p>
        </p:txBody>
      </p:sp>
      <p:sp>
        <p:nvSpPr>
          <p:cNvPr id="61446" name="Text Box 27">
            <a:extLst>
              <a:ext uri="{FF2B5EF4-FFF2-40B4-BE49-F238E27FC236}">
                <a16:creationId xmlns:a16="http://schemas.microsoft.com/office/drawing/2014/main" id="{530D1D37-5FFC-47C9-8D6C-3AF2728B5411}"/>
              </a:ext>
            </a:extLst>
          </p:cNvPr>
          <p:cNvSpPr txBox="1">
            <a:spLocks noChangeArrowheads="1"/>
          </p:cNvSpPr>
          <p:nvPr/>
        </p:nvSpPr>
        <p:spPr bwMode="auto">
          <a:xfrm>
            <a:off x="3962400" y="1127125"/>
            <a:ext cx="48006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Major observations and theories leading from classical theory to quantum theory</a:t>
            </a:r>
            <a:endParaRPr lang="en-US" altLang="en-US" sz="20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0" name="Group 30">
            <a:extLst>
              <a:ext uri="{FF2B5EF4-FFF2-40B4-BE49-F238E27FC236}">
                <a16:creationId xmlns:a16="http://schemas.microsoft.com/office/drawing/2014/main" id="{ACEF738A-2AFF-4605-98D9-B7EBEAB9CBA8}"/>
              </a:ext>
            </a:extLst>
          </p:cNvPr>
          <p:cNvGrpSpPr>
            <a:grpSpLocks/>
          </p:cNvGrpSpPr>
          <p:nvPr/>
        </p:nvGrpSpPr>
        <p:grpSpPr bwMode="auto">
          <a:xfrm>
            <a:off x="533400" y="762000"/>
            <a:ext cx="8229600" cy="2257425"/>
            <a:chOff x="336" y="480"/>
            <a:chExt cx="5184" cy="1422"/>
          </a:xfrm>
        </p:grpSpPr>
        <p:sp>
          <p:nvSpPr>
            <p:cNvPr id="63507" name="Rectangle 12">
              <a:extLst>
                <a:ext uri="{FF2B5EF4-FFF2-40B4-BE49-F238E27FC236}">
                  <a16:creationId xmlns:a16="http://schemas.microsoft.com/office/drawing/2014/main" id="{46B8FED1-A4CE-438F-9FAA-F3764A2FBBA7}"/>
                </a:ext>
              </a:extLst>
            </p:cNvPr>
            <p:cNvSpPr>
              <a:spLocks noChangeArrowheads="1"/>
            </p:cNvSpPr>
            <p:nvPr/>
          </p:nvSpPr>
          <p:spPr bwMode="auto">
            <a:xfrm>
              <a:off x="336" y="864"/>
              <a:ext cx="5136" cy="1008"/>
            </a:xfrm>
            <a:prstGeom prst="rect">
              <a:avLst/>
            </a:prstGeom>
            <a:solidFill>
              <a:srgbClr val="339966">
                <a:alpha val="20000"/>
              </a:srgbClr>
            </a:solidFill>
            <a:ln w="28575">
              <a:solidFill>
                <a:srgbClr val="339966"/>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sp>
          <p:nvSpPr>
            <p:cNvPr id="63508" name="Rectangle 3">
              <a:extLst>
                <a:ext uri="{FF2B5EF4-FFF2-40B4-BE49-F238E27FC236}">
                  <a16:creationId xmlns:a16="http://schemas.microsoft.com/office/drawing/2014/main" id="{5263A702-F2C5-49E7-A484-6C55D0743400}"/>
                </a:ext>
              </a:extLst>
            </p:cNvPr>
            <p:cNvSpPr>
              <a:spLocks noChangeArrowheads="1"/>
            </p:cNvSpPr>
            <p:nvPr/>
          </p:nvSpPr>
          <p:spPr bwMode="auto">
            <a:xfrm>
              <a:off x="336" y="480"/>
              <a:ext cx="5136" cy="384"/>
            </a:xfrm>
            <a:prstGeom prst="rect">
              <a:avLst/>
            </a:prstGeom>
            <a:solidFill>
              <a:srgbClr val="339966">
                <a:alpha val="30196"/>
              </a:srgbClr>
            </a:solidFill>
            <a:ln w="28575">
              <a:solidFill>
                <a:srgbClr val="339966"/>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800" b="1"/>
                <a:t>Since </a:t>
              </a:r>
              <a:r>
                <a:rPr lang="en-US" altLang="en-US" sz="1800" b="1" i="1"/>
                <a:t>energy</a:t>
              </a:r>
              <a:r>
                <a:rPr lang="en-US" altLang="en-US" sz="1800" b="1"/>
                <a:t> is wavelike,</a:t>
              </a:r>
            </a:p>
            <a:p>
              <a:pPr algn="ctr"/>
              <a:r>
                <a:rPr lang="en-US" altLang="en-US" sz="1800" b="1"/>
                <a:t>perhaps </a:t>
              </a:r>
              <a:r>
                <a:rPr lang="en-US" altLang="en-US" sz="1800" b="1" i="1"/>
                <a:t>matter</a:t>
              </a:r>
              <a:r>
                <a:rPr lang="en-US" altLang="en-US" sz="1800" b="1"/>
                <a:t> is wavelike.</a:t>
              </a:r>
            </a:p>
          </p:txBody>
        </p:sp>
        <p:sp>
          <p:nvSpPr>
            <p:cNvPr id="63509" name="Text Box 5">
              <a:extLst>
                <a:ext uri="{FF2B5EF4-FFF2-40B4-BE49-F238E27FC236}">
                  <a16:creationId xmlns:a16="http://schemas.microsoft.com/office/drawing/2014/main" id="{5FFF9DEE-70D0-450A-AA46-282604C96157}"/>
                </a:ext>
              </a:extLst>
            </p:cNvPr>
            <p:cNvSpPr txBox="1">
              <a:spLocks noChangeArrowheads="1"/>
            </p:cNvSpPr>
            <p:nvPr/>
          </p:nvSpPr>
          <p:spPr bwMode="auto">
            <a:xfrm>
              <a:off x="384" y="921"/>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b="1" i="1"/>
                <a:t>Observation</a:t>
              </a:r>
            </a:p>
          </p:txBody>
        </p:sp>
        <p:sp>
          <p:nvSpPr>
            <p:cNvPr id="63510" name="Text Box 6">
              <a:extLst>
                <a:ext uri="{FF2B5EF4-FFF2-40B4-BE49-F238E27FC236}">
                  <a16:creationId xmlns:a16="http://schemas.microsoft.com/office/drawing/2014/main" id="{C14CEAAE-6F32-4177-B50B-EFC2B7B7D315}"/>
                </a:ext>
              </a:extLst>
            </p:cNvPr>
            <p:cNvSpPr txBox="1">
              <a:spLocks noChangeArrowheads="1"/>
            </p:cNvSpPr>
            <p:nvPr/>
          </p:nvSpPr>
          <p:spPr bwMode="auto">
            <a:xfrm>
              <a:off x="2016" y="921"/>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b="1" i="1"/>
                <a:t>Theory</a:t>
              </a:r>
            </a:p>
          </p:txBody>
        </p:sp>
        <p:grpSp>
          <p:nvGrpSpPr>
            <p:cNvPr id="63511" name="Group 31">
              <a:extLst>
                <a:ext uri="{FF2B5EF4-FFF2-40B4-BE49-F238E27FC236}">
                  <a16:creationId xmlns:a16="http://schemas.microsoft.com/office/drawing/2014/main" id="{0F702FFF-DE2A-4D25-BA7C-BC0D84FF1149}"/>
                </a:ext>
              </a:extLst>
            </p:cNvPr>
            <p:cNvGrpSpPr>
              <a:grpSpLocks/>
            </p:cNvGrpSpPr>
            <p:nvPr/>
          </p:nvGrpSpPr>
          <p:grpSpPr bwMode="auto">
            <a:xfrm>
              <a:off x="384" y="1152"/>
              <a:ext cx="5136" cy="750"/>
              <a:chOff x="384" y="1152"/>
              <a:chExt cx="5136" cy="750"/>
            </a:xfrm>
          </p:grpSpPr>
          <p:sp>
            <p:nvSpPr>
              <p:cNvPr id="63512" name="Text Box 8">
                <a:extLst>
                  <a:ext uri="{FF2B5EF4-FFF2-40B4-BE49-F238E27FC236}">
                    <a16:creationId xmlns:a16="http://schemas.microsoft.com/office/drawing/2014/main" id="{17AE13E8-3AED-4232-A68B-A95BB7683D7E}"/>
                  </a:ext>
                </a:extLst>
              </p:cNvPr>
              <p:cNvSpPr txBox="1">
                <a:spLocks noChangeArrowheads="1"/>
              </p:cNvSpPr>
              <p:nvPr/>
            </p:nvSpPr>
            <p:spPr bwMode="auto">
              <a:xfrm>
                <a:off x="2064" y="1152"/>
                <a:ext cx="345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a:t>deBroglie:  All matter travels in waves; energy of </a:t>
                </a:r>
              </a:p>
              <a:p>
                <a:r>
                  <a:rPr lang="en-US" altLang="en-US" sz="1800"/>
                  <a:t>                  atom is quantized due to wave motion of </a:t>
                </a:r>
              </a:p>
              <a:p>
                <a:r>
                  <a:rPr lang="en-US" altLang="en-US" sz="1800"/>
                  <a:t>                  electrons</a:t>
                </a:r>
              </a:p>
            </p:txBody>
          </p:sp>
          <p:sp>
            <p:nvSpPr>
              <p:cNvPr id="63513" name="Text Box 9">
                <a:extLst>
                  <a:ext uri="{FF2B5EF4-FFF2-40B4-BE49-F238E27FC236}">
                    <a16:creationId xmlns:a16="http://schemas.microsoft.com/office/drawing/2014/main" id="{3764F8C1-AA74-40DD-8408-DD8B32ED24BA}"/>
                  </a:ext>
                </a:extLst>
              </p:cNvPr>
              <p:cNvSpPr txBox="1">
                <a:spLocks noChangeArrowheads="1"/>
              </p:cNvSpPr>
              <p:nvPr/>
            </p:nvSpPr>
            <p:spPr bwMode="auto">
              <a:xfrm>
                <a:off x="384" y="1152"/>
                <a:ext cx="1440"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t>Davisson/Germer:  </a:t>
                </a:r>
              </a:p>
              <a:p>
                <a:r>
                  <a:rPr lang="en-US" altLang="en-US" sz="1800"/>
                  <a:t>Electron beam is diffracted by metal crystal</a:t>
                </a:r>
              </a:p>
            </p:txBody>
          </p:sp>
          <p:sp>
            <p:nvSpPr>
              <p:cNvPr id="63514" name="Line 11">
                <a:extLst>
                  <a:ext uri="{FF2B5EF4-FFF2-40B4-BE49-F238E27FC236}">
                    <a16:creationId xmlns:a16="http://schemas.microsoft.com/office/drawing/2014/main" id="{505D9629-62F6-4B17-8580-1EE35FD28895}"/>
                  </a:ext>
                </a:extLst>
              </p:cNvPr>
              <p:cNvSpPr>
                <a:spLocks noChangeShapeType="1"/>
              </p:cNvSpPr>
              <p:nvPr/>
            </p:nvSpPr>
            <p:spPr bwMode="auto">
              <a:xfrm flipH="1">
                <a:off x="1776" y="1488"/>
                <a:ext cx="288"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grpSp>
        <p:nvGrpSpPr>
          <p:cNvPr id="63491" name="Group 31">
            <a:extLst>
              <a:ext uri="{FF2B5EF4-FFF2-40B4-BE49-F238E27FC236}">
                <a16:creationId xmlns:a16="http://schemas.microsoft.com/office/drawing/2014/main" id="{2EBC62CE-0B50-46F5-914E-7CF9EA491E7D}"/>
              </a:ext>
            </a:extLst>
          </p:cNvPr>
          <p:cNvGrpSpPr>
            <a:grpSpLocks/>
          </p:cNvGrpSpPr>
          <p:nvPr/>
        </p:nvGrpSpPr>
        <p:grpSpPr bwMode="auto">
          <a:xfrm>
            <a:off x="533400" y="2971800"/>
            <a:ext cx="8229600" cy="2684463"/>
            <a:chOff x="336" y="1872"/>
            <a:chExt cx="5184" cy="1691"/>
          </a:xfrm>
        </p:grpSpPr>
        <p:sp>
          <p:nvSpPr>
            <p:cNvPr id="63498" name="Rectangle 13">
              <a:extLst>
                <a:ext uri="{FF2B5EF4-FFF2-40B4-BE49-F238E27FC236}">
                  <a16:creationId xmlns:a16="http://schemas.microsoft.com/office/drawing/2014/main" id="{376E79D4-DC66-4B5E-87F4-DD1E8AA41259}"/>
                </a:ext>
              </a:extLst>
            </p:cNvPr>
            <p:cNvSpPr>
              <a:spLocks noChangeArrowheads="1"/>
            </p:cNvSpPr>
            <p:nvPr/>
          </p:nvSpPr>
          <p:spPr bwMode="auto">
            <a:xfrm>
              <a:off x="336" y="2256"/>
              <a:ext cx="5136" cy="1296"/>
            </a:xfrm>
            <a:prstGeom prst="rect">
              <a:avLst/>
            </a:prstGeom>
            <a:solidFill>
              <a:srgbClr val="339966">
                <a:alpha val="20000"/>
              </a:srgbClr>
            </a:solidFill>
            <a:ln w="28575">
              <a:solidFill>
                <a:srgbClr val="339966"/>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sp>
          <p:nvSpPr>
            <p:cNvPr id="63499" name="Rectangle 15">
              <a:extLst>
                <a:ext uri="{FF2B5EF4-FFF2-40B4-BE49-F238E27FC236}">
                  <a16:creationId xmlns:a16="http://schemas.microsoft.com/office/drawing/2014/main" id="{60749D14-C72D-48A9-A5F2-AF48DF38BCD1}"/>
                </a:ext>
              </a:extLst>
            </p:cNvPr>
            <p:cNvSpPr>
              <a:spLocks noChangeArrowheads="1"/>
            </p:cNvSpPr>
            <p:nvPr/>
          </p:nvSpPr>
          <p:spPr bwMode="auto">
            <a:xfrm>
              <a:off x="336" y="1872"/>
              <a:ext cx="5136" cy="384"/>
            </a:xfrm>
            <a:prstGeom prst="rect">
              <a:avLst/>
            </a:prstGeom>
            <a:solidFill>
              <a:srgbClr val="339966">
                <a:alpha val="30196"/>
              </a:srgbClr>
            </a:solidFill>
            <a:ln w="28575">
              <a:solidFill>
                <a:srgbClr val="339966"/>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800" b="1"/>
                <a:t>Since </a:t>
              </a:r>
              <a:r>
                <a:rPr lang="en-US" altLang="en-US" sz="1800" b="1" i="1"/>
                <a:t>matte</a:t>
              </a:r>
              <a:r>
                <a:rPr lang="en-US" altLang="en-US" sz="1800" b="1"/>
                <a:t>r has mass, </a:t>
              </a:r>
            </a:p>
            <a:p>
              <a:pPr algn="ctr"/>
              <a:r>
                <a:rPr lang="en-US" altLang="en-US" sz="1800" b="1"/>
                <a:t>perhaps </a:t>
              </a:r>
              <a:r>
                <a:rPr lang="en-US" altLang="en-US" sz="1800" b="1" i="1"/>
                <a:t>energy</a:t>
              </a:r>
              <a:r>
                <a:rPr lang="en-US" altLang="en-US" sz="1800" b="1"/>
                <a:t> has mass</a:t>
              </a:r>
            </a:p>
          </p:txBody>
        </p:sp>
        <p:grpSp>
          <p:nvGrpSpPr>
            <p:cNvPr id="63500" name="Group 32">
              <a:extLst>
                <a:ext uri="{FF2B5EF4-FFF2-40B4-BE49-F238E27FC236}">
                  <a16:creationId xmlns:a16="http://schemas.microsoft.com/office/drawing/2014/main" id="{E5F4625D-994D-4E48-97E6-2B927A6FED00}"/>
                </a:ext>
              </a:extLst>
            </p:cNvPr>
            <p:cNvGrpSpPr>
              <a:grpSpLocks/>
            </p:cNvGrpSpPr>
            <p:nvPr/>
          </p:nvGrpSpPr>
          <p:grpSpPr bwMode="auto">
            <a:xfrm>
              <a:off x="384" y="2256"/>
              <a:ext cx="2592" cy="231"/>
              <a:chOff x="384" y="2256"/>
              <a:chExt cx="2592" cy="231"/>
            </a:xfrm>
          </p:grpSpPr>
          <p:sp>
            <p:nvSpPr>
              <p:cNvPr id="63505" name="Text Box 17">
                <a:extLst>
                  <a:ext uri="{FF2B5EF4-FFF2-40B4-BE49-F238E27FC236}">
                    <a16:creationId xmlns:a16="http://schemas.microsoft.com/office/drawing/2014/main" id="{A8FA9902-C19F-46A6-A0EC-BEC88270CE9A}"/>
                  </a:ext>
                </a:extLst>
              </p:cNvPr>
              <p:cNvSpPr txBox="1">
                <a:spLocks noChangeArrowheads="1"/>
              </p:cNvSpPr>
              <p:nvPr/>
            </p:nvSpPr>
            <p:spPr bwMode="auto">
              <a:xfrm>
                <a:off x="384" y="2256"/>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b="1" i="1"/>
                  <a:t>Observation</a:t>
                </a:r>
              </a:p>
            </p:txBody>
          </p:sp>
          <p:sp>
            <p:nvSpPr>
              <p:cNvPr id="63506" name="Text Box 18">
                <a:extLst>
                  <a:ext uri="{FF2B5EF4-FFF2-40B4-BE49-F238E27FC236}">
                    <a16:creationId xmlns:a16="http://schemas.microsoft.com/office/drawing/2014/main" id="{2B04E6CB-FBE2-487F-8F33-FD748F92220F}"/>
                  </a:ext>
                </a:extLst>
              </p:cNvPr>
              <p:cNvSpPr txBox="1">
                <a:spLocks noChangeArrowheads="1"/>
              </p:cNvSpPr>
              <p:nvPr/>
            </p:nvSpPr>
            <p:spPr bwMode="auto">
              <a:xfrm>
                <a:off x="2016" y="2256"/>
                <a:ext cx="9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b="1" i="1"/>
                  <a:t>Theory</a:t>
                </a:r>
              </a:p>
            </p:txBody>
          </p:sp>
        </p:grpSp>
        <p:grpSp>
          <p:nvGrpSpPr>
            <p:cNvPr id="63501" name="Group 34">
              <a:extLst>
                <a:ext uri="{FF2B5EF4-FFF2-40B4-BE49-F238E27FC236}">
                  <a16:creationId xmlns:a16="http://schemas.microsoft.com/office/drawing/2014/main" id="{5A33A0CC-6465-4BE8-8DC9-ED54EF28450E}"/>
                </a:ext>
              </a:extLst>
            </p:cNvPr>
            <p:cNvGrpSpPr>
              <a:grpSpLocks/>
            </p:cNvGrpSpPr>
            <p:nvPr/>
          </p:nvGrpSpPr>
          <p:grpSpPr bwMode="auto">
            <a:xfrm>
              <a:off x="384" y="2640"/>
              <a:ext cx="5136" cy="923"/>
              <a:chOff x="384" y="2544"/>
              <a:chExt cx="5136" cy="923"/>
            </a:xfrm>
          </p:grpSpPr>
          <p:sp>
            <p:nvSpPr>
              <p:cNvPr id="63502" name="Text Box 19">
                <a:extLst>
                  <a:ext uri="{FF2B5EF4-FFF2-40B4-BE49-F238E27FC236}">
                    <a16:creationId xmlns:a16="http://schemas.microsoft.com/office/drawing/2014/main" id="{6282F4ED-F076-4B2B-B282-A7FB0BFA7C4F}"/>
                  </a:ext>
                </a:extLst>
              </p:cNvPr>
              <p:cNvSpPr txBox="1">
                <a:spLocks noChangeArrowheads="1"/>
              </p:cNvSpPr>
              <p:nvPr/>
            </p:nvSpPr>
            <p:spPr bwMode="auto">
              <a:xfrm>
                <a:off x="2064" y="2544"/>
                <a:ext cx="3456"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t>Einstein/deBroglie:  Mass and energy are </a:t>
                </a:r>
              </a:p>
              <a:p>
                <a:r>
                  <a:rPr lang="en-US" altLang="en-US" sz="1800"/>
                  <a:t>	             	   equivalent; particles have 		   wavelength and photons have </a:t>
                </a:r>
                <a:br>
                  <a:rPr lang="en-US" altLang="en-US" sz="1800"/>
                </a:br>
                <a:r>
                  <a:rPr lang="en-US" altLang="en-US" sz="1800"/>
                  <a:t>		   momentum.</a:t>
                </a:r>
              </a:p>
            </p:txBody>
          </p:sp>
          <p:sp>
            <p:nvSpPr>
              <p:cNvPr id="63503" name="Text Box 20">
                <a:extLst>
                  <a:ext uri="{FF2B5EF4-FFF2-40B4-BE49-F238E27FC236}">
                    <a16:creationId xmlns:a16="http://schemas.microsoft.com/office/drawing/2014/main" id="{F5752A39-6E1C-42EA-A825-22F0C16E976A}"/>
                  </a:ext>
                </a:extLst>
              </p:cNvPr>
              <p:cNvSpPr txBox="1">
                <a:spLocks noChangeArrowheads="1"/>
              </p:cNvSpPr>
              <p:nvPr/>
            </p:nvSpPr>
            <p:spPr bwMode="auto">
              <a:xfrm>
                <a:off x="384" y="2544"/>
                <a:ext cx="1728"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t>Compton:  Photon’s </a:t>
                </a:r>
              </a:p>
              <a:p>
                <a:r>
                  <a:rPr lang="en-US" altLang="en-US" sz="1800"/>
                  <a:t>wavelength increases </a:t>
                </a:r>
                <a:br>
                  <a:rPr lang="en-US" altLang="en-US" sz="1800"/>
                </a:br>
                <a:r>
                  <a:rPr lang="en-US" altLang="en-US" sz="1800"/>
                  <a:t>(momentum decreases)</a:t>
                </a:r>
                <a:br>
                  <a:rPr lang="en-US" altLang="en-US" sz="1800"/>
                </a:br>
                <a:r>
                  <a:rPr lang="en-US" altLang="en-US" sz="1800"/>
                  <a:t>after colliding with</a:t>
                </a:r>
                <a:br>
                  <a:rPr lang="en-US" altLang="en-US" sz="1800"/>
                </a:br>
                <a:r>
                  <a:rPr lang="en-US" altLang="en-US" sz="1800"/>
                  <a:t>electron</a:t>
                </a:r>
              </a:p>
            </p:txBody>
          </p:sp>
          <p:sp>
            <p:nvSpPr>
              <p:cNvPr id="63504" name="Line 21">
                <a:extLst>
                  <a:ext uri="{FF2B5EF4-FFF2-40B4-BE49-F238E27FC236}">
                    <a16:creationId xmlns:a16="http://schemas.microsoft.com/office/drawing/2014/main" id="{41A8349B-5BBF-4670-A0AF-510B2B4D1D2D}"/>
                  </a:ext>
                </a:extLst>
              </p:cNvPr>
              <p:cNvSpPr>
                <a:spLocks noChangeShapeType="1"/>
              </p:cNvSpPr>
              <p:nvPr/>
            </p:nvSpPr>
            <p:spPr bwMode="auto">
              <a:xfrm flipH="1">
                <a:off x="2016" y="2880"/>
                <a:ext cx="288"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sp>
        <p:nvSpPr>
          <p:cNvPr id="63492" name="Text Box 22">
            <a:extLst>
              <a:ext uri="{FF2B5EF4-FFF2-40B4-BE49-F238E27FC236}">
                <a16:creationId xmlns:a16="http://schemas.microsoft.com/office/drawing/2014/main" id="{93A45905-7933-492F-886F-DE3CA50BB1CD}"/>
              </a:ext>
            </a:extLst>
          </p:cNvPr>
          <p:cNvSpPr txBox="1">
            <a:spLocks noChangeArrowheads="1"/>
          </p:cNvSpPr>
          <p:nvPr/>
        </p:nvSpPr>
        <p:spPr bwMode="auto">
          <a:xfrm>
            <a:off x="609600" y="304800"/>
            <a:ext cx="3048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Figure 7.15 continued</a:t>
            </a:r>
          </a:p>
        </p:txBody>
      </p:sp>
      <p:grpSp>
        <p:nvGrpSpPr>
          <p:cNvPr id="63493" name="Group 33">
            <a:extLst>
              <a:ext uri="{FF2B5EF4-FFF2-40B4-BE49-F238E27FC236}">
                <a16:creationId xmlns:a16="http://schemas.microsoft.com/office/drawing/2014/main" id="{8114729B-7EDA-45C4-ACE9-E68A4ADB941B}"/>
              </a:ext>
            </a:extLst>
          </p:cNvPr>
          <p:cNvGrpSpPr>
            <a:grpSpLocks/>
          </p:cNvGrpSpPr>
          <p:nvPr/>
        </p:nvGrpSpPr>
        <p:grpSpPr bwMode="auto">
          <a:xfrm>
            <a:off x="3429000" y="5715000"/>
            <a:ext cx="3657600" cy="1022350"/>
            <a:chOff x="2160" y="3600"/>
            <a:chExt cx="2304" cy="644"/>
          </a:xfrm>
        </p:grpSpPr>
        <p:sp>
          <p:nvSpPr>
            <p:cNvPr id="63494" name="Rectangle 27">
              <a:extLst>
                <a:ext uri="{FF2B5EF4-FFF2-40B4-BE49-F238E27FC236}">
                  <a16:creationId xmlns:a16="http://schemas.microsoft.com/office/drawing/2014/main" id="{EEC180D7-B173-4530-BCBE-E2EB57BE75A6}"/>
                </a:ext>
              </a:extLst>
            </p:cNvPr>
            <p:cNvSpPr>
              <a:spLocks noChangeArrowheads="1"/>
            </p:cNvSpPr>
            <p:nvPr/>
          </p:nvSpPr>
          <p:spPr bwMode="auto">
            <a:xfrm>
              <a:off x="2160" y="3600"/>
              <a:ext cx="2304" cy="624"/>
            </a:xfrm>
            <a:prstGeom prst="rect">
              <a:avLst/>
            </a:prstGeom>
            <a:solidFill>
              <a:srgbClr val="FFFF00">
                <a:alpha val="20000"/>
              </a:srgbClr>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ltLang="en-US"/>
            </a:p>
          </p:txBody>
        </p:sp>
        <p:grpSp>
          <p:nvGrpSpPr>
            <p:cNvPr id="63495" name="Group 32">
              <a:extLst>
                <a:ext uri="{FF2B5EF4-FFF2-40B4-BE49-F238E27FC236}">
                  <a16:creationId xmlns:a16="http://schemas.microsoft.com/office/drawing/2014/main" id="{44053749-01EC-4032-92EA-B3A2381F029A}"/>
                </a:ext>
              </a:extLst>
            </p:cNvPr>
            <p:cNvGrpSpPr>
              <a:grpSpLocks/>
            </p:cNvGrpSpPr>
            <p:nvPr/>
          </p:nvGrpSpPr>
          <p:grpSpPr bwMode="auto">
            <a:xfrm>
              <a:off x="2160" y="3600"/>
              <a:ext cx="2304" cy="644"/>
              <a:chOff x="2160" y="3600"/>
              <a:chExt cx="2304" cy="644"/>
            </a:xfrm>
          </p:grpSpPr>
          <p:sp>
            <p:nvSpPr>
              <p:cNvPr id="63496" name="Text Box 25">
                <a:extLst>
                  <a:ext uri="{FF2B5EF4-FFF2-40B4-BE49-F238E27FC236}">
                    <a16:creationId xmlns:a16="http://schemas.microsoft.com/office/drawing/2014/main" id="{2DAAFDB4-3CFD-4CAC-B9AA-A41A554B48A6}"/>
                  </a:ext>
                </a:extLst>
              </p:cNvPr>
              <p:cNvSpPr txBox="1">
                <a:spLocks noChangeArrowheads="1"/>
              </p:cNvSpPr>
              <p:nvPr/>
            </p:nvSpPr>
            <p:spPr bwMode="auto">
              <a:xfrm>
                <a:off x="2544" y="3600"/>
                <a:ext cx="15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1800" b="1"/>
                  <a:t>QUANTUM THEORY</a:t>
                </a:r>
              </a:p>
            </p:txBody>
          </p:sp>
          <p:sp>
            <p:nvSpPr>
              <p:cNvPr id="63497" name="Text Box 26">
                <a:extLst>
                  <a:ext uri="{FF2B5EF4-FFF2-40B4-BE49-F238E27FC236}">
                    <a16:creationId xmlns:a16="http://schemas.microsoft.com/office/drawing/2014/main" id="{05BD3C72-61D5-4E8B-A1A1-8634BFF33307}"/>
                  </a:ext>
                </a:extLst>
              </p:cNvPr>
              <p:cNvSpPr txBox="1">
                <a:spLocks noChangeArrowheads="1"/>
              </p:cNvSpPr>
              <p:nvPr/>
            </p:nvSpPr>
            <p:spPr bwMode="auto">
              <a:xfrm>
                <a:off x="2160" y="3840"/>
                <a:ext cx="23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800" b="1"/>
                  <a:t>Energy</a:t>
                </a:r>
                <a:r>
                  <a:rPr lang="en-US" altLang="en-US" sz="1800"/>
                  <a:t> </a:t>
                </a:r>
                <a:r>
                  <a:rPr lang="en-US" altLang="en-US" sz="1800" i="1"/>
                  <a:t>and</a:t>
                </a:r>
                <a:r>
                  <a:rPr lang="en-US" altLang="en-US" sz="1800"/>
                  <a:t> </a:t>
                </a:r>
                <a:r>
                  <a:rPr lang="en-US" altLang="en-US" sz="1800" b="1"/>
                  <a:t>Matter</a:t>
                </a:r>
              </a:p>
              <a:p>
                <a:pPr algn="ctr"/>
                <a:r>
                  <a:rPr lang="en-US" altLang="en-US" sz="1800"/>
                  <a:t>particulate, massive, wavelike</a:t>
                </a:r>
              </a:p>
            </p:txBody>
          </p:sp>
        </p:gr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18">
            <a:extLst>
              <a:ext uri="{FF2B5EF4-FFF2-40B4-BE49-F238E27FC236}">
                <a16:creationId xmlns:a16="http://schemas.microsoft.com/office/drawing/2014/main" id="{B00C1FF8-375F-4782-BF27-9BD11D3A5D87}"/>
              </a:ext>
            </a:extLst>
          </p:cNvPr>
          <p:cNvSpPr txBox="1">
            <a:spLocks noChangeArrowheads="1"/>
          </p:cNvSpPr>
          <p:nvPr/>
        </p:nvSpPr>
        <p:spPr bwMode="auto">
          <a:xfrm>
            <a:off x="990600" y="533400"/>
            <a:ext cx="6781800" cy="519113"/>
          </a:xfrm>
          <a:prstGeom prst="rect">
            <a:avLst/>
          </a:prstGeom>
          <a:gradFill rotWithShape="1">
            <a:gsLst>
              <a:gs pos="0">
                <a:srgbClr val="990000">
                  <a:alpha val="35001"/>
                </a:srgbClr>
              </a:gs>
              <a:gs pos="100000">
                <a:srgbClr val="47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800" b="1">
                <a:solidFill>
                  <a:srgbClr val="000000"/>
                </a:solidFill>
              </a:rPr>
              <a:t>Heisenberg’s Uncertainty Principle</a:t>
            </a:r>
          </a:p>
        </p:txBody>
      </p:sp>
      <p:sp>
        <p:nvSpPr>
          <p:cNvPr id="30733" name="Text Box 13">
            <a:extLst>
              <a:ext uri="{FF2B5EF4-FFF2-40B4-BE49-F238E27FC236}">
                <a16:creationId xmlns:a16="http://schemas.microsoft.com/office/drawing/2014/main" id="{7A0EEB4D-3B73-466D-BCC3-6FA7B859C291}"/>
              </a:ext>
            </a:extLst>
          </p:cNvPr>
          <p:cNvSpPr txBox="1">
            <a:spLocks noChangeArrowheads="1"/>
          </p:cNvSpPr>
          <p:nvPr/>
        </p:nvSpPr>
        <p:spPr bwMode="auto">
          <a:xfrm>
            <a:off x="609600" y="1371600"/>
            <a:ext cx="8001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t>Heisenberg’s Uncertainty Principle states that it is not possible to know both the position </a:t>
            </a:r>
            <a:r>
              <a:rPr lang="en-US" altLang="en-US" i="1"/>
              <a:t>and</a:t>
            </a:r>
            <a:r>
              <a:rPr lang="en-US" altLang="en-US"/>
              <a:t> momentum of a moving particle at the same time.</a:t>
            </a:r>
          </a:p>
        </p:txBody>
      </p:sp>
      <p:sp>
        <p:nvSpPr>
          <p:cNvPr id="30734" name="Text Box 14">
            <a:extLst>
              <a:ext uri="{FF2B5EF4-FFF2-40B4-BE49-F238E27FC236}">
                <a16:creationId xmlns:a16="http://schemas.microsoft.com/office/drawing/2014/main" id="{77E64F5E-8251-4BFD-964B-85E6C895AA92}"/>
              </a:ext>
            </a:extLst>
          </p:cNvPr>
          <p:cNvSpPr txBox="1">
            <a:spLocks noChangeArrowheads="1"/>
          </p:cNvSpPr>
          <p:nvPr/>
        </p:nvSpPr>
        <p:spPr bwMode="auto">
          <a:xfrm>
            <a:off x="609600" y="3962400"/>
            <a:ext cx="80010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t>The more accurately we know the speed, the less accurately we know the position, and vice versa.</a:t>
            </a:r>
          </a:p>
        </p:txBody>
      </p:sp>
      <p:grpSp>
        <p:nvGrpSpPr>
          <p:cNvPr id="2" name="Group 17">
            <a:extLst>
              <a:ext uri="{FF2B5EF4-FFF2-40B4-BE49-F238E27FC236}">
                <a16:creationId xmlns:a16="http://schemas.microsoft.com/office/drawing/2014/main" id="{ABCA1906-D139-4344-8309-82C6F391FCE6}"/>
              </a:ext>
            </a:extLst>
          </p:cNvPr>
          <p:cNvGrpSpPr>
            <a:grpSpLocks/>
          </p:cNvGrpSpPr>
          <p:nvPr/>
        </p:nvGrpSpPr>
        <p:grpSpPr bwMode="auto">
          <a:xfrm>
            <a:off x="1066800" y="2667000"/>
            <a:ext cx="4987925" cy="1003300"/>
            <a:chOff x="672" y="1680"/>
            <a:chExt cx="3142" cy="632"/>
          </a:xfrm>
        </p:grpSpPr>
        <p:grpSp>
          <p:nvGrpSpPr>
            <p:cNvPr id="65542" name="Group 11">
              <a:extLst>
                <a:ext uri="{FF2B5EF4-FFF2-40B4-BE49-F238E27FC236}">
                  <a16:creationId xmlns:a16="http://schemas.microsoft.com/office/drawing/2014/main" id="{53EDF627-F286-45A4-A012-532530ECB9CA}"/>
                </a:ext>
              </a:extLst>
            </p:cNvPr>
            <p:cNvGrpSpPr>
              <a:grpSpLocks/>
            </p:cNvGrpSpPr>
            <p:nvPr/>
          </p:nvGrpSpPr>
          <p:grpSpPr bwMode="auto">
            <a:xfrm>
              <a:off x="672" y="1680"/>
              <a:ext cx="1728" cy="624"/>
              <a:chOff x="1920" y="1392"/>
              <a:chExt cx="1728" cy="624"/>
            </a:xfrm>
          </p:grpSpPr>
          <p:sp>
            <p:nvSpPr>
              <p:cNvPr id="65544" name="Text Box 3">
                <a:extLst>
                  <a:ext uri="{FF2B5EF4-FFF2-40B4-BE49-F238E27FC236}">
                    <a16:creationId xmlns:a16="http://schemas.microsoft.com/office/drawing/2014/main" id="{843B31AA-C81D-4D5B-9CC7-2BBE4BE68BE7}"/>
                  </a:ext>
                </a:extLst>
              </p:cNvPr>
              <p:cNvSpPr txBox="1">
                <a:spLocks noChangeArrowheads="1"/>
              </p:cNvSpPr>
              <p:nvPr/>
            </p:nvSpPr>
            <p:spPr bwMode="auto">
              <a:xfrm>
                <a:off x="1920" y="1560"/>
                <a:ext cx="14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b="1">
                    <a:latin typeface="Symbol" panose="05050102010706020507" pitchFamily="18" charset="2"/>
                  </a:rPr>
                  <a:t>D</a:t>
                </a:r>
                <a:r>
                  <a:rPr lang="en-US" altLang="en-US" b="1"/>
                  <a:t> </a:t>
                </a:r>
                <a:r>
                  <a:rPr lang="en-US" altLang="en-US" b="1" i="1">
                    <a:latin typeface="Times New Roman" panose="02020603050405020304" pitchFamily="18" charset="0"/>
                  </a:rPr>
                  <a:t>x</a:t>
                </a:r>
                <a:r>
                  <a:rPr lang="en-US" altLang="en-US" b="1">
                    <a:cs typeface="Arial" panose="020B0604020202020204" pitchFamily="34" charset="0"/>
                  </a:rPr>
                  <a:t>∙</a:t>
                </a:r>
                <a:r>
                  <a:rPr lang="en-US" altLang="en-US" b="1" i="1"/>
                  <a:t>m</a:t>
                </a:r>
                <a:r>
                  <a:rPr lang="en-US" altLang="en-US" b="1"/>
                  <a:t> </a:t>
                </a:r>
                <a:r>
                  <a:rPr lang="en-US" altLang="en-US" b="1">
                    <a:latin typeface="Symbol" panose="05050102010706020507" pitchFamily="18" charset="2"/>
                  </a:rPr>
                  <a:t>D </a:t>
                </a:r>
                <a:r>
                  <a:rPr lang="en-US" altLang="en-US" sz="2800" b="1" i="1">
                    <a:latin typeface="Times New Roman" panose="02020603050405020304" pitchFamily="18" charset="0"/>
                  </a:rPr>
                  <a:t>u</a:t>
                </a:r>
                <a:r>
                  <a:rPr lang="en-US" altLang="en-US" b="1"/>
                  <a:t>  ≥ </a:t>
                </a:r>
                <a:r>
                  <a:rPr lang="en-US" altLang="en-US"/>
                  <a:t> </a:t>
                </a:r>
                <a:endParaRPr lang="en-US" altLang="en-US" b="1"/>
              </a:p>
            </p:txBody>
          </p:sp>
          <p:grpSp>
            <p:nvGrpSpPr>
              <p:cNvPr id="65545" name="Group 7">
                <a:extLst>
                  <a:ext uri="{FF2B5EF4-FFF2-40B4-BE49-F238E27FC236}">
                    <a16:creationId xmlns:a16="http://schemas.microsoft.com/office/drawing/2014/main" id="{A12F93AC-BCB6-48FB-86FF-F946FC859AEE}"/>
                  </a:ext>
                </a:extLst>
              </p:cNvPr>
              <p:cNvGrpSpPr>
                <a:grpSpLocks/>
              </p:cNvGrpSpPr>
              <p:nvPr/>
            </p:nvGrpSpPr>
            <p:grpSpPr bwMode="auto">
              <a:xfrm>
                <a:off x="3264" y="1392"/>
                <a:ext cx="384" cy="624"/>
                <a:chOff x="2784" y="1584"/>
                <a:chExt cx="384" cy="624"/>
              </a:xfrm>
            </p:grpSpPr>
            <p:sp>
              <p:nvSpPr>
                <p:cNvPr id="65546" name="Text Box 4">
                  <a:extLst>
                    <a:ext uri="{FF2B5EF4-FFF2-40B4-BE49-F238E27FC236}">
                      <a16:creationId xmlns:a16="http://schemas.microsoft.com/office/drawing/2014/main" id="{1E4329FD-45E7-4597-BA47-A4C3F1A999E0}"/>
                    </a:ext>
                  </a:extLst>
                </p:cNvPr>
                <p:cNvSpPr txBox="1">
                  <a:spLocks noChangeArrowheads="1"/>
                </p:cNvSpPr>
                <p:nvPr/>
              </p:nvSpPr>
              <p:spPr bwMode="auto">
                <a:xfrm>
                  <a:off x="2856" y="1584"/>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b="1" i="1"/>
                    <a:t>h</a:t>
                  </a:r>
                </a:p>
              </p:txBody>
            </p:sp>
            <p:sp>
              <p:nvSpPr>
                <p:cNvPr id="65547" name="Text Box 5">
                  <a:extLst>
                    <a:ext uri="{FF2B5EF4-FFF2-40B4-BE49-F238E27FC236}">
                      <a16:creationId xmlns:a16="http://schemas.microsoft.com/office/drawing/2014/main" id="{D7984AE1-5AC7-458D-8735-C5C9820E83F2}"/>
                    </a:ext>
                  </a:extLst>
                </p:cNvPr>
                <p:cNvSpPr txBox="1">
                  <a:spLocks noChangeArrowheads="1"/>
                </p:cNvSpPr>
                <p:nvPr/>
              </p:nvSpPr>
              <p:spPr bwMode="auto">
                <a:xfrm>
                  <a:off x="2784" y="1920"/>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b="1"/>
                    <a:t>4</a:t>
                  </a:r>
                  <a:r>
                    <a:rPr lang="en-US" altLang="en-US" b="1">
                      <a:latin typeface="Symbol" panose="05050102010706020507" pitchFamily="18" charset="2"/>
                    </a:rPr>
                    <a:t>p</a:t>
                  </a:r>
                  <a:endParaRPr lang="en-US" altLang="en-US" b="1"/>
                </a:p>
              </p:txBody>
            </p:sp>
            <p:sp>
              <p:nvSpPr>
                <p:cNvPr id="65548" name="Line 6">
                  <a:extLst>
                    <a:ext uri="{FF2B5EF4-FFF2-40B4-BE49-F238E27FC236}">
                      <a16:creationId xmlns:a16="http://schemas.microsoft.com/office/drawing/2014/main" id="{0456356C-32F7-41D2-B40E-A38E340A04F8}"/>
                    </a:ext>
                  </a:extLst>
                </p:cNvPr>
                <p:cNvSpPr>
                  <a:spLocks noChangeShapeType="1"/>
                </p:cNvSpPr>
                <p:nvPr/>
              </p:nvSpPr>
              <p:spPr bwMode="auto">
                <a:xfrm>
                  <a:off x="2808" y="1920"/>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sp>
          <p:nvSpPr>
            <p:cNvPr id="65543" name="Text Box 16">
              <a:extLst>
                <a:ext uri="{FF2B5EF4-FFF2-40B4-BE49-F238E27FC236}">
                  <a16:creationId xmlns:a16="http://schemas.microsoft.com/office/drawing/2014/main" id="{89153B0C-114C-4F54-831C-D12B7E2B9264}"/>
                </a:ext>
              </a:extLst>
            </p:cNvPr>
            <p:cNvSpPr txBox="1">
              <a:spLocks noChangeArrowheads="1"/>
            </p:cNvSpPr>
            <p:nvPr/>
          </p:nvSpPr>
          <p:spPr bwMode="auto">
            <a:xfrm>
              <a:off x="2880" y="1794"/>
              <a:ext cx="93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i="1">
                  <a:latin typeface="Times New Roman" panose="02020603050405020304" pitchFamily="18" charset="0"/>
                  <a:cs typeface="Arial" panose="020B0604020202020204" pitchFamily="34" charset="0"/>
                </a:rPr>
                <a:t>x</a:t>
              </a:r>
              <a:r>
                <a:rPr lang="en-US" altLang="en-US" sz="2000">
                  <a:cs typeface="Arial" panose="020B0604020202020204" pitchFamily="34" charset="0"/>
                </a:rPr>
                <a:t> = position</a:t>
              </a:r>
            </a:p>
            <a:p>
              <a:r>
                <a:rPr lang="en-US" altLang="en-US" i="1">
                  <a:latin typeface="Times New Roman" panose="02020603050405020304" pitchFamily="18" charset="0"/>
                  <a:cs typeface="Arial" panose="020B0604020202020204" pitchFamily="34" charset="0"/>
                </a:rPr>
                <a:t>u</a:t>
              </a:r>
              <a:r>
                <a:rPr lang="en-US" altLang="en-US" sz="2000">
                  <a:cs typeface="Arial" panose="020B0604020202020204" pitchFamily="34" charset="0"/>
                </a:rPr>
                <a:t> = speed</a:t>
              </a:r>
              <a:endParaRPr lang="el-GR" altLang="en-US" sz="200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30733"/>
                                        </p:tgtEl>
                                        <p:attrNameLst>
                                          <p:attrName>style.visibility</p:attrName>
                                        </p:attrNameLst>
                                      </p:cBhvr>
                                      <p:to>
                                        <p:strVal val="visible"/>
                                      </p:to>
                                    </p:set>
                                  </p:childTnLst>
                                </p:cTn>
                              </p:par>
                            </p:childTnLst>
                          </p:cTn>
                        </p:par>
                        <p:par>
                          <p:cTn id="7" fill="hold" nodeType="afterGroup">
                            <p:stCondLst>
                              <p:cond delay="1000"/>
                            </p:stCondLst>
                            <p:childTnLst>
                              <p:par>
                                <p:cTn id="8" presetID="1" presetClass="entr" presetSubtype="0" fill="hold" nodeType="afterEffect">
                                  <p:stCondLst>
                                    <p:cond delay="100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nodeType="afterGroup">
                            <p:stCondLst>
                              <p:cond delay="2000"/>
                            </p:stCondLst>
                            <p:childTnLst>
                              <p:par>
                                <p:cTn id="11" presetID="1" presetClass="entr" presetSubtype="0" fill="hold" grpId="0" nodeType="afterEffect">
                                  <p:stCondLst>
                                    <p:cond delay="1000"/>
                                  </p:stCondLst>
                                  <p:childTnLst>
                                    <p:set>
                                      <p:cBhvr>
                                        <p:cTn id="12" dur="1" fill="hold">
                                          <p:stCondLst>
                                            <p:cond delay="0"/>
                                          </p:stCondLst>
                                        </p:cTn>
                                        <p:tgtEl>
                                          <p:spTgt spid="30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3" grpId="0"/>
      <p:bldP spid="307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lackboard&#10;&#10;Description automatically generated">
            <a:extLst>
              <a:ext uri="{FF2B5EF4-FFF2-40B4-BE49-F238E27FC236}">
                <a16:creationId xmlns:a16="http://schemas.microsoft.com/office/drawing/2014/main" id="{E2C6552F-FE4E-4144-BB9B-089033252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973896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a:extLst>
              <a:ext uri="{FF2B5EF4-FFF2-40B4-BE49-F238E27FC236}">
                <a16:creationId xmlns:a16="http://schemas.microsoft.com/office/drawing/2014/main" id="{46FC9C2B-6A24-464B-9421-35455510869B}"/>
              </a:ext>
            </a:extLst>
          </p:cNvPr>
          <p:cNvSpPr txBox="1">
            <a:spLocks noChangeArrowheads="1"/>
          </p:cNvSpPr>
          <p:nvPr/>
        </p:nvSpPr>
        <p:spPr bwMode="auto">
          <a:xfrm>
            <a:off x="457200" y="457200"/>
            <a:ext cx="2667000"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Sample Problem 7.5</a:t>
            </a:r>
          </a:p>
        </p:txBody>
      </p:sp>
      <p:sp>
        <p:nvSpPr>
          <p:cNvPr id="38916" name="Text Box 4">
            <a:extLst>
              <a:ext uri="{FF2B5EF4-FFF2-40B4-BE49-F238E27FC236}">
                <a16:creationId xmlns:a16="http://schemas.microsoft.com/office/drawing/2014/main" id="{40063F33-BD4E-4E77-AA07-7E6F0E0CEF5E}"/>
              </a:ext>
            </a:extLst>
          </p:cNvPr>
          <p:cNvSpPr txBox="1">
            <a:spLocks noChangeArrowheads="1"/>
          </p:cNvSpPr>
          <p:nvPr/>
        </p:nvSpPr>
        <p:spPr bwMode="auto">
          <a:xfrm>
            <a:off x="381000" y="3276600"/>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SOLUTION:</a:t>
            </a:r>
          </a:p>
        </p:txBody>
      </p:sp>
      <p:sp>
        <p:nvSpPr>
          <p:cNvPr id="67588" name="Text Box 6">
            <a:extLst>
              <a:ext uri="{FF2B5EF4-FFF2-40B4-BE49-F238E27FC236}">
                <a16:creationId xmlns:a16="http://schemas.microsoft.com/office/drawing/2014/main" id="{465E8A46-9F6D-4226-BF25-969B330D1A99}"/>
              </a:ext>
            </a:extLst>
          </p:cNvPr>
          <p:cNvSpPr txBox="1">
            <a:spLocks noChangeArrowheads="1"/>
          </p:cNvSpPr>
          <p:nvPr/>
        </p:nvSpPr>
        <p:spPr bwMode="auto">
          <a:xfrm>
            <a:off x="3733800" y="457200"/>
            <a:ext cx="441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Applying the Uncertainty Principle</a:t>
            </a:r>
          </a:p>
        </p:txBody>
      </p:sp>
      <p:sp>
        <p:nvSpPr>
          <p:cNvPr id="67589" name="Text Box 3">
            <a:extLst>
              <a:ext uri="{FF2B5EF4-FFF2-40B4-BE49-F238E27FC236}">
                <a16:creationId xmlns:a16="http://schemas.microsoft.com/office/drawing/2014/main" id="{7FCDD7E2-14E9-47FD-A916-51CB27226E77}"/>
              </a:ext>
            </a:extLst>
          </p:cNvPr>
          <p:cNvSpPr txBox="1">
            <a:spLocks noChangeArrowheads="1"/>
          </p:cNvSpPr>
          <p:nvPr/>
        </p:nvSpPr>
        <p:spPr bwMode="auto">
          <a:xfrm>
            <a:off x="381000" y="1066800"/>
            <a:ext cx="1676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PROBLEM:</a:t>
            </a:r>
          </a:p>
        </p:txBody>
      </p:sp>
      <p:sp>
        <p:nvSpPr>
          <p:cNvPr id="67590" name="Text Box 7">
            <a:extLst>
              <a:ext uri="{FF2B5EF4-FFF2-40B4-BE49-F238E27FC236}">
                <a16:creationId xmlns:a16="http://schemas.microsoft.com/office/drawing/2014/main" id="{591005D2-5735-4E74-ACC5-883E8DC52EF9}"/>
              </a:ext>
            </a:extLst>
          </p:cNvPr>
          <p:cNvSpPr txBox="1">
            <a:spLocks noChangeArrowheads="1"/>
          </p:cNvSpPr>
          <p:nvPr/>
        </p:nvSpPr>
        <p:spPr bwMode="auto">
          <a:xfrm>
            <a:off x="1981200" y="1066800"/>
            <a:ext cx="6858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An electron moving near an atomic nucleus has a speed 6x10</a:t>
            </a:r>
            <a:r>
              <a:rPr lang="en-US" altLang="en-US" sz="2000" baseline="30000"/>
              <a:t>6</a:t>
            </a:r>
            <a:r>
              <a:rPr lang="en-US" altLang="en-US" sz="2000"/>
              <a:t> m/s ± 1%.  What is the uncertainty in its position (</a:t>
            </a:r>
            <a:r>
              <a:rPr lang="en-US" altLang="en-US" sz="2000">
                <a:latin typeface="Symbol" panose="05050102010706020507" pitchFamily="18" charset="2"/>
              </a:rPr>
              <a:t>D</a:t>
            </a:r>
            <a:r>
              <a:rPr lang="en-US" altLang="en-US" sz="2000" i="1">
                <a:latin typeface="Times New Roman" panose="02020603050405020304" pitchFamily="18" charset="0"/>
              </a:rPr>
              <a:t>x</a:t>
            </a:r>
            <a:r>
              <a:rPr lang="en-US" altLang="en-US" sz="2000"/>
              <a:t>)?</a:t>
            </a:r>
          </a:p>
        </p:txBody>
      </p:sp>
      <p:grpSp>
        <p:nvGrpSpPr>
          <p:cNvPr id="2" name="Group 44">
            <a:extLst>
              <a:ext uri="{FF2B5EF4-FFF2-40B4-BE49-F238E27FC236}">
                <a16:creationId xmlns:a16="http://schemas.microsoft.com/office/drawing/2014/main" id="{34596C92-8D22-4125-B63F-26EFACDE9E0F}"/>
              </a:ext>
            </a:extLst>
          </p:cNvPr>
          <p:cNvGrpSpPr>
            <a:grpSpLocks/>
          </p:cNvGrpSpPr>
          <p:nvPr/>
        </p:nvGrpSpPr>
        <p:grpSpPr bwMode="auto">
          <a:xfrm>
            <a:off x="381000" y="1905000"/>
            <a:ext cx="8458200" cy="1187450"/>
            <a:chOff x="240" y="1200"/>
            <a:chExt cx="5328" cy="748"/>
          </a:xfrm>
        </p:grpSpPr>
        <p:sp>
          <p:nvSpPr>
            <p:cNvPr id="67612" name="Text Box 5">
              <a:extLst>
                <a:ext uri="{FF2B5EF4-FFF2-40B4-BE49-F238E27FC236}">
                  <a16:creationId xmlns:a16="http://schemas.microsoft.com/office/drawing/2014/main" id="{55C6CE82-B738-4BA4-8905-691D320DD3EF}"/>
                </a:ext>
              </a:extLst>
            </p:cNvPr>
            <p:cNvSpPr txBox="1">
              <a:spLocks noChangeArrowheads="1"/>
            </p:cNvSpPr>
            <p:nvPr/>
          </p:nvSpPr>
          <p:spPr bwMode="auto">
            <a:xfrm>
              <a:off x="240" y="1248"/>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PLAN:</a:t>
              </a:r>
            </a:p>
          </p:txBody>
        </p:sp>
        <p:sp>
          <p:nvSpPr>
            <p:cNvPr id="67613" name="Text Box 10">
              <a:extLst>
                <a:ext uri="{FF2B5EF4-FFF2-40B4-BE49-F238E27FC236}">
                  <a16:creationId xmlns:a16="http://schemas.microsoft.com/office/drawing/2014/main" id="{1137C7D1-7CA0-4B76-B92C-E6EDF2CC4366}"/>
                </a:ext>
              </a:extLst>
            </p:cNvPr>
            <p:cNvSpPr txBox="1">
              <a:spLocks noChangeArrowheads="1"/>
            </p:cNvSpPr>
            <p:nvPr/>
          </p:nvSpPr>
          <p:spPr bwMode="auto">
            <a:xfrm>
              <a:off x="1200" y="1200"/>
              <a:ext cx="4368"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The uncertainty in the speed (</a:t>
              </a:r>
              <a:r>
                <a:rPr lang="en-US" altLang="en-US" sz="2000">
                  <a:latin typeface="Symbol" panose="05050102010706020507" pitchFamily="18" charset="2"/>
                </a:rPr>
                <a:t>D</a:t>
              </a:r>
              <a:r>
                <a:rPr lang="en-US" altLang="en-US" i="1">
                  <a:latin typeface="Times New Roman" panose="02020603050405020304" pitchFamily="18" charset="0"/>
                </a:rPr>
                <a:t>u</a:t>
              </a:r>
              <a:r>
                <a:rPr lang="en-US" altLang="en-US" sz="2000"/>
                <a:t>) is given as ±1% (0.01) of 6x10</a:t>
              </a:r>
              <a:r>
                <a:rPr lang="en-US" altLang="en-US" sz="2000" baseline="30000"/>
                <a:t>6 </a:t>
              </a:r>
              <a:r>
                <a:rPr lang="en-US" altLang="en-US" sz="2000"/>
                <a:t>m/s.  We multiply </a:t>
              </a:r>
              <a:r>
                <a:rPr lang="en-US" altLang="en-US" i="1">
                  <a:latin typeface="Times New Roman" panose="02020603050405020304" pitchFamily="18" charset="0"/>
                </a:rPr>
                <a:t>u</a:t>
              </a:r>
              <a:r>
                <a:rPr lang="en-US" altLang="en-US" sz="2000"/>
                <a:t> by 0.01 and substitute this value into Equation 7.6 to solve for </a:t>
              </a:r>
              <a:r>
                <a:rPr lang="el-GR" altLang="en-US" sz="2000">
                  <a:cs typeface="Arial" panose="020B0604020202020204" pitchFamily="34" charset="0"/>
                </a:rPr>
                <a:t>Δ</a:t>
              </a:r>
              <a:r>
                <a:rPr lang="en-US" altLang="en-US" i="1">
                  <a:latin typeface="Times New Roman" panose="02020603050405020304" pitchFamily="18" charset="0"/>
                  <a:cs typeface="Arial" panose="020B0604020202020204" pitchFamily="34" charset="0"/>
                </a:rPr>
                <a:t>x</a:t>
              </a:r>
              <a:r>
                <a:rPr lang="en-US" altLang="en-US" sz="2000">
                  <a:cs typeface="Arial" panose="020B0604020202020204" pitchFamily="34" charset="0"/>
                </a:rPr>
                <a:t>.</a:t>
              </a:r>
              <a:endParaRPr lang="el-GR" altLang="en-US" sz="2000">
                <a:cs typeface="Arial" panose="020B0604020202020204" pitchFamily="34" charset="0"/>
              </a:endParaRPr>
            </a:p>
          </p:txBody>
        </p:sp>
      </p:grpSp>
      <p:sp>
        <p:nvSpPr>
          <p:cNvPr id="38924" name="Text Box 12">
            <a:extLst>
              <a:ext uri="{FF2B5EF4-FFF2-40B4-BE49-F238E27FC236}">
                <a16:creationId xmlns:a16="http://schemas.microsoft.com/office/drawing/2014/main" id="{66069517-72BA-4E43-B7C7-7ABA62321555}"/>
              </a:ext>
            </a:extLst>
          </p:cNvPr>
          <p:cNvSpPr txBox="1">
            <a:spLocks noChangeArrowheads="1"/>
          </p:cNvSpPr>
          <p:nvPr/>
        </p:nvSpPr>
        <p:spPr bwMode="auto">
          <a:xfrm>
            <a:off x="2438400" y="3244850"/>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latin typeface="Symbol" panose="05050102010706020507" pitchFamily="18" charset="2"/>
              </a:rPr>
              <a:t>D</a:t>
            </a:r>
            <a:r>
              <a:rPr lang="en-US" altLang="en-US" i="1">
                <a:latin typeface="Times New Roman" panose="02020603050405020304" pitchFamily="18" charset="0"/>
              </a:rPr>
              <a:t>u</a:t>
            </a:r>
            <a:r>
              <a:rPr lang="en-US" altLang="en-US" sz="2000"/>
              <a:t> = (0.01)(6x10</a:t>
            </a:r>
            <a:r>
              <a:rPr lang="en-US" altLang="en-US" sz="2000" baseline="30000"/>
              <a:t>6 </a:t>
            </a:r>
            <a:r>
              <a:rPr lang="en-US" altLang="en-US" sz="2000"/>
              <a:t>m/s) = 6x10</a:t>
            </a:r>
            <a:r>
              <a:rPr lang="en-US" altLang="en-US" sz="2000" baseline="30000"/>
              <a:t>4 </a:t>
            </a:r>
            <a:r>
              <a:rPr lang="en-US" altLang="en-US" sz="2000"/>
              <a:t>m/s</a:t>
            </a:r>
          </a:p>
        </p:txBody>
      </p:sp>
      <p:grpSp>
        <p:nvGrpSpPr>
          <p:cNvPr id="3" name="Group 33">
            <a:extLst>
              <a:ext uri="{FF2B5EF4-FFF2-40B4-BE49-F238E27FC236}">
                <a16:creationId xmlns:a16="http://schemas.microsoft.com/office/drawing/2014/main" id="{C95EF833-1662-4B52-8A21-B4F85867E2ED}"/>
              </a:ext>
            </a:extLst>
          </p:cNvPr>
          <p:cNvGrpSpPr>
            <a:grpSpLocks/>
          </p:cNvGrpSpPr>
          <p:nvPr/>
        </p:nvGrpSpPr>
        <p:grpSpPr bwMode="auto">
          <a:xfrm>
            <a:off x="2590800" y="3854450"/>
            <a:ext cx="2362200" cy="777875"/>
            <a:chOff x="1392" y="2582"/>
            <a:chExt cx="1488" cy="490"/>
          </a:xfrm>
        </p:grpSpPr>
        <p:sp>
          <p:nvSpPr>
            <p:cNvPr id="67606" name="Text Box 13">
              <a:extLst>
                <a:ext uri="{FF2B5EF4-FFF2-40B4-BE49-F238E27FC236}">
                  <a16:creationId xmlns:a16="http://schemas.microsoft.com/office/drawing/2014/main" id="{5406AA7F-DBA8-4EC5-8292-F692A0573F82}"/>
                </a:ext>
              </a:extLst>
            </p:cNvPr>
            <p:cNvSpPr txBox="1">
              <a:spLocks noChangeArrowheads="1"/>
            </p:cNvSpPr>
            <p:nvPr/>
          </p:nvSpPr>
          <p:spPr bwMode="auto">
            <a:xfrm>
              <a:off x="1392" y="2640"/>
              <a:ext cx="14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latin typeface="Symbol" panose="05050102010706020507" pitchFamily="18" charset="2"/>
                </a:rPr>
                <a:t>D</a:t>
              </a:r>
              <a:r>
                <a:rPr lang="en-US" altLang="en-US" i="1">
                  <a:latin typeface="Times New Roman" panose="02020603050405020304" pitchFamily="18" charset="0"/>
                </a:rPr>
                <a:t>x</a:t>
              </a:r>
              <a:r>
                <a:rPr lang="en-US" altLang="en-US" sz="2000">
                  <a:cs typeface="Arial" panose="020B0604020202020204" pitchFamily="34" charset="0"/>
                </a:rPr>
                <a:t>∙</a:t>
              </a:r>
              <a:r>
                <a:rPr lang="en-US" altLang="en-US" sz="2000" i="1"/>
                <a:t>m</a:t>
              </a:r>
              <a:r>
                <a:rPr lang="en-US" altLang="en-US" sz="2000">
                  <a:latin typeface="Symbol" panose="05050102010706020507" pitchFamily="18" charset="2"/>
                </a:rPr>
                <a:t>D</a:t>
              </a:r>
              <a:r>
                <a:rPr lang="en-US" altLang="en-US" i="1">
                  <a:latin typeface="Times New Roman" panose="02020603050405020304" pitchFamily="18" charset="0"/>
                </a:rPr>
                <a:t>u</a:t>
              </a:r>
              <a:r>
                <a:rPr lang="en-US" altLang="en-US" sz="2000"/>
                <a:t>  ≥  </a:t>
              </a:r>
            </a:p>
          </p:txBody>
        </p:sp>
        <p:grpSp>
          <p:nvGrpSpPr>
            <p:cNvPr id="67607" name="Group 19">
              <a:extLst>
                <a:ext uri="{FF2B5EF4-FFF2-40B4-BE49-F238E27FC236}">
                  <a16:creationId xmlns:a16="http://schemas.microsoft.com/office/drawing/2014/main" id="{503A604D-5235-43CD-AB0A-89958E8DB95C}"/>
                </a:ext>
              </a:extLst>
            </p:cNvPr>
            <p:cNvGrpSpPr>
              <a:grpSpLocks/>
            </p:cNvGrpSpPr>
            <p:nvPr/>
          </p:nvGrpSpPr>
          <p:grpSpPr bwMode="auto">
            <a:xfrm>
              <a:off x="2208" y="2582"/>
              <a:ext cx="384" cy="490"/>
              <a:chOff x="1920" y="2496"/>
              <a:chExt cx="384" cy="490"/>
            </a:xfrm>
          </p:grpSpPr>
          <p:sp>
            <p:nvSpPr>
              <p:cNvPr id="67608" name="Text Box 15">
                <a:extLst>
                  <a:ext uri="{FF2B5EF4-FFF2-40B4-BE49-F238E27FC236}">
                    <a16:creationId xmlns:a16="http://schemas.microsoft.com/office/drawing/2014/main" id="{B82166AD-8386-49B3-B485-E3FEB4FE74C8}"/>
                  </a:ext>
                </a:extLst>
              </p:cNvPr>
              <p:cNvSpPr txBox="1">
                <a:spLocks noChangeArrowheads="1"/>
              </p:cNvSpPr>
              <p:nvPr/>
            </p:nvSpPr>
            <p:spPr bwMode="auto">
              <a:xfrm>
                <a:off x="1968" y="2496"/>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i="1"/>
                  <a:t>h</a:t>
                </a:r>
              </a:p>
            </p:txBody>
          </p:sp>
          <p:grpSp>
            <p:nvGrpSpPr>
              <p:cNvPr id="67609" name="Group 18">
                <a:extLst>
                  <a:ext uri="{FF2B5EF4-FFF2-40B4-BE49-F238E27FC236}">
                    <a16:creationId xmlns:a16="http://schemas.microsoft.com/office/drawing/2014/main" id="{D300197F-4A04-4EC2-B7D3-E72C22FFD689}"/>
                  </a:ext>
                </a:extLst>
              </p:cNvPr>
              <p:cNvGrpSpPr>
                <a:grpSpLocks/>
              </p:cNvGrpSpPr>
              <p:nvPr/>
            </p:nvGrpSpPr>
            <p:grpSpPr bwMode="auto">
              <a:xfrm>
                <a:off x="1920" y="2736"/>
                <a:ext cx="384" cy="250"/>
                <a:chOff x="1920" y="2736"/>
                <a:chExt cx="384" cy="250"/>
              </a:xfrm>
            </p:grpSpPr>
            <p:sp>
              <p:nvSpPr>
                <p:cNvPr id="67610" name="Text Box 16">
                  <a:extLst>
                    <a:ext uri="{FF2B5EF4-FFF2-40B4-BE49-F238E27FC236}">
                      <a16:creationId xmlns:a16="http://schemas.microsoft.com/office/drawing/2014/main" id="{AA972B59-A22F-4951-9FA2-E94AE7AD50DC}"/>
                    </a:ext>
                  </a:extLst>
                </p:cNvPr>
                <p:cNvSpPr txBox="1">
                  <a:spLocks noChangeArrowheads="1"/>
                </p:cNvSpPr>
                <p:nvPr/>
              </p:nvSpPr>
              <p:spPr bwMode="auto">
                <a:xfrm>
                  <a:off x="1920" y="2736"/>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2000"/>
                    <a:t>4</a:t>
                  </a:r>
                  <a:r>
                    <a:rPr lang="en-US" altLang="en-US" sz="2000">
                      <a:latin typeface="Symbol" panose="05050102010706020507" pitchFamily="18" charset="2"/>
                    </a:rPr>
                    <a:t>p</a:t>
                  </a:r>
                  <a:endParaRPr lang="en-US" altLang="en-US" sz="2000"/>
                </a:p>
              </p:txBody>
            </p:sp>
            <p:sp>
              <p:nvSpPr>
                <p:cNvPr id="67611" name="Line 17">
                  <a:extLst>
                    <a:ext uri="{FF2B5EF4-FFF2-40B4-BE49-F238E27FC236}">
                      <a16:creationId xmlns:a16="http://schemas.microsoft.com/office/drawing/2014/main" id="{711E4A4C-5C0C-4318-966F-2051D5834C7F}"/>
                    </a:ext>
                  </a:extLst>
                </p:cNvPr>
                <p:cNvSpPr>
                  <a:spLocks noChangeShapeType="1"/>
                </p:cNvSpPr>
                <p:nvPr/>
              </p:nvSpPr>
              <p:spPr bwMode="auto">
                <a:xfrm>
                  <a:off x="1944" y="2736"/>
                  <a:ext cx="33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grpSp>
      </p:grpSp>
      <p:sp>
        <p:nvSpPr>
          <p:cNvPr id="31759" name="Text Box 15">
            <a:extLst>
              <a:ext uri="{FF2B5EF4-FFF2-40B4-BE49-F238E27FC236}">
                <a16:creationId xmlns:a16="http://schemas.microsoft.com/office/drawing/2014/main" id="{439520B7-98D7-46C6-844B-0AB8E092DBE7}"/>
              </a:ext>
            </a:extLst>
          </p:cNvPr>
          <p:cNvSpPr txBox="1">
            <a:spLocks noChangeArrowheads="1"/>
          </p:cNvSpPr>
          <p:nvPr/>
        </p:nvSpPr>
        <p:spPr bwMode="auto">
          <a:xfrm>
            <a:off x="6553200" y="4876800"/>
            <a:ext cx="1406525" cy="4254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 1x10</a:t>
            </a:r>
            <a:r>
              <a:rPr lang="en-US" altLang="en-US" sz="2000" b="1" baseline="30000"/>
              <a:t>-9 </a:t>
            </a:r>
            <a:r>
              <a:rPr lang="en-US" altLang="en-US" sz="2000" b="1"/>
              <a:t>m</a:t>
            </a:r>
          </a:p>
        </p:txBody>
      </p:sp>
      <p:grpSp>
        <p:nvGrpSpPr>
          <p:cNvPr id="6" name="Group 41">
            <a:extLst>
              <a:ext uri="{FF2B5EF4-FFF2-40B4-BE49-F238E27FC236}">
                <a16:creationId xmlns:a16="http://schemas.microsoft.com/office/drawing/2014/main" id="{DA5182C8-5F81-40E0-903A-A162FABE6A36}"/>
              </a:ext>
            </a:extLst>
          </p:cNvPr>
          <p:cNvGrpSpPr>
            <a:grpSpLocks/>
          </p:cNvGrpSpPr>
          <p:nvPr/>
        </p:nvGrpSpPr>
        <p:grpSpPr bwMode="auto">
          <a:xfrm>
            <a:off x="990600" y="4708525"/>
            <a:ext cx="1752600" cy="762000"/>
            <a:chOff x="624" y="3072"/>
            <a:chExt cx="1104" cy="480"/>
          </a:xfrm>
        </p:grpSpPr>
        <p:sp>
          <p:nvSpPr>
            <p:cNvPr id="67602" name="Text Box 20">
              <a:extLst>
                <a:ext uri="{FF2B5EF4-FFF2-40B4-BE49-F238E27FC236}">
                  <a16:creationId xmlns:a16="http://schemas.microsoft.com/office/drawing/2014/main" id="{6E750D22-B7CC-437A-B550-FC21D34D6D05}"/>
                </a:ext>
              </a:extLst>
            </p:cNvPr>
            <p:cNvSpPr txBox="1">
              <a:spLocks noChangeArrowheads="1"/>
            </p:cNvSpPr>
            <p:nvPr/>
          </p:nvSpPr>
          <p:spPr bwMode="auto">
            <a:xfrm>
              <a:off x="624" y="3168"/>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latin typeface="Symbol" panose="05050102010706020507" pitchFamily="18" charset="2"/>
                </a:rPr>
                <a:t>D</a:t>
              </a:r>
              <a:r>
                <a:rPr lang="en-US" altLang="en-US" i="1">
                  <a:latin typeface="Times New Roman" panose="02020603050405020304" pitchFamily="18" charset="0"/>
                </a:rPr>
                <a:t>x</a:t>
              </a:r>
              <a:r>
                <a:rPr lang="en-US" altLang="en-US" sz="2000">
                  <a:latin typeface="Times New Roman" panose="02020603050405020304" pitchFamily="18" charset="0"/>
                </a:rPr>
                <a:t> </a:t>
              </a:r>
              <a:r>
                <a:rPr lang="en-US" altLang="en-US" sz="2000"/>
                <a:t>≥</a:t>
              </a:r>
            </a:p>
          </p:txBody>
        </p:sp>
        <p:grpSp>
          <p:nvGrpSpPr>
            <p:cNvPr id="67603" name="Group 36">
              <a:extLst>
                <a:ext uri="{FF2B5EF4-FFF2-40B4-BE49-F238E27FC236}">
                  <a16:creationId xmlns:a16="http://schemas.microsoft.com/office/drawing/2014/main" id="{928173FD-E3E0-4A7E-A6DE-C72BC2FD2E16}"/>
                </a:ext>
              </a:extLst>
            </p:cNvPr>
            <p:cNvGrpSpPr>
              <a:grpSpLocks/>
            </p:cNvGrpSpPr>
            <p:nvPr/>
          </p:nvGrpSpPr>
          <p:grpSpPr bwMode="auto">
            <a:xfrm>
              <a:off x="1056" y="3072"/>
              <a:ext cx="672" cy="480"/>
              <a:chOff x="3792" y="2574"/>
              <a:chExt cx="672" cy="480"/>
            </a:xfrm>
          </p:grpSpPr>
          <p:sp>
            <p:nvSpPr>
              <p:cNvPr id="67604" name="Text Box 34">
                <a:extLst>
                  <a:ext uri="{FF2B5EF4-FFF2-40B4-BE49-F238E27FC236}">
                    <a16:creationId xmlns:a16="http://schemas.microsoft.com/office/drawing/2014/main" id="{987C6112-9F28-4694-B89E-A7721B22AA73}"/>
                  </a:ext>
                </a:extLst>
              </p:cNvPr>
              <p:cNvSpPr txBox="1">
                <a:spLocks noChangeArrowheads="1"/>
              </p:cNvSpPr>
              <p:nvPr/>
            </p:nvSpPr>
            <p:spPr bwMode="auto">
              <a:xfrm>
                <a:off x="3792" y="2574"/>
                <a:ext cx="62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i="1"/>
                  <a:t>     h</a:t>
                </a:r>
                <a:endParaRPr lang="en-US" altLang="en-US" sz="2000"/>
              </a:p>
              <a:p>
                <a:r>
                  <a:rPr lang="en-US" altLang="en-US" sz="2000"/>
                  <a:t>4</a:t>
                </a:r>
                <a:r>
                  <a:rPr lang="en-US" altLang="en-US" sz="2000">
                    <a:latin typeface="Symbol" panose="05050102010706020507" pitchFamily="18" charset="2"/>
                  </a:rPr>
                  <a:t>p</a:t>
                </a:r>
                <a:r>
                  <a:rPr lang="en-US" altLang="en-US" sz="2000" i="1"/>
                  <a:t>m</a:t>
                </a:r>
                <a:r>
                  <a:rPr lang="en-US" altLang="en-US" sz="2000">
                    <a:latin typeface="Symbol" panose="05050102010706020507" pitchFamily="18" charset="2"/>
                  </a:rPr>
                  <a:t>D</a:t>
                </a:r>
                <a:r>
                  <a:rPr lang="en-US" altLang="en-US" i="1">
                    <a:latin typeface="Times New Roman" panose="02020603050405020304" pitchFamily="18" charset="0"/>
                  </a:rPr>
                  <a:t>u</a:t>
                </a:r>
              </a:p>
            </p:txBody>
          </p:sp>
          <p:sp>
            <p:nvSpPr>
              <p:cNvPr id="67605" name="Line 35">
                <a:extLst>
                  <a:ext uri="{FF2B5EF4-FFF2-40B4-BE49-F238E27FC236}">
                    <a16:creationId xmlns:a16="http://schemas.microsoft.com/office/drawing/2014/main" id="{EB1807D5-0EBE-46C0-9D35-2CF575631C2E}"/>
                  </a:ext>
                </a:extLst>
              </p:cNvPr>
              <p:cNvSpPr>
                <a:spLocks noChangeShapeType="1"/>
              </p:cNvSpPr>
              <p:nvPr/>
            </p:nvSpPr>
            <p:spPr bwMode="auto">
              <a:xfrm>
                <a:off x="3792" y="2832"/>
                <a:ext cx="67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grpSp>
      </p:grpSp>
      <p:grpSp>
        <p:nvGrpSpPr>
          <p:cNvPr id="8" name="Group 43">
            <a:extLst>
              <a:ext uri="{FF2B5EF4-FFF2-40B4-BE49-F238E27FC236}">
                <a16:creationId xmlns:a16="http://schemas.microsoft.com/office/drawing/2014/main" id="{E36B152F-0A9E-434F-9C10-D728148B62A1}"/>
              </a:ext>
            </a:extLst>
          </p:cNvPr>
          <p:cNvGrpSpPr>
            <a:grpSpLocks/>
          </p:cNvGrpSpPr>
          <p:nvPr/>
        </p:nvGrpSpPr>
        <p:grpSpPr bwMode="auto">
          <a:xfrm>
            <a:off x="2895600" y="4724400"/>
            <a:ext cx="3962400" cy="869950"/>
            <a:chOff x="1824" y="2976"/>
            <a:chExt cx="2496" cy="548"/>
          </a:xfrm>
        </p:grpSpPr>
        <p:grpSp>
          <p:nvGrpSpPr>
            <p:cNvPr id="67597" name="Group 42">
              <a:extLst>
                <a:ext uri="{FF2B5EF4-FFF2-40B4-BE49-F238E27FC236}">
                  <a16:creationId xmlns:a16="http://schemas.microsoft.com/office/drawing/2014/main" id="{2E88D6DE-87E3-4FCB-A379-BB2C8DE48820}"/>
                </a:ext>
              </a:extLst>
            </p:cNvPr>
            <p:cNvGrpSpPr>
              <a:grpSpLocks/>
            </p:cNvGrpSpPr>
            <p:nvPr/>
          </p:nvGrpSpPr>
          <p:grpSpPr bwMode="auto">
            <a:xfrm>
              <a:off x="2016" y="2976"/>
              <a:ext cx="2304" cy="548"/>
              <a:chOff x="2016" y="2976"/>
              <a:chExt cx="2304" cy="548"/>
            </a:xfrm>
          </p:grpSpPr>
          <p:sp>
            <p:nvSpPr>
              <p:cNvPr id="67599" name="Text Box 21">
                <a:extLst>
                  <a:ext uri="{FF2B5EF4-FFF2-40B4-BE49-F238E27FC236}">
                    <a16:creationId xmlns:a16="http://schemas.microsoft.com/office/drawing/2014/main" id="{DED351AA-AD49-4CE3-AABF-652A458EF4E6}"/>
                  </a:ext>
                </a:extLst>
              </p:cNvPr>
              <p:cNvSpPr txBox="1">
                <a:spLocks noChangeArrowheads="1"/>
              </p:cNvSpPr>
              <p:nvPr/>
            </p:nvSpPr>
            <p:spPr bwMode="auto">
              <a:xfrm>
                <a:off x="2016" y="3274"/>
                <a:ext cx="23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4</a:t>
                </a:r>
                <a:r>
                  <a:rPr lang="en-US" altLang="en-US" sz="2000">
                    <a:latin typeface="Symbol" panose="05050102010706020507" pitchFamily="18" charset="2"/>
                  </a:rPr>
                  <a:t>p</a:t>
                </a:r>
                <a:r>
                  <a:rPr lang="en-US" altLang="en-US" sz="2000"/>
                  <a:t> (9.11x10</a:t>
                </a:r>
                <a:r>
                  <a:rPr lang="en-US" altLang="en-US" sz="2000" baseline="30000"/>
                  <a:t>-31 </a:t>
                </a:r>
                <a:r>
                  <a:rPr lang="en-US" altLang="en-US" sz="2000"/>
                  <a:t>kg)(6x10</a:t>
                </a:r>
                <a:r>
                  <a:rPr lang="en-US" altLang="en-US" sz="2000" baseline="30000"/>
                  <a:t>4 </a:t>
                </a:r>
                <a:r>
                  <a:rPr lang="en-US" altLang="en-US" sz="2000"/>
                  <a:t>m/s)</a:t>
                </a:r>
              </a:p>
            </p:txBody>
          </p:sp>
          <p:sp>
            <p:nvSpPr>
              <p:cNvPr id="67600" name="Rectangle 22">
                <a:extLst>
                  <a:ext uri="{FF2B5EF4-FFF2-40B4-BE49-F238E27FC236}">
                    <a16:creationId xmlns:a16="http://schemas.microsoft.com/office/drawing/2014/main" id="{D25DF7B2-0CE2-4328-8834-622CF72F4FDB}"/>
                  </a:ext>
                </a:extLst>
              </p:cNvPr>
              <p:cNvSpPr>
                <a:spLocks noChangeArrowheads="1"/>
              </p:cNvSpPr>
              <p:nvPr/>
            </p:nvSpPr>
            <p:spPr bwMode="auto">
              <a:xfrm>
                <a:off x="2160" y="2976"/>
                <a:ext cx="14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6.626x10</a:t>
                </a:r>
                <a:r>
                  <a:rPr lang="en-US" altLang="en-US" sz="2000" baseline="30000"/>
                  <a:t>-34 </a:t>
                </a:r>
                <a:r>
                  <a:rPr lang="en-US" altLang="en-US" sz="2000"/>
                  <a:t>kg</a:t>
                </a:r>
                <a:r>
                  <a:rPr lang="en-US" altLang="en-US" sz="2000">
                    <a:cs typeface="Arial" panose="020B0604020202020204" pitchFamily="34" charset="0"/>
                  </a:rPr>
                  <a:t>∙</a:t>
                </a:r>
                <a:r>
                  <a:rPr lang="en-US" altLang="en-US" sz="2000"/>
                  <a:t>m</a:t>
                </a:r>
                <a:r>
                  <a:rPr lang="en-US" altLang="en-US" sz="2000" baseline="30000"/>
                  <a:t>2</a:t>
                </a:r>
                <a:r>
                  <a:rPr lang="en-US" altLang="en-US" sz="2000"/>
                  <a:t>/s</a:t>
                </a:r>
              </a:p>
            </p:txBody>
          </p:sp>
          <p:sp>
            <p:nvSpPr>
              <p:cNvPr id="67601" name="Line 23">
                <a:extLst>
                  <a:ext uri="{FF2B5EF4-FFF2-40B4-BE49-F238E27FC236}">
                    <a16:creationId xmlns:a16="http://schemas.microsoft.com/office/drawing/2014/main" id="{6A4F3E84-900B-4720-B8B6-9030A11ADAED}"/>
                  </a:ext>
                </a:extLst>
              </p:cNvPr>
              <p:cNvSpPr>
                <a:spLocks noChangeShapeType="1"/>
              </p:cNvSpPr>
              <p:nvPr/>
            </p:nvSpPr>
            <p:spPr bwMode="auto">
              <a:xfrm>
                <a:off x="2016" y="3226"/>
                <a:ext cx="182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grpSp>
        <p:sp>
          <p:nvSpPr>
            <p:cNvPr id="67598" name="Text Box 20">
              <a:extLst>
                <a:ext uri="{FF2B5EF4-FFF2-40B4-BE49-F238E27FC236}">
                  <a16:creationId xmlns:a16="http://schemas.microsoft.com/office/drawing/2014/main" id="{9042BD32-E1D8-40B7-A6D6-8D7C0B642CF6}"/>
                </a:ext>
              </a:extLst>
            </p:cNvPr>
            <p:cNvSpPr txBox="1">
              <a:spLocks noChangeArrowheads="1"/>
            </p:cNvSpPr>
            <p:nvPr/>
          </p:nvSpPr>
          <p:spPr bwMode="auto">
            <a:xfrm>
              <a:off x="1824" y="3101"/>
              <a:ext cx="3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916"/>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grpId="0" nodeType="afterEffect">
                                  <p:stCondLst>
                                    <p:cond delay="1000"/>
                                  </p:stCondLst>
                                  <p:childTnLst>
                                    <p:set>
                                      <p:cBhvr>
                                        <p:cTn id="13" dur="1" fill="hold">
                                          <p:stCondLst>
                                            <p:cond delay="0"/>
                                          </p:stCondLst>
                                        </p:cTn>
                                        <p:tgtEl>
                                          <p:spTgt spid="38924"/>
                                        </p:tgtEl>
                                        <p:attrNameLst>
                                          <p:attrName>style.visibility</p:attrName>
                                        </p:attrNameLst>
                                      </p:cBhvr>
                                      <p:to>
                                        <p:strVal val="visible"/>
                                      </p:to>
                                    </p:set>
                                  </p:childTnLst>
                                </p:cTn>
                              </p:par>
                            </p:childTnLst>
                          </p:cTn>
                        </p:par>
                        <p:par>
                          <p:cTn id="14" fill="hold" nodeType="afterGroup">
                            <p:stCondLst>
                              <p:cond delay="1000"/>
                            </p:stCondLst>
                            <p:childTnLst>
                              <p:par>
                                <p:cTn id="15" presetID="1" presetClass="entr" presetSubtype="0" fill="hold" nodeType="afterEffect">
                                  <p:stCondLst>
                                    <p:cond delay="1000"/>
                                  </p:stCondLst>
                                  <p:childTnLst>
                                    <p:set>
                                      <p:cBhvr>
                                        <p:cTn id="16" dur="1" fill="hold">
                                          <p:stCondLst>
                                            <p:cond delay="0"/>
                                          </p:stCondLst>
                                        </p:cTn>
                                        <p:tgtEl>
                                          <p:spTgt spid="3"/>
                                        </p:tgtEl>
                                        <p:attrNameLst>
                                          <p:attrName>style.visibility</p:attrName>
                                        </p:attrNameLst>
                                      </p:cBhvr>
                                      <p:to>
                                        <p:strVal val="visible"/>
                                      </p:to>
                                    </p:set>
                                  </p:childTnLst>
                                </p:cTn>
                              </p:par>
                            </p:childTnLst>
                          </p:cTn>
                        </p:par>
                        <p:par>
                          <p:cTn id="17" fill="hold" nodeType="afterGroup">
                            <p:stCondLst>
                              <p:cond delay="2000"/>
                            </p:stCondLst>
                            <p:childTnLst>
                              <p:par>
                                <p:cTn id="18" presetID="1" presetClass="entr" presetSubtype="0" fill="hold" nodeType="afterEffect">
                                  <p:stCondLst>
                                    <p:cond delay="1000"/>
                                  </p:stCondLst>
                                  <p:childTnLst>
                                    <p:set>
                                      <p:cBhvr>
                                        <p:cTn id="19" dur="1" fill="hold">
                                          <p:stCondLst>
                                            <p:cond delay="0"/>
                                          </p:stCondLst>
                                        </p:cTn>
                                        <p:tgtEl>
                                          <p:spTgt spid="6"/>
                                        </p:tgtEl>
                                        <p:attrNameLst>
                                          <p:attrName>style.visibility</p:attrName>
                                        </p:attrNameLst>
                                      </p:cBhvr>
                                      <p:to>
                                        <p:strVal val="visible"/>
                                      </p:to>
                                    </p:set>
                                  </p:childTnLst>
                                </p:cTn>
                              </p:par>
                            </p:childTnLst>
                          </p:cTn>
                        </p:par>
                        <p:par>
                          <p:cTn id="20" fill="hold" nodeType="afterGroup">
                            <p:stCondLst>
                              <p:cond delay="3000"/>
                            </p:stCondLst>
                            <p:childTnLst>
                              <p:par>
                                <p:cTn id="21" presetID="1" presetClass="entr" presetSubtype="0" fill="hold" nodeType="afterEffect">
                                  <p:stCondLst>
                                    <p:cond delay="1000"/>
                                  </p:stCondLst>
                                  <p:childTnLst>
                                    <p:set>
                                      <p:cBhvr>
                                        <p:cTn id="22" dur="1" fill="hold">
                                          <p:stCondLst>
                                            <p:cond delay="0"/>
                                          </p:stCondLst>
                                        </p:cTn>
                                        <p:tgtEl>
                                          <p:spTgt spid="8"/>
                                        </p:tgtEl>
                                        <p:attrNameLst>
                                          <p:attrName>style.visibility</p:attrName>
                                        </p:attrNameLst>
                                      </p:cBhvr>
                                      <p:to>
                                        <p:strVal val="visible"/>
                                      </p:to>
                                    </p:set>
                                  </p:childTnLst>
                                </p:cTn>
                              </p:par>
                            </p:childTnLst>
                          </p:cTn>
                        </p:par>
                        <p:par>
                          <p:cTn id="23" fill="hold" nodeType="afterGroup">
                            <p:stCondLst>
                              <p:cond delay="4000"/>
                            </p:stCondLst>
                            <p:childTnLst>
                              <p:par>
                                <p:cTn id="24" presetID="1" presetClass="entr" presetSubtype="0" fill="hold" grpId="0" nodeType="afterEffect">
                                  <p:stCondLst>
                                    <p:cond delay="1000"/>
                                  </p:stCondLst>
                                  <p:childTnLst>
                                    <p:set>
                                      <p:cBhvr>
                                        <p:cTn id="25" dur="1" fill="hold">
                                          <p:stCondLst>
                                            <p:cond delay="0"/>
                                          </p:stCondLst>
                                        </p:cTn>
                                        <p:tgtEl>
                                          <p:spTgt spid="31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p:bldP spid="38924" grpId="0"/>
      <p:bldP spid="3175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18">
            <a:extLst>
              <a:ext uri="{FF2B5EF4-FFF2-40B4-BE49-F238E27FC236}">
                <a16:creationId xmlns:a16="http://schemas.microsoft.com/office/drawing/2014/main" id="{6C8836B5-BB70-440B-9E2A-3C21672FC9F3}"/>
              </a:ext>
            </a:extLst>
          </p:cNvPr>
          <p:cNvSpPr txBox="1">
            <a:spLocks noChangeArrowheads="1"/>
          </p:cNvSpPr>
          <p:nvPr/>
        </p:nvSpPr>
        <p:spPr bwMode="auto">
          <a:xfrm>
            <a:off x="457200" y="533400"/>
            <a:ext cx="8382000" cy="519113"/>
          </a:xfrm>
          <a:prstGeom prst="rect">
            <a:avLst/>
          </a:prstGeom>
          <a:gradFill rotWithShape="1">
            <a:gsLst>
              <a:gs pos="0">
                <a:srgbClr val="990000">
                  <a:alpha val="35001"/>
                </a:srgbClr>
              </a:gs>
              <a:gs pos="100000">
                <a:srgbClr val="47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2800" b="1">
                <a:solidFill>
                  <a:srgbClr val="000000"/>
                </a:solidFill>
              </a:rPr>
              <a:t>The Quantum-Mechanical Model of the Atom</a:t>
            </a:r>
          </a:p>
        </p:txBody>
      </p:sp>
      <p:sp>
        <p:nvSpPr>
          <p:cNvPr id="118789" name="Text Box 5">
            <a:extLst>
              <a:ext uri="{FF2B5EF4-FFF2-40B4-BE49-F238E27FC236}">
                <a16:creationId xmlns:a16="http://schemas.microsoft.com/office/drawing/2014/main" id="{B4B2A710-3457-4718-8C04-8D1EFFB6143F}"/>
              </a:ext>
            </a:extLst>
          </p:cNvPr>
          <p:cNvSpPr txBox="1">
            <a:spLocks noChangeArrowheads="1"/>
          </p:cNvSpPr>
          <p:nvPr/>
        </p:nvSpPr>
        <p:spPr bwMode="auto">
          <a:xfrm>
            <a:off x="609600" y="1524000"/>
            <a:ext cx="7924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t>The matter-wave of the electron occupies the space near the nucleus and is continuously influenced by it.</a:t>
            </a:r>
          </a:p>
        </p:txBody>
      </p:sp>
      <p:sp>
        <p:nvSpPr>
          <p:cNvPr id="118790" name="Text Box 6">
            <a:extLst>
              <a:ext uri="{FF2B5EF4-FFF2-40B4-BE49-F238E27FC236}">
                <a16:creationId xmlns:a16="http://schemas.microsoft.com/office/drawing/2014/main" id="{8E1F3AE8-B923-4254-ACED-C180729CCDCD}"/>
              </a:ext>
            </a:extLst>
          </p:cNvPr>
          <p:cNvSpPr txBox="1">
            <a:spLocks noChangeArrowheads="1"/>
          </p:cNvSpPr>
          <p:nvPr/>
        </p:nvSpPr>
        <p:spPr bwMode="auto">
          <a:xfrm>
            <a:off x="685800" y="2590800"/>
            <a:ext cx="7924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t>The </a:t>
            </a:r>
            <a:r>
              <a:rPr lang="en-US" altLang="en-US" b="1" i="1"/>
              <a:t>Schr</a:t>
            </a:r>
            <a:r>
              <a:rPr lang="en-US" altLang="en-US" b="1" i="1">
                <a:cs typeface="Arial" panose="020B0604020202020204" pitchFamily="34" charset="0"/>
              </a:rPr>
              <a:t>ödinger wave equation</a:t>
            </a:r>
            <a:r>
              <a:rPr lang="en-US" altLang="en-US">
                <a:cs typeface="Arial" panose="020B0604020202020204" pitchFamily="34" charset="0"/>
              </a:rPr>
              <a:t> allows us to solve for the energy states associated with a particular atomic orbital.</a:t>
            </a:r>
          </a:p>
        </p:txBody>
      </p:sp>
      <p:sp>
        <p:nvSpPr>
          <p:cNvPr id="118795" name="Text Box 11">
            <a:extLst>
              <a:ext uri="{FF2B5EF4-FFF2-40B4-BE49-F238E27FC236}">
                <a16:creationId xmlns:a16="http://schemas.microsoft.com/office/drawing/2014/main" id="{8BBF55CD-D3BD-4CD3-92F7-5EFE8BB9102F}"/>
              </a:ext>
            </a:extLst>
          </p:cNvPr>
          <p:cNvSpPr txBox="1">
            <a:spLocks noChangeArrowheads="1"/>
          </p:cNvSpPr>
          <p:nvPr/>
        </p:nvSpPr>
        <p:spPr bwMode="auto">
          <a:xfrm>
            <a:off x="762000" y="4038600"/>
            <a:ext cx="79248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t>The square of the wave function gives the </a:t>
            </a:r>
            <a:r>
              <a:rPr lang="en-US" altLang="en-US" b="1" i="1"/>
              <a:t>probability density</a:t>
            </a:r>
            <a:r>
              <a:rPr lang="en-US" altLang="en-US"/>
              <a:t>, a measure of the </a:t>
            </a:r>
            <a:r>
              <a:rPr lang="en-US" altLang="en-US" b="1" i="1"/>
              <a:t>probability</a:t>
            </a:r>
            <a:r>
              <a:rPr lang="en-US" altLang="en-US"/>
              <a:t> of finding an electron of a particular energy in a particular region of the atom.</a:t>
            </a:r>
            <a:endParaRPr lang="en-US" altLang="en-US">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18789"/>
                                        </p:tgtEl>
                                        <p:attrNameLst>
                                          <p:attrName>style.visibility</p:attrName>
                                        </p:attrNameLst>
                                      </p:cBhvr>
                                      <p:to>
                                        <p:strVal val="visible"/>
                                      </p:to>
                                    </p:set>
                                  </p:childTnLst>
                                </p:cTn>
                              </p:par>
                            </p:childTnLst>
                          </p:cTn>
                        </p:par>
                        <p:par>
                          <p:cTn id="7" fill="hold" nodeType="afterGroup">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118790"/>
                                        </p:tgtEl>
                                        <p:attrNameLst>
                                          <p:attrName>style.visibility</p:attrName>
                                        </p:attrNameLst>
                                      </p:cBhvr>
                                      <p:to>
                                        <p:strVal val="visible"/>
                                      </p:to>
                                    </p:set>
                                  </p:childTnLst>
                                </p:cTn>
                              </p:par>
                            </p:childTnLst>
                          </p:cTn>
                        </p:par>
                        <p:par>
                          <p:cTn id="10" fill="hold" nodeType="afterGroup">
                            <p:stCondLst>
                              <p:cond delay="2000"/>
                            </p:stCondLst>
                            <p:childTnLst>
                              <p:par>
                                <p:cTn id="11" presetID="1" presetClass="entr" presetSubtype="0" fill="hold" grpId="0" nodeType="afterEffect">
                                  <p:stCondLst>
                                    <p:cond delay="1000"/>
                                  </p:stCondLst>
                                  <p:childTnLst>
                                    <p:set>
                                      <p:cBhvr>
                                        <p:cTn id="12" dur="1" fill="hold">
                                          <p:stCondLst>
                                            <p:cond delay="0"/>
                                          </p:stCondLst>
                                        </p:cTn>
                                        <p:tgtEl>
                                          <p:spTgt spid="118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9" grpId="0"/>
      <p:bldP spid="118790" grpId="0"/>
      <p:bldP spid="11879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screenshot of a cell phone&#10;&#10;Description automatically generated">
            <a:extLst>
              <a:ext uri="{FF2B5EF4-FFF2-40B4-BE49-F238E27FC236}">
                <a16:creationId xmlns:a16="http://schemas.microsoft.com/office/drawing/2014/main" id="{B1AB33BB-89CA-4B1B-8F67-FBA814CE1D45}"/>
              </a:ext>
            </a:extLst>
          </p:cNvPr>
          <p:cNvPicPr>
            <a:picLocks noChangeAspect="1"/>
          </p:cNvPicPr>
          <p:nvPr/>
        </p:nvPicPr>
        <p:blipFill>
          <a:blip r:embed="rId2"/>
          <a:stretch>
            <a:fillRect/>
          </a:stretch>
        </p:blipFill>
        <p:spPr>
          <a:xfrm>
            <a:off x="914401" y="593462"/>
            <a:ext cx="7504867" cy="5950587"/>
          </a:xfrm>
          <a:prstGeom prst="rect">
            <a:avLst/>
          </a:prstGeom>
        </p:spPr>
      </p:pic>
    </p:spTree>
    <p:extLst>
      <p:ext uri="{BB962C8B-B14F-4D97-AF65-F5344CB8AC3E}">
        <p14:creationId xmlns:p14="http://schemas.microsoft.com/office/powerpoint/2010/main" val="27952409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F622C-0D17-457A-8B5C-6C470AAFD71A}"/>
              </a:ext>
            </a:extLst>
          </p:cNvPr>
          <p:cNvSpPr>
            <a:spLocks noGrp="1"/>
          </p:cNvSpPr>
          <p:nvPr>
            <p:ph type="title"/>
          </p:nvPr>
        </p:nvSpPr>
        <p:spPr/>
        <p:txBody>
          <a:bodyPr lIns="91440" tIns="45720" rIns="91440" bIns="45720" anchor="t"/>
          <a:lstStyle/>
          <a:p>
            <a:r>
              <a:rPr lang="en-US" b="1" i="1">
                <a:ea typeface="+mj-lt"/>
                <a:cs typeface="+mj-lt"/>
              </a:rPr>
              <a:t>Schrödinger wave equation</a:t>
            </a:r>
            <a:endParaRPr lang="en-US" i="1"/>
          </a:p>
        </p:txBody>
      </p:sp>
      <p:pic>
        <p:nvPicPr>
          <p:cNvPr id="3" name="Picture 3" descr="A picture containing orange&#10;&#10;Description automatically generated">
            <a:extLst>
              <a:ext uri="{FF2B5EF4-FFF2-40B4-BE49-F238E27FC236}">
                <a16:creationId xmlns:a16="http://schemas.microsoft.com/office/drawing/2014/main" id="{1F15BF11-B31B-455C-9306-D84C47F7EEAD}"/>
              </a:ext>
            </a:extLst>
          </p:cNvPr>
          <p:cNvPicPr>
            <a:picLocks noChangeAspect="1"/>
          </p:cNvPicPr>
          <p:nvPr/>
        </p:nvPicPr>
        <p:blipFill>
          <a:blip r:embed="rId2"/>
          <a:stretch>
            <a:fillRect/>
          </a:stretch>
        </p:blipFill>
        <p:spPr>
          <a:xfrm>
            <a:off x="1842777" y="3276283"/>
            <a:ext cx="4889443" cy="1583196"/>
          </a:xfrm>
          <a:prstGeom prst="rect">
            <a:avLst/>
          </a:prstGeom>
        </p:spPr>
      </p:pic>
      <p:sp>
        <p:nvSpPr>
          <p:cNvPr id="4" name="TextBox 3">
            <a:extLst>
              <a:ext uri="{FF2B5EF4-FFF2-40B4-BE49-F238E27FC236}">
                <a16:creationId xmlns:a16="http://schemas.microsoft.com/office/drawing/2014/main" id="{7127D3FB-8787-4B27-B656-7371C8DF6549}"/>
              </a:ext>
            </a:extLst>
          </p:cNvPr>
          <p:cNvSpPr txBox="1"/>
          <p:nvPr/>
        </p:nvSpPr>
        <p:spPr>
          <a:xfrm>
            <a:off x="2860993" y="2481657"/>
            <a:ext cx="31624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Arial"/>
                <a:cs typeface="Arial"/>
              </a:rPr>
              <a:t>H      = E </a:t>
            </a:r>
          </a:p>
        </p:txBody>
      </p:sp>
      <p:sp>
        <p:nvSpPr>
          <p:cNvPr id="5" name="TextBox 4">
            <a:extLst>
              <a:ext uri="{FF2B5EF4-FFF2-40B4-BE49-F238E27FC236}">
                <a16:creationId xmlns:a16="http://schemas.microsoft.com/office/drawing/2014/main" id="{D89CF7F2-C391-417D-8132-605F091669BC}"/>
              </a:ext>
            </a:extLst>
          </p:cNvPr>
          <p:cNvSpPr txBox="1"/>
          <p:nvPr/>
        </p:nvSpPr>
        <p:spPr>
          <a:xfrm>
            <a:off x="3140504" y="2481658"/>
            <a:ext cx="44721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Symbol"/>
              </a:rPr>
              <a:t>Y</a:t>
            </a:r>
            <a:endParaRPr lang="en-US"/>
          </a:p>
        </p:txBody>
      </p:sp>
      <p:sp>
        <p:nvSpPr>
          <p:cNvPr id="6" name="TextBox 5">
            <a:extLst>
              <a:ext uri="{FF2B5EF4-FFF2-40B4-BE49-F238E27FC236}">
                <a16:creationId xmlns:a16="http://schemas.microsoft.com/office/drawing/2014/main" id="{6F6561B0-1FB3-4155-AAD1-61A29E9755F2}"/>
              </a:ext>
            </a:extLst>
          </p:cNvPr>
          <p:cNvSpPr txBox="1"/>
          <p:nvPr/>
        </p:nvSpPr>
        <p:spPr>
          <a:xfrm>
            <a:off x="4138758" y="2481658"/>
            <a:ext cx="5170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Symbol"/>
              </a:rPr>
              <a:t>Y</a:t>
            </a:r>
            <a:endParaRPr lang="en-US"/>
          </a:p>
        </p:txBody>
      </p:sp>
      <p:sp>
        <p:nvSpPr>
          <p:cNvPr id="8" name="TextBox 7">
            <a:extLst>
              <a:ext uri="{FF2B5EF4-FFF2-40B4-BE49-F238E27FC236}">
                <a16:creationId xmlns:a16="http://schemas.microsoft.com/office/drawing/2014/main" id="{C80C616C-D9E5-4C72-9CDB-897A9B8A7A11}"/>
              </a:ext>
            </a:extLst>
          </p:cNvPr>
          <p:cNvSpPr txBox="1"/>
          <p:nvPr/>
        </p:nvSpPr>
        <p:spPr>
          <a:xfrm>
            <a:off x="844523" y="5051033"/>
            <a:ext cx="77544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Arial"/>
                <a:cs typeface="Arial"/>
              </a:rPr>
              <a:t>where me is the mass of an electron, V is the potential energy of the electron, and E is its total energy.</a:t>
            </a:r>
          </a:p>
        </p:txBody>
      </p:sp>
      <p:sp>
        <p:nvSpPr>
          <p:cNvPr id="9" name="TextBox 8">
            <a:extLst>
              <a:ext uri="{FF2B5EF4-FFF2-40B4-BE49-F238E27FC236}">
                <a16:creationId xmlns:a16="http://schemas.microsoft.com/office/drawing/2014/main" id="{19B3014F-48E4-417F-B39E-5534816BBDF5}"/>
              </a:ext>
            </a:extLst>
          </p:cNvPr>
          <p:cNvSpPr txBox="1"/>
          <p:nvPr/>
        </p:nvSpPr>
        <p:spPr>
          <a:xfrm>
            <a:off x="1019747" y="1114557"/>
            <a:ext cx="77576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Arial"/>
                <a:cs typeface="Arial"/>
              </a:rPr>
              <a:t>(psi), a mathematical function of the position coordinates x, y, and z which describes the behavior of an electron.</a:t>
            </a:r>
          </a:p>
        </p:txBody>
      </p:sp>
    </p:spTree>
    <p:extLst>
      <p:ext uri="{BB962C8B-B14F-4D97-AF65-F5344CB8AC3E}">
        <p14:creationId xmlns:p14="http://schemas.microsoft.com/office/powerpoint/2010/main" val="2389087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F4768-3BBB-45BB-892E-B9E44C8FF1C6}"/>
              </a:ext>
            </a:extLst>
          </p:cNvPr>
          <p:cNvSpPr>
            <a:spLocks noGrp="1"/>
          </p:cNvSpPr>
          <p:nvPr>
            <p:ph type="title"/>
          </p:nvPr>
        </p:nvSpPr>
        <p:spPr>
          <a:xfrm>
            <a:off x="457200" y="69922"/>
            <a:ext cx="8229600" cy="673821"/>
          </a:xfrm>
        </p:spPr>
        <p:txBody>
          <a:bodyPr lIns="91440" tIns="45720" rIns="91440" bIns="45720" anchor="t"/>
          <a:lstStyle/>
          <a:p>
            <a:r>
              <a:rPr lang="en-GB">
                <a:cs typeface="Times"/>
              </a:rPr>
              <a:t>Wave function</a:t>
            </a:r>
            <a:endParaRPr lang="en-GB"/>
          </a:p>
        </p:txBody>
      </p:sp>
      <p:sp>
        <p:nvSpPr>
          <p:cNvPr id="3" name="TextBox 2">
            <a:extLst>
              <a:ext uri="{FF2B5EF4-FFF2-40B4-BE49-F238E27FC236}">
                <a16:creationId xmlns:a16="http://schemas.microsoft.com/office/drawing/2014/main" id="{316E24C5-A94F-42D4-BF98-EA7A64310B46}"/>
              </a:ext>
            </a:extLst>
          </p:cNvPr>
          <p:cNvSpPr txBox="1"/>
          <p:nvPr/>
        </p:nvSpPr>
        <p:spPr>
          <a:xfrm>
            <a:off x="1032801" y="831361"/>
            <a:ext cx="745495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800">
                <a:latin typeface="Arial"/>
                <a:cs typeface="Arial"/>
              </a:rPr>
              <a:t>solution of the Schrödinger equation gives wavefunctions, which describe the location and properties of electrons in atoms. The probability of finding an electron at a given location is proportional to the square of the wavefunction. </a:t>
            </a:r>
            <a:endParaRPr lang="en-US" sz="1800">
              <a:cs typeface="Arial"/>
            </a:endParaRPr>
          </a:p>
          <a:p>
            <a:pPr algn="just"/>
            <a:endParaRPr lang="en-US" sz="1800">
              <a:cs typeface="Arial"/>
            </a:endParaRPr>
          </a:p>
        </p:txBody>
      </p:sp>
      <p:sp>
        <p:nvSpPr>
          <p:cNvPr id="4" name="TextBox 3">
            <a:extLst>
              <a:ext uri="{FF2B5EF4-FFF2-40B4-BE49-F238E27FC236}">
                <a16:creationId xmlns:a16="http://schemas.microsoft.com/office/drawing/2014/main" id="{0B126213-F08E-4EE2-9DEC-862142ED4A40}"/>
              </a:ext>
            </a:extLst>
          </p:cNvPr>
          <p:cNvSpPr txBox="1"/>
          <p:nvPr/>
        </p:nvSpPr>
        <p:spPr>
          <a:xfrm>
            <a:off x="1028131" y="2290549"/>
            <a:ext cx="770188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Arial"/>
                <a:cs typeface="Arial"/>
              </a:rPr>
              <a:t>Wavefunctions generally have regions of positive and negative amplitude, and may undergo constructive or destructive interference with one another.</a:t>
            </a:r>
            <a:endParaRPr lang="en-GB" sz="1800">
              <a:latin typeface="Arial"/>
              <a:cs typeface="Arial"/>
            </a:endParaRPr>
          </a:p>
        </p:txBody>
      </p:sp>
      <p:sp>
        <p:nvSpPr>
          <p:cNvPr id="5" name="TextBox 4">
            <a:extLst>
              <a:ext uri="{FF2B5EF4-FFF2-40B4-BE49-F238E27FC236}">
                <a16:creationId xmlns:a16="http://schemas.microsoft.com/office/drawing/2014/main" id="{D7A6898D-4501-4219-9AAC-7A9E27581825}"/>
              </a:ext>
            </a:extLst>
          </p:cNvPr>
          <p:cNvSpPr txBox="1"/>
          <p:nvPr/>
        </p:nvSpPr>
        <p:spPr>
          <a:xfrm>
            <a:off x="1084997" y="5600132"/>
            <a:ext cx="733794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Arial"/>
                <a:cs typeface="Arial"/>
              </a:rPr>
              <a:t>The Born interpretation of the wavefunction is that its square is a</a:t>
            </a:r>
            <a:endParaRPr lang="en-US" sz="1600" b="1">
              <a:cs typeface="Arial"/>
            </a:endParaRPr>
          </a:p>
          <a:p>
            <a:r>
              <a:rPr lang="en-US" sz="1600" b="1">
                <a:latin typeface="Arial"/>
                <a:cs typeface="Arial"/>
              </a:rPr>
              <a:t>probability density. There is zero probability density at a node.</a:t>
            </a:r>
          </a:p>
        </p:txBody>
      </p:sp>
      <p:pic>
        <p:nvPicPr>
          <p:cNvPr id="6" name="Picture 6" descr="A close up of a map&#10;&#10;Description automatically generated">
            <a:extLst>
              <a:ext uri="{FF2B5EF4-FFF2-40B4-BE49-F238E27FC236}">
                <a16:creationId xmlns:a16="http://schemas.microsoft.com/office/drawing/2014/main" id="{B5DA5E5B-C0C3-4C21-B9A5-251A39CA8097}"/>
              </a:ext>
            </a:extLst>
          </p:cNvPr>
          <p:cNvPicPr>
            <a:picLocks noChangeAspect="1"/>
          </p:cNvPicPr>
          <p:nvPr/>
        </p:nvPicPr>
        <p:blipFill>
          <a:blip r:embed="rId2"/>
          <a:stretch>
            <a:fillRect/>
          </a:stretch>
        </p:blipFill>
        <p:spPr>
          <a:xfrm>
            <a:off x="3104936" y="3224212"/>
            <a:ext cx="2888633" cy="2115545"/>
          </a:xfrm>
          <a:prstGeom prst="rect">
            <a:avLst/>
          </a:prstGeom>
        </p:spPr>
      </p:pic>
    </p:spTree>
    <p:extLst>
      <p:ext uri="{BB962C8B-B14F-4D97-AF65-F5344CB8AC3E}">
        <p14:creationId xmlns:p14="http://schemas.microsoft.com/office/powerpoint/2010/main" val="68640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8CECF-AAAE-421F-9E3E-407657007A56}"/>
              </a:ext>
            </a:extLst>
          </p:cNvPr>
          <p:cNvSpPr>
            <a:spLocks noGrp="1"/>
          </p:cNvSpPr>
          <p:nvPr>
            <p:ph type="title"/>
          </p:nvPr>
        </p:nvSpPr>
        <p:spPr/>
        <p:txBody>
          <a:bodyPr lIns="91440" tIns="45720" rIns="91440" bIns="45720" anchor="t"/>
          <a:lstStyle/>
          <a:p>
            <a:r>
              <a:rPr lang="en-GB">
                <a:ea typeface="+mj-lt"/>
                <a:cs typeface="+mj-lt"/>
              </a:rPr>
              <a:t>Spherical polar coordinates</a:t>
            </a:r>
            <a:endParaRPr lang="en-US"/>
          </a:p>
        </p:txBody>
      </p:sp>
      <p:sp>
        <p:nvSpPr>
          <p:cNvPr id="3" name="TextBox 2">
            <a:extLst>
              <a:ext uri="{FF2B5EF4-FFF2-40B4-BE49-F238E27FC236}">
                <a16:creationId xmlns:a16="http://schemas.microsoft.com/office/drawing/2014/main" id="{B9D01DF0-6698-43E0-AC3F-A381909F6CF8}"/>
              </a:ext>
            </a:extLst>
          </p:cNvPr>
          <p:cNvSpPr txBox="1"/>
          <p:nvPr/>
        </p:nvSpPr>
        <p:spPr>
          <a:xfrm>
            <a:off x="857535" y="4758519"/>
            <a:ext cx="795209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Arial"/>
                <a:cs typeface="Arial"/>
              </a:rPr>
              <a:t>Because the potential energy of an electron in the field of a nucleus is spherically symmetric (it is proportional to Z/r and independent of orientation relative to the nucleus), the orbitals are best expressed in terms of the spherical polar coordinates defined in Figure</a:t>
            </a:r>
            <a:endParaRPr lang="en-US" sz="1800">
              <a:cs typeface="Arial"/>
            </a:endParaRPr>
          </a:p>
          <a:p>
            <a:endParaRPr lang="en-US">
              <a:cs typeface="Arial"/>
            </a:endParaRPr>
          </a:p>
        </p:txBody>
      </p:sp>
      <p:pic>
        <p:nvPicPr>
          <p:cNvPr id="4" name="Picture 4" descr="A picture containing dome, building, table, sitting&#10;&#10;Description automatically generated">
            <a:extLst>
              <a:ext uri="{FF2B5EF4-FFF2-40B4-BE49-F238E27FC236}">
                <a16:creationId xmlns:a16="http://schemas.microsoft.com/office/drawing/2014/main" id="{FE2A71D0-D8E6-432F-9666-C40ACF023BC6}"/>
              </a:ext>
            </a:extLst>
          </p:cNvPr>
          <p:cNvPicPr>
            <a:picLocks noChangeAspect="1"/>
          </p:cNvPicPr>
          <p:nvPr/>
        </p:nvPicPr>
        <p:blipFill>
          <a:blip r:embed="rId2"/>
          <a:stretch>
            <a:fillRect/>
          </a:stretch>
        </p:blipFill>
        <p:spPr>
          <a:xfrm>
            <a:off x="777922" y="1664595"/>
            <a:ext cx="2743200" cy="2459736"/>
          </a:xfrm>
          <a:prstGeom prst="rect">
            <a:avLst/>
          </a:prstGeom>
        </p:spPr>
      </p:pic>
      <p:pic>
        <p:nvPicPr>
          <p:cNvPr id="5" name="Picture 5" descr="A picture containing person&#10;&#10;Description automatically generated">
            <a:extLst>
              <a:ext uri="{FF2B5EF4-FFF2-40B4-BE49-F238E27FC236}">
                <a16:creationId xmlns:a16="http://schemas.microsoft.com/office/drawing/2014/main" id="{46427911-DED1-4E29-9DC9-6762F61CDAB8}"/>
              </a:ext>
            </a:extLst>
          </p:cNvPr>
          <p:cNvPicPr>
            <a:picLocks noChangeAspect="1"/>
          </p:cNvPicPr>
          <p:nvPr/>
        </p:nvPicPr>
        <p:blipFill>
          <a:blip r:embed="rId3"/>
          <a:stretch>
            <a:fillRect/>
          </a:stretch>
        </p:blipFill>
        <p:spPr>
          <a:xfrm>
            <a:off x="4076132" y="2360811"/>
            <a:ext cx="4972332" cy="1078675"/>
          </a:xfrm>
          <a:prstGeom prst="rect">
            <a:avLst/>
          </a:prstGeom>
        </p:spPr>
      </p:pic>
    </p:spTree>
    <p:extLst>
      <p:ext uri="{BB962C8B-B14F-4D97-AF65-F5344CB8AC3E}">
        <p14:creationId xmlns:p14="http://schemas.microsoft.com/office/powerpoint/2010/main" val="35281296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CDA563-0734-456F-8E0C-FD0FBB09B4FF}"/>
              </a:ext>
            </a:extLst>
          </p:cNvPr>
          <p:cNvSpPr txBox="1"/>
          <p:nvPr/>
        </p:nvSpPr>
        <p:spPr>
          <a:xfrm>
            <a:off x="925773" y="1073623"/>
            <a:ext cx="7861109"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latin typeface="Arial"/>
                <a:cs typeface="Arial"/>
              </a:rPr>
              <a:t>This expression expresses the simple idea that a hydrogenic orbital can be written as the product of a function R(r) of the radius and a function Y(</a:t>
            </a:r>
            <a:r>
              <a:rPr lang="en-US" sz="2000" err="1">
                <a:latin typeface="Arial"/>
                <a:cs typeface="Arial"/>
              </a:rPr>
              <a:t>theta,phi</a:t>
            </a:r>
            <a:r>
              <a:rPr lang="en-US" sz="2000">
                <a:latin typeface="Arial"/>
                <a:cs typeface="Arial"/>
              </a:rPr>
              <a:t>) of the angular coordinates. </a:t>
            </a:r>
            <a:endParaRPr lang="en-US">
              <a:cs typeface="Arial" panose="020B0604020202020204" pitchFamily="34" charset="0"/>
            </a:endParaRPr>
          </a:p>
          <a:p>
            <a:endParaRPr lang="en-US" sz="2000">
              <a:latin typeface="Arial"/>
              <a:cs typeface="Arial"/>
            </a:endParaRPr>
          </a:p>
          <a:p>
            <a:pPr marL="342900" indent="-342900">
              <a:buFont typeface="Arial"/>
              <a:buChar char="•"/>
            </a:pPr>
            <a:r>
              <a:rPr lang="en-US" sz="2000">
                <a:latin typeface="Arial"/>
                <a:cs typeface="Arial"/>
              </a:rPr>
              <a:t>The positions where either component of the wavefunction passes through zero are called nodes. </a:t>
            </a:r>
            <a:endParaRPr lang="en-US">
              <a:cs typeface="Arial" panose="020B0604020202020204" pitchFamily="34" charset="0"/>
            </a:endParaRPr>
          </a:p>
          <a:p>
            <a:endParaRPr lang="en-US" sz="2000">
              <a:latin typeface="Arial"/>
              <a:cs typeface="Arial"/>
            </a:endParaRPr>
          </a:p>
          <a:p>
            <a:pPr marL="342900" indent="-342900">
              <a:buFont typeface="Arial"/>
              <a:buChar char="•"/>
            </a:pPr>
            <a:r>
              <a:rPr lang="en-US" sz="2000">
                <a:latin typeface="Arial"/>
                <a:cs typeface="Arial"/>
              </a:rPr>
              <a:t>Consequently, there are two types of nodes: </a:t>
            </a:r>
            <a:endParaRPr lang="en-US">
              <a:cs typeface="Arial" panose="020B0604020202020204" pitchFamily="34" charset="0"/>
            </a:endParaRPr>
          </a:p>
          <a:p>
            <a:pPr marL="914400" lvl="1" indent="-457200">
              <a:buAutoNum type="arabicPeriod"/>
            </a:pPr>
            <a:r>
              <a:rPr lang="en-US" sz="2000">
                <a:latin typeface="Arial"/>
                <a:cs typeface="Arial"/>
              </a:rPr>
              <a:t>Radial nodes occur where the radial component of the wavefunction passes through zero and</a:t>
            </a:r>
            <a:endParaRPr lang="en-US">
              <a:cs typeface="Arial" panose="020B0604020202020204" pitchFamily="34" charset="0"/>
            </a:endParaRPr>
          </a:p>
          <a:p>
            <a:pPr marL="914400" lvl="1" indent="-457200">
              <a:buAutoNum type="arabicPeriod"/>
            </a:pPr>
            <a:endParaRPr lang="en-US" sz="2000">
              <a:latin typeface="Arial"/>
              <a:cs typeface="Arial"/>
            </a:endParaRPr>
          </a:p>
          <a:p>
            <a:pPr marL="914400" lvl="1" indent="-457200">
              <a:buAutoNum type="arabicPeriod"/>
            </a:pPr>
            <a:r>
              <a:rPr lang="en-US" sz="2000">
                <a:latin typeface="Arial"/>
                <a:cs typeface="Arial"/>
              </a:rPr>
              <a:t>angular nodes occur where the angular component of the wavefunction passes through zero. The numbers of both types of node increase with increasing energy and are related to the quantum numbers </a:t>
            </a:r>
            <a:r>
              <a:rPr lang="en-US" sz="2000" i="1">
                <a:latin typeface="Arial"/>
                <a:cs typeface="Arial"/>
              </a:rPr>
              <a:t>n</a:t>
            </a:r>
            <a:r>
              <a:rPr lang="en-US" sz="2000">
                <a:latin typeface="Arial"/>
                <a:cs typeface="Arial"/>
              </a:rPr>
              <a:t> and </a:t>
            </a:r>
            <a:r>
              <a:rPr lang="en-US" sz="2000" i="1">
                <a:latin typeface="Arial"/>
                <a:cs typeface="Arial"/>
              </a:rPr>
              <a:t>l</a:t>
            </a:r>
            <a:r>
              <a:rPr lang="en-US" sz="2000">
                <a:latin typeface="Arial"/>
                <a:cs typeface="Arial"/>
              </a:rPr>
              <a:t>.</a:t>
            </a:r>
            <a:endParaRPr lang="en-US">
              <a:cs typeface="Arial" panose="020B0604020202020204" pitchFamily="34" charset="0"/>
            </a:endParaRPr>
          </a:p>
        </p:txBody>
      </p:sp>
    </p:spTree>
    <p:extLst>
      <p:ext uri="{BB962C8B-B14F-4D97-AF65-F5344CB8AC3E}">
        <p14:creationId xmlns:p14="http://schemas.microsoft.com/office/powerpoint/2010/main" val="5312356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4">
            <a:extLst>
              <a:ext uri="{FF2B5EF4-FFF2-40B4-BE49-F238E27FC236}">
                <a16:creationId xmlns:a16="http://schemas.microsoft.com/office/drawing/2014/main" id="{8F312496-C28D-4580-B4D3-AF2773998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590800"/>
            <a:ext cx="2835275"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Text Box 5">
            <a:extLst>
              <a:ext uri="{FF2B5EF4-FFF2-40B4-BE49-F238E27FC236}">
                <a16:creationId xmlns:a16="http://schemas.microsoft.com/office/drawing/2014/main" id="{1838AA66-D08B-444E-82BB-02E615887302}"/>
              </a:ext>
            </a:extLst>
          </p:cNvPr>
          <p:cNvSpPr txBox="1">
            <a:spLocks noChangeArrowheads="1"/>
          </p:cNvSpPr>
          <p:nvPr/>
        </p:nvSpPr>
        <p:spPr bwMode="auto">
          <a:xfrm>
            <a:off x="4572000" y="381000"/>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Figure 7.16</a:t>
            </a:r>
          </a:p>
        </p:txBody>
      </p:sp>
      <p:sp>
        <p:nvSpPr>
          <p:cNvPr id="70660" name="Text Box 6">
            <a:extLst>
              <a:ext uri="{FF2B5EF4-FFF2-40B4-BE49-F238E27FC236}">
                <a16:creationId xmlns:a16="http://schemas.microsoft.com/office/drawing/2014/main" id="{3648E487-FE01-4D1F-B340-88760E1F6752}"/>
              </a:ext>
            </a:extLst>
          </p:cNvPr>
          <p:cNvSpPr txBox="1">
            <a:spLocks noChangeArrowheads="1"/>
          </p:cNvSpPr>
          <p:nvPr/>
        </p:nvSpPr>
        <p:spPr bwMode="auto">
          <a:xfrm>
            <a:off x="4648200" y="914400"/>
            <a:ext cx="4267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sz="2000" b="1"/>
              <a:t>Electron probability density in the ground-state H atom.</a:t>
            </a:r>
          </a:p>
        </p:txBody>
      </p:sp>
      <p:pic>
        <p:nvPicPr>
          <p:cNvPr id="70661" name="Picture 9" descr="siL48593_07_16.jpg">
            <a:extLst>
              <a:ext uri="{FF2B5EF4-FFF2-40B4-BE49-F238E27FC236}">
                <a16:creationId xmlns:a16="http://schemas.microsoft.com/office/drawing/2014/main" id="{D33AC3DF-852A-48CA-B9B5-291B36DC3573}"/>
              </a:ext>
            </a:extLst>
          </p:cNvPr>
          <p:cNvPicPr>
            <a:picLocks noChangeAspect="1"/>
          </p:cNvPicPr>
          <p:nvPr/>
        </p:nvPicPr>
        <p:blipFill>
          <a:blip r:embed="rId4">
            <a:extLst>
              <a:ext uri="{28A0092B-C50C-407E-A947-70E740481C1C}">
                <a14:useLocalDpi xmlns:a14="http://schemas.microsoft.com/office/drawing/2010/main" val="0"/>
              </a:ext>
            </a:extLst>
          </a:blip>
          <a:srcRect t="6635" r="64333"/>
          <a:stretch>
            <a:fillRect/>
          </a:stretch>
        </p:blipFill>
        <p:spPr bwMode="auto">
          <a:xfrm>
            <a:off x="1143000" y="381000"/>
            <a:ext cx="322897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10" descr="siL48593_07_16.jpg">
            <a:extLst>
              <a:ext uri="{FF2B5EF4-FFF2-40B4-BE49-F238E27FC236}">
                <a16:creationId xmlns:a16="http://schemas.microsoft.com/office/drawing/2014/main" id="{66366F42-2DCD-484E-8069-A8C54B39783A}"/>
              </a:ext>
            </a:extLst>
          </p:cNvPr>
          <p:cNvPicPr>
            <a:picLocks noChangeAspect="1"/>
          </p:cNvPicPr>
          <p:nvPr/>
        </p:nvPicPr>
        <p:blipFill>
          <a:blip r:embed="rId4">
            <a:extLst>
              <a:ext uri="{28A0092B-C50C-407E-A947-70E740481C1C}">
                <a14:useLocalDpi xmlns:a14="http://schemas.microsoft.com/office/drawing/2010/main" val="0"/>
              </a:ext>
            </a:extLst>
          </a:blip>
          <a:srcRect l="35333" t="5687" r="25999"/>
          <a:stretch>
            <a:fillRect/>
          </a:stretch>
        </p:blipFill>
        <p:spPr bwMode="auto">
          <a:xfrm>
            <a:off x="1143000" y="3438525"/>
            <a:ext cx="318770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logo&#10;&#10;Description automatically generated">
            <a:extLst>
              <a:ext uri="{FF2B5EF4-FFF2-40B4-BE49-F238E27FC236}">
                <a16:creationId xmlns:a16="http://schemas.microsoft.com/office/drawing/2014/main" id="{190FB0B5-700B-40EE-8A44-31FDA3E8D271}"/>
              </a:ext>
            </a:extLst>
          </p:cNvPr>
          <p:cNvPicPr>
            <a:picLocks noChangeAspect="1"/>
          </p:cNvPicPr>
          <p:nvPr/>
        </p:nvPicPr>
        <p:blipFill>
          <a:blip r:embed="rId2"/>
          <a:stretch>
            <a:fillRect/>
          </a:stretch>
        </p:blipFill>
        <p:spPr>
          <a:xfrm>
            <a:off x="5099713" y="373082"/>
            <a:ext cx="2868304" cy="2813628"/>
          </a:xfrm>
          <a:prstGeom prst="rect">
            <a:avLst/>
          </a:prstGeom>
        </p:spPr>
      </p:pic>
      <p:pic>
        <p:nvPicPr>
          <p:cNvPr id="5" name="Picture 5" descr="A screenshot of a cell phone&#10;&#10;Description automatically generated">
            <a:extLst>
              <a:ext uri="{FF2B5EF4-FFF2-40B4-BE49-F238E27FC236}">
                <a16:creationId xmlns:a16="http://schemas.microsoft.com/office/drawing/2014/main" id="{6B620B06-C1FD-4EF7-AAC0-F88C48FD5744}"/>
              </a:ext>
            </a:extLst>
          </p:cNvPr>
          <p:cNvPicPr>
            <a:picLocks noChangeAspect="1"/>
          </p:cNvPicPr>
          <p:nvPr/>
        </p:nvPicPr>
        <p:blipFill>
          <a:blip r:embed="rId3"/>
          <a:stretch>
            <a:fillRect/>
          </a:stretch>
        </p:blipFill>
        <p:spPr>
          <a:xfrm>
            <a:off x="743803" y="366920"/>
            <a:ext cx="2982036" cy="2814578"/>
          </a:xfrm>
          <a:prstGeom prst="rect">
            <a:avLst/>
          </a:prstGeom>
        </p:spPr>
      </p:pic>
      <p:pic>
        <p:nvPicPr>
          <p:cNvPr id="7" name="Picture 7">
            <a:extLst>
              <a:ext uri="{FF2B5EF4-FFF2-40B4-BE49-F238E27FC236}">
                <a16:creationId xmlns:a16="http://schemas.microsoft.com/office/drawing/2014/main" id="{695E71CD-9065-4D81-BF09-B42074299ACB}"/>
              </a:ext>
            </a:extLst>
          </p:cNvPr>
          <p:cNvPicPr>
            <a:picLocks noChangeAspect="1"/>
          </p:cNvPicPr>
          <p:nvPr/>
        </p:nvPicPr>
        <p:blipFill>
          <a:blip r:embed="rId4"/>
          <a:stretch>
            <a:fillRect/>
          </a:stretch>
        </p:blipFill>
        <p:spPr>
          <a:xfrm>
            <a:off x="743802" y="3426415"/>
            <a:ext cx="2982037" cy="3041798"/>
          </a:xfrm>
          <a:prstGeom prst="rect">
            <a:avLst/>
          </a:prstGeom>
        </p:spPr>
      </p:pic>
      <p:pic>
        <p:nvPicPr>
          <p:cNvPr id="8" name="Picture 8" descr="A picture containing object, clock, skiing, large&#10;&#10;Description automatically generated">
            <a:extLst>
              <a:ext uri="{FF2B5EF4-FFF2-40B4-BE49-F238E27FC236}">
                <a16:creationId xmlns:a16="http://schemas.microsoft.com/office/drawing/2014/main" id="{8A2BB61B-87C9-4A5D-8F8D-E817503805C1}"/>
              </a:ext>
            </a:extLst>
          </p:cNvPr>
          <p:cNvPicPr>
            <a:picLocks noChangeAspect="1"/>
          </p:cNvPicPr>
          <p:nvPr/>
        </p:nvPicPr>
        <p:blipFill>
          <a:blip r:embed="rId5"/>
          <a:stretch>
            <a:fillRect/>
          </a:stretch>
        </p:blipFill>
        <p:spPr>
          <a:xfrm>
            <a:off x="5433799" y="3492689"/>
            <a:ext cx="1893059" cy="1351129"/>
          </a:xfrm>
          <a:prstGeom prst="rect">
            <a:avLst/>
          </a:prstGeom>
        </p:spPr>
      </p:pic>
      <p:pic>
        <p:nvPicPr>
          <p:cNvPr id="9" name="Picture 9" descr="A picture containing desk, table, chair, computer&#10;&#10;Description automatically generated">
            <a:extLst>
              <a:ext uri="{FF2B5EF4-FFF2-40B4-BE49-F238E27FC236}">
                <a16:creationId xmlns:a16="http://schemas.microsoft.com/office/drawing/2014/main" id="{89975A39-92E5-412C-8371-B0CFA656D5CF}"/>
              </a:ext>
            </a:extLst>
          </p:cNvPr>
          <p:cNvPicPr>
            <a:picLocks noChangeAspect="1"/>
          </p:cNvPicPr>
          <p:nvPr/>
        </p:nvPicPr>
        <p:blipFill>
          <a:blip r:embed="rId6"/>
          <a:stretch>
            <a:fillRect/>
          </a:stretch>
        </p:blipFill>
        <p:spPr>
          <a:xfrm>
            <a:off x="4576550" y="5145531"/>
            <a:ext cx="3425587" cy="1229922"/>
          </a:xfrm>
          <a:prstGeom prst="rect">
            <a:avLst/>
          </a:prstGeom>
        </p:spPr>
      </p:pic>
    </p:spTree>
    <p:extLst>
      <p:ext uri="{BB962C8B-B14F-4D97-AF65-F5344CB8AC3E}">
        <p14:creationId xmlns:p14="http://schemas.microsoft.com/office/powerpoint/2010/main" val="64348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a:extLst>
              <a:ext uri="{FF2B5EF4-FFF2-40B4-BE49-F238E27FC236}">
                <a16:creationId xmlns:a16="http://schemas.microsoft.com/office/drawing/2014/main" id="{10B6EE96-8B80-46FF-AE1A-FD432C696A68}"/>
              </a:ext>
            </a:extLst>
          </p:cNvPr>
          <p:cNvSpPr txBox="1">
            <a:spLocks noChangeArrowheads="1"/>
          </p:cNvSpPr>
          <p:nvPr/>
        </p:nvSpPr>
        <p:spPr bwMode="auto">
          <a:xfrm>
            <a:off x="1371600" y="533400"/>
            <a:ext cx="6172200" cy="457200"/>
          </a:xfrm>
          <a:prstGeom prst="rect">
            <a:avLst/>
          </a:prstGeom>
          <a:gradFill rotWithShape="1">
            <a:gsLst>
              <a:gs pos="0">
                <a:srgbClr val="990000">
                  <a:alpha val="35001"/>
                </a:srgbClr>
              </a:gs>
              <a:gs pos="100000">
                <a:srgbClr val="47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b="1"/>
              <a:t>Quantum Numbers and Atomic Orbitals</a:t>
            </a:r>
          </a:p>
        </p:txBody>
      </p:sp>
      <p:sp>
        <p:nvSpPr>
          <p:cNvPr id="28675" name="Text Box 3">
            <a:extLst>
              <a:ext uri="{FF2B5EF4-FFF2-40B4-BE49-F238E27FC236}">
                <a16:creationId xmlns:a16="http://schemas.microsoft.com/office/drawing/2014/main" id="{4C963164-D605-4C33-9FA1-F2B9DB0F80DF}"/>
              </a:ext>
            </a:extLst>
          </p:cNvPr>
          <p:cNvSpPr txBox="1">
            <a:spLocks noChangeArrowheads="1"/>
          </p:cNvSpPr>
          <p:nvPr/>
        </p:nvSpPr>
        <p:spPr bwMode="auto">
          <a:xfrm>
            <a:off x="457200" y="12192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ltLang="en-US"/>
              <a:t>An atomic orbital is specified by three quantum numbers.</a:t>
            </a:r>
          </a:p>
        </p:txBody>
      </p:sp>
      <p:sp>
        <p:nvSpPr>
          <p:cNvPr id="28676" name="Text Box 4">
            <a:extLst>
              <a:ext uri="{FF2B5EF4-FFF2-40B4-BE49-F238E27FC236}">
                <a16:creationId xmlns:a16="http://schemas.microsoft.com/office/drawing/2014/main" id="{0F373744-E4CF-4308-8DB7-7FCCE417C366}"/>
              </a:ext>
            </a:extLst>
          </p:cNvPr>
          <p:cNvSpPr txBox="1">
            <a:spLocks noChangeArrowheads="1"/>
          </p:cNvSpPr>
          <p:nvPr/>
        </p:nvSpPr>
        <p:spPr bwMode="auto">
          <a:xfrm>
            <a:off x="533400" y="1828800"/>
            <a:ext cx="81534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10000"/>
              </a:spcBef>
            </a:pPr>
            <a:r>
              <a:rPr lang="en-US" altLang="en-US"/>
              <a:t>The </a:t>
            </a:r>
            <a:r>
              <a:rPr lang="en-US" altLang="en-US" b="1" i="1"/>
              <a:t>principal</a:t>
            </a:r>
            <a:r>
              <a:rPr lang="en-US" altLang="en-US"/>
              <a:t> quantum number (</a:t>
            </a:r>
            <a:r>
              <a:rPr lang="en-US" altLang="en-US" b="1" i="1"/>
              <a:t>n</a:t>
            </a:r>
            <a:r>
              <a:rPr lang="en-US" altLang="en-US"/>
              <a:t>) is a positive integer.</a:t>
            </a:r>
          </a:p>
          <a:p>
            <a:pPr>
              <a:spcBef>
                <a:spcPct val="10000"/>
              </a:spcBef>
            </a:pPr>
            <a:r>
              <a:rPr lang="en-US" altLang="en-US" sz="2000"/>
              <a:t>The value of </a:t>
            </a:r>
            <a:r>
              <a:rPr lang="en-US" altLang="en-US" sz="2000" i="1"/>
              <a:t>n</a:t>
            </a:r>
            <a:r>
              <a:rPr lang="en-US" altLang="en-US" sz="2000"/>
              <a:t> indicates the relative </a:t>
            </a:r>
            <a:r>
              <a:rPr lang="en-US" altLang="en-US" sz="2000" b="1" i="1"/>
              <a:t>size</a:t>
            </a:r>
            <a:r>
              <a:rPr lang="en-US" altLang="en-US" sz="2000"/>
              <a:t> of the orbital and therefore its relative </a:t>
            </a:r>
            <a:r>
              <a:rPr lang="en-US" altLang="en-US" sz="2000" b="1" i="1"/>
              <a:t>distance</a:t>
            </a:r>
            <a:r>
              <a:rPr lang="en-US" altLang="en-US" sz="2000"/>
              <a:t> from the nucleus.</a:t>
            </a:r>
          </a:p>
        </p:txBody>
      </p:sp>
      <p:sp>
        <p:nvSpPr>
          <p:cNvPr id="2" name="Text Box 4">
            <a:extLst>
              <a:ext uri="{FF2B5EF4-FFF2-40B4-BE49-F238E27FC236}">
                <a16:creationId xmlns:a16="http://schemas.microsoft.com/office/drawing/2014/main" id="{5212EB5C-E6B8-4A41-BFB8-9CA34FFC1B31}"/>
              </a:ext>
            </a:extLst>
          </p:cNvPr>
          <p:cNvSpPr txBox="1">
            <a:spLocks noChangeArrowheads="1"/>
          </p:cNvSpPr>
          <p:nvPr/>
        </p:nvSpPr>
        <p:spPr bwMode="auto">
          <a:xfrm>
            <a:off x="533400" y="4724400"/>
            <a:ext cx="8153400"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10000"/>
              </a:spcBef>
            </a:pPr>
            <a:r>
              <a:rPr lang="en-US" altLang="en-US"/>
              <a:t>The </a:t>
            </a:r>
            <a:r>
              <a:rPr lang="en-US" altLang="en-US" b="1" i="1"/>
              <a:t>magnetic </a:t>
            </a:r>
            <a:r>
              <a:rPr lang="en-US" altLang="en-US"/>
              <a:t>quantum number </a:t>
            </a:r>
            <a:r>
              <a:rPr lang="en-US" altLang="en-US" b="1"/>
              <a:t>(</a:t>
            </a:r>
            <a:r>
              <a:rPr lang="en-US" altLang="en-US" b="1" i="1"/>
              <a:t>m</a:t>
            </a:r>
            <a:r>
              <a:rPr lang="en-US" altLang="en-US" b="1" i="1" baseline="-25000">
                <a:latin typeface="Times New Roman" panose="02020603050405020304" pitchFamily="18" charset="0"/>
              </a:rPr>
              <a:t>l</a:t>
            </a:r>
            <a:r>
              <a:rPr lang="en-US" altLang="en-US" b="1"/>
              <a:t>)</a:t>
            </a:r>
            <a:r>
              <a:rPr lang="en-US" altLang="en-US"/>
              <a:t> is an integer with values from –</a:t>
            </a:r>
            <a:r>
              <a:rPr lang="en-US" altLang="en-US" i="1">
                <a:latin typeface="Times New Roman" panose="02020603050405020304" pitchFamily="18" charset="0"/>
              </a:rPr>
              <a:t>l</a:t>
            </a:r>
            <a:r>
              <a:rPr lang="en-US" altLang="en-US"/>
              <a:t> to +</a:t>
            </a:r>
            <a:r>
              <a:rPr lang="en-US" altLang="en-US" i="1">
                <a:latin typeface="Times New Roman" panose="02020603050405020304" pitchFamily="18" charset="0"/>
              </a:rPr>
              <a:t>l</a:t>
            </a:r>
            <a:r>
              <a:rPr lang="en-US" altLang="en-US"/>
              <a:t> </a:t>
            </a:r>
          </a:p>
          <a:p>
            <a:pPr>
              <a:spcBef>
                <a:spcPct val="10000"/>
              </a:spcBef>
            </a:pPr>
            <a:r>
              <a:rPr lang="en-US" altLang="en-US" sz="2000"/>
              <a:t>The value of </a:t>
            </a:r>
            <a:r>
              <a:rPr lang="en-US" altLang="en-US" sz="2000" i="1"/>
              <a:t>m</a:t>
            </a:r>
            <a:r>
              <a:rPr lang="en-US" altLang="en-US" sz="2000" i="1" baseline="-25000">
                <a:latin typeface="Times New Roman" panose="02020603050405020304" pitchFamily="18" charset="0"/>
              </a:rPr>
              <a:t>l</a:t>
            </a:r>
            <a:r>
              <a:rPr lang="en-US" altLang="en-US" sz="2000"/>
              <a:t> indicates the spatial </a:t>
            </a:r>
            <a:r>
              <a:rPr lang="en-US" altLang="en-US" sz="2000" b="1" i="1"/>
              <a:t>orientation</a:t>
            </a:r>
            <a:r>
              <a:rPr lang="en-US" altLang="en-US" sz="2000"/>
              <a:t> of the orbital.</a:t>
            </a:r>
          </a:p>
        </p:txBody>
      </p:sp>
      <p:sp>
        <p:nvSpPr>
          <p:cNvPr id="3" name="Text Box 4">
            <a:extLst>
              <a:ext uri="{FF2B5EF4-FFF2-40B4-BE49-F238E27FC236}">
                <a16:creationId xmlns:a16="http://schemas.microsoft.com/office/drawing/2014/main" id="{68A1C778-6F67-47A2-A909-6AFB72F66A6B}"/>
              </a:ext>
            </a:extLst>
          </p:cNvPr>
          <p:cNvSpPr txBox="1">
            <a:spLocks noChangeArrowheads="1"/>
          </p:cNvSpPr>
          <p:nvPr/>
        </p:nvSpPr>
        <p:spPr bwMode="auto">
          <a:xfrm>
            <a:off x="533400" y="3276600"/>
            <a:ext cx="8153400"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10000"/>
              </a:spcBef>
            </a:pPr>
            <a:r>
              <a:rPr lang="en-US" altLang="en-US"/>
              <a:t>The </a:t>
            </a:r>
            <a:r>
              <a:rPr lang="en-US" altLang="en-US" b="1" i="1"/>
              <a:t>angular momentum </a:t>
            </a:r>
            <a:r>
              <a:rPr lang="en-US" altLang="en-US"/>
              <a:t>quantum number </a:t>
            </a:r>
            <a:r>
              <a:rPr lang="en-US" altLang="en-US" b="1" i="1"/>
              <a:t>(</a:t>
            </a:r>
            <a:r>
              <a:rPr lang="en-US" altLang="en-US" b="1" i="1">
                <a:latin typeface="Times New Roman" panose="02020603050405020304" pitchFamily="18" charset="0"/>
              </a:rPr>
              <a:t>l</a:t>
            </a:r>
            <a:r>
              <a:rPr lang="en-US" altLang="en-US" b="1" i="1"/>
              <a:t>)</a:t>
            </a:r>
            <a:r>
              <a:rPr lang="en-US" altLang="en-US"/>
              <a:t> is an integer from 0 to (</a:t>
            </a:r>
            <a:r>
              <a:rPr lang="en-US" altLang="en-US" i="1"/>
              <a:t>n</a:t>
            </a:r>
            <a:r>
              <a:rPr lang="en-US" altLang="en-US"/>
              <a:t> -1).</a:t>
            </a:r>
          </a:p>
          <a:p>
            <a:pPr>
              <a:spcBef>
                <a:spcPct val="10000"/>
              </a:spcBef>
            </a:pPr>
            <a:r>
              <a:rPr lang="en-US" altLang="en-US" sz="2000"/>
              <a:t>The value of</a:t>
            </a:r>
            <a:r>
              <a:rPr lang="en-US" altLang="en-US" sz="2000" i="1">
                <a:latin typeface="Times New Roman" panose="02020603050405020304" pitchFamily="18" charset="0"/>
              </a:rPr>
              <a:t> l</a:t>
            </a:r>
            <a:r>
              <a:rPr lang="en-US" altLang="en-US" sz="2000"/>
              <a:t> indicates the </a:t>
            </a:r>
            <a:r>
              <a:rPr lang="en-US" altLang="en-US" sz="2000" b="1" i="1"/>
              <a:t>shape</a:t>
            </a:r>
            <a:r>
              <a:rPr lang="en-US" altLang="en-US" sz="2000"/>
              <a:t> of the orbital.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5"/>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28676"/>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150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nodeType="afterGroup">
                            <p:stCondLst>
                              <p:cond delay="2500"/>
                            </p:stCondLst>
                            <p:childTnLst>
                              <p:par>
                                <p:cTn id="14" presetID="1" presetClass="entr" presetSubtype="0" fill="hold" grpId="0" nodeType="afterEffect">
                                  <p:stCondLst>
                                    <p:cond delay="150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p:bldP spid="28676" grpId="0"/>
      <p:bldP spid="2" grpId="0"/>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4"/>
  <p:tag name="MMPROD_UIDATA" val="&lt;database version=&quot;6.0&quot;&gt;&lt;object type=&quot;1&quot; unique_id=&quot;10001&quot;&gt;&lt;object type=&quot;8&quot; unique_id=&quot;12624&quot;&gt;&lt;/object&gt;&lt;object type=&quot;2&quot; unique_id=&quot;12625&quot;&gt;&lt;object type=&quot;3&quot; unique_id=&quot;12626&quot;&gt;&lt;property id=&quot;20148&quot; value=&quot;5&quot;/&gt;&lt;property id=&quot;20300&quot; value=&quot;Slide 1&quot;/&gt;&lt;property id=&quot;20307&quot; value=&quot;298&quot;/&gt;&lt;/object&gt;&lt;object type=&quot;3&quot; unique_id=&quot;12627&quot;&gt;&lt;property id=&quot;20148&quot; value=&quot;5&quot;/&gt;&lt;property id=&quot;20300&quot; value=&quot;Slide 2&quot;/&gt;&lt;property id=&quot;20307&quot; value=&quot;256&quot;/&gt;&lt;/object&gt;&lt;object type=&quot;3&quot; unique_id=&quot;12628&quot;&gt;&lt;property id=&quot;20148&quot; value=&quot;5&quot;/&gt;&lt;property id=&quot;20300&quot; value=&quot;Slide 3&quot;/&gt;&lt;property id=&quot;20307&quot; value=&quot;285&quot;/&gt;&lt;/object&gt;&lt;object type=&quot;3&quot; unique_id=&quot;12629&quot;&gt;&lt;property id=&quot;20148&quot; value=&quot;5&quot;/&gt;&lt;property id=&quot;20300&quot; value=&quot;Slide 4&quot;/&gt;&lt;property id=&quot;20307&quot; value=&quot;257&quot;/&gt;&lt;/object&gt;&lt;object type=&quot;3&quot; unique_id=&quot;12630&quot;&gt;&lt;property id=&quot;20148&quot; value=&quot;5&quot;/&gt;&lt;property id=&quot;20300&quot; value=&quot;Slide 5&quot;/&gt;&lt;property id=&quot;20307&quot; value=&quot;258&quot;/&gt;&lt;/object&gt;&lt;object type=&quot;3&quot; unique_id=&quot;12631&quot;&gt;&lt;property id=&quot;20148&quot; value=&quot;5&quot;/&gt;&lt;property id=&quot;20300&quot; value=&quot;Slide 6&quot;/&gt;&lt;property id=&quot;20307&quot; value=&quot;259&quot;/&gt;&lt;/object&gt;&lt;object type=&quot;3&quot; unique_id=&quot;12632&quot;&gt;&lt;property id=&quot;20148&quot; value=&quot;5&quot;/&gt;&lt;property id=&quot;20300&quot; value=&quot;Slide 7&quot;/&gt;&lt;property id=&quot;20307&quot; value=&quot;286&quot;/&gt;&lt;/object&gt;&lt;object type=&quot;3&quot; unique_id=&quot;12633&quot;&gt;&lt;property id=&quot;20148&quot; value=&quot;5&quot;/&gt;&lt;property id=&quot;20300&quot; value=&quot;Slide 8&quot;/&gt;&lt;property id=&quot;20307&quot; value=&quot;266&quot;/&gt;&lt;/object&gt;&lt;object type=&quot;3&quot; unique_id=&quot;12634&quot;&gt;&lt;property id=&quot;20148&quot; value=&quot;5&quot;/&gt;&lt;property id=&quot;20300&quot; value=&quot;Slide 9&quot;/&gt;&lt;property id=&quot;20307&quot; value=&quot;260&quot;/&gt;&lt;/object&gt;&lt;object type=&quot;3&quot; unique_id=&quot;12635&quot;&gt;&lt;property id=&quot;20148&quot; value=&quot;5&quot;/&gt;&lt;property id=&quot;20300&quot; value=&quot;Slide 10&quot;/&gt;&lt;property id=&quot;20307&quot; value=&quot;267&quot;/&gt;&lt;/object&gt;&lt;object type=&quot;3&quot; unique_id=&quot;12636&quot;&gt;&lt;property id=&quot;20148&quot; value=&quot;5&quot;/&gt;&lt;property id=&quot;20300&quot; value=&quot;Slide 11&quot;/&gt;&lt;property id=&quot;20307&quot; value=&quot;261&quot;/&gt;&lt;/object&gt;&lt;object type=&quot;3&quot; unique_id=&quot;12637&quot;&gt;&lt;property id=&quot;20148&quot; value=&quot;5&quot;/&gt;&lt;property id=&quot;20300&quot; value=&quot;Slide 12&quot;/&gt;&lt;property id=&quot;20307&quot; value=&quot;287&quot;/&gt;&lt;/object&gt;&lt;object type=&quot;3&quot; unique_id=&quot;12638&quot;&gt;&lt;property id=&quot;20148&quot; value=&quot;5&quot;/&gt;&lt;property id=&quot;20300&quot; value=&quot;Slide 13&quot;/&gt;&lt;property id=&quot;20307&quot; value=&quot;262&quot;/&gt;&lt;/object&gt;&lt;object type=&quot;3&quot; unique_id=&quot;12639&quot;&gt;&lt;property id=&quot;20148&quot; value=&quot;5&quot;/&gt;&lt;property id=&quot;20300&quot; value=&quot;Slide 14&quot;/&gt;&lt;property id=&quot;20307&quot; value=&quot;263&quot;/&gt;&lt;/object&gt;&lt;object type=&quot;3&quot; unique_id=&quot;12640&quot;&gt;&lt;property id=&quot;20148&quot; value=&quot;5&quot;/&gt;&lt;property id=&quot;20300&quot; value=&quot;Slide 15&quot;/&gt;&lt;property id=&quot;20307&quot; value=&quot;264&quot;/&gt;&lt;/object&gt;&lt;object type=&quot;3&quot; unique_id=&quot;12641&quot;&gt;&lt;property id=&quot;20148&quot; value=&quot;5&quot;/&gt;&lt;property id=&quot;20300&quot; value=&quot;Slide 16&quot;/&gt;&lt;property id=&quot;20307&quot; value=&quot;265&quot;/&gt;&lt;/object&gt;&lt;object type=&quot;3&quot; unique_id=&quot;12642&quot;&gt;&lt;property id=&quot;20148&quot; value=&quot;5&quot;/&gt;&lt;property id=&quot;20300&quot; value=&quot;Slide 17&quot;/&gt;&lt;property id=&quot;20307&quot; value=&quot;293&quot;/&gt;&lt;/object&gt;&lt;object type=&quot;3&quot; unique_id=&quot;12643&quot;&gt;&lt;property id=&quot;20148&quot; value=&quot;5&quot;/&gt;&lt;property id=&quot;20300&quot; value=&quot;Slide 18&quot;/&gt;&lt;property id=&quot;20307&quot; value=&quot;294&quot;/&gt;&lt;/object&gt;&lt;object type=&quot;3&quot; unique_id=&quot;12644&quot;&gt;&lt;property id=&quot;20148&quot; value=&quot;5&quot;/&gt;&lt;property id=&quot;20300&quot; value=&quot;Slide 19&quot;/&gt;&lt;property id=&quot;20307&quot; value=&quot;268&quot;/&gt;&lt;/object&gt;&lt;object type=&quot;3&quot; unique_id=&quot;12645&quot;&gt;&lt;property id=&quot;20148&quot; value=&quot;5&quot;/&gt;&lt;property id=&quot;20300&quot; value=&quot;Slide 20&quot;/&gt;&lt;property id=&quot;20307&quot; value=&quot;269&quot;/&gt;&lt;/object&gt;&lt;object type=&quot;3&quot; unique_id=&quot;12646&quot;&gt;&lt;property id=&quot;20148&quot; value=&quot;5&quot;/&gt;&lt;property id=&quot;20300&quot; value=&quot;Slide 21&quot;/&gt;&lt;property id=&quot;20307&quot; value=&quot;270&quot;/&gt;&lt;/object&gt;&lt;object type=&quot;3&quot; unique_id=&quot;12647&quot;&gt;&lt;property id=&quot;20148&quot; value=&quot;5&quot;/&gt;&lt;property id=&quot;20300&quot; value=&quot;Slide 22&quot;/&gt;&lt;property id=&quot;20307&quot; value=&quot;295&quot;/&gt;&lt;/object&gt;&lt;object type=&quot;3&quot; unique_id=&quot;12648&quot;&gt;&lt;property id=&quot;20148&quot; value=&quot;5&quot;/&gt;&lt;property id=&quot;20300&quot; value=&quot;Slide 23&quot;/&gt;&lt;property id=&quot;20307&quot; value=&quot;271&quot;/&gt;&lt;/object&gt;&lt;object type=&quot;3&quot; unique_id=&quot;12649&quot;&gt;&lt;property id=&quot;20148&quot; value=&quot;5&quot;/&gt;&lt;property id=&quot;20300&quot; value=&quot;Slide 24&quot;/&gt;&lt;property id=&quot;20307&quot; value=&quot;272&quot;/&gt;&lt;/object&gt;&lt;object type=&quot;3&quot; unique_id=&quot;12650&quot;&gt;&lt;property id=&quot;20148&quot; value=&quot;5&quot;/&gt;&lt;property id=&quot;20300&quot; value=&quot;Slide 25&quot;/&gt;&lt;property id=&quot;20307&quot; value=&quot;288&quot;/&gt;&lt;/object&gt;&lt;object type=&quot;3&quot; unique_id=&quot;12651&quot;&gt;&lt;property id=&quot;20148&quot; value=&quot;5&quot;/&gt;&lt;property id=&quot;20300&quot; value=&quot;Slide 26&quot;/&gt;&lt;property id=&quot;20307&quot; value=&quot;273&quot;/&gt;&lt;/object&gt;&lt;object type=&quot;3&quot; unique_id=&quot;12652&quot;&gt;&lt;property id=&quot;20148&quot; value=&quot;5&quot;/&gt;&lt;property id=&quot;20300&quot; value=&quot;Slide 27&quot;/&gt;&lt;property id=&quot;20307&quot; value=&quot;274&quot;/&gt;&lt;/object&gt;&lt;object type=&quot;3&quot; unique_id=&quot;12653&quot;&gt;&lt;property id=&quot;20148&quot; value=&quot;5&quot;/&gt;&lt;property id=&quot;20300&quot; value=&quot;Slide 28&quot;/&gt;&lt;property id=&quot;20307&quot; value=&quot;275&quot;/&gt;&lt;/object&gt;&lt;object type=&quot;3&quot; unique_id=&quot;12654&quot;&gt;&lt;property id=&quot;20148&quot; value=&quot;5&quot;/&gt;&lt;property id=&quot;20300&quot; value=&quot;Slide 29&quot;/&gt;&lt;property id=&quot;20307&quot; value=&quot;276&quot;/&gt;&lt;/object&gt;&lt;object type=&quot;3&quot; unique_id=&quot;12655&quot;&gt;&lt;property id=&quot;20148&quot; value=&quot;5&quot;/&gt;&lt;property id=&quot;20300&quot; value=&quot;Slide 30&quot;/&gt;&lt;property id=&quot;20307&quot; value=&quot;289&quot;/&gt;&lt;/object&gt;&lt;object type=&quot;3&quot; unique_id=&quot;12656&quot;&gt;&lt;property id=&quot;20148&quot; value=&quot;5&quot;/&gt;&lt;property id=&quot;20300&quot; value=&quot;Slide 31&quot;/&gt;&lt;property id=&quot;20307&quot; value=&quot;277&quot;/&gt;&lt;/object&gt;&lt;object type=&quot;3&quot; unique_id=&quot;12657&quot;&gt;&lt;property id=&quot;20148&quot; value=&quot;5&quot;/&gt;&lt;property id=&quot;20300&quot; value=&quot;Slide 32&quot;/&gt;&lt;property id=&quot;20307&quot; value=&quot;278&quot;/&gt;&lt;/object&gt;&lt;object type=&quot;3&quot; unique_id=&quot;12658&quot;&gt;&lt;property id=&quot;20148&quot; value=&quot;5&quot;/&gt;&lt;property id=&quot;20300&quot; value=&quot;Slide 33&quot;/&gt;&lt;property id=&quot;20307&quot; value=&quot;279&quot;/&gt;&lt;/object&gt;&lt;object type=&quot;3&quot; unique_id=&quot;12659&quot;&gt;&lt;property id=&quot;20148&quot; value=&quot;5&quot;/&gt;&lt;property id=&quot;20300&quot; value=&quot;Slide 34&quot;/&gt;&lt;property id=&quot;20307&quot; value=&quot;292&quot;/&gt;&lt;/object&gt;&lt;object type=&quot;3&quot; unique_id=&quot;12660&quot;&gt;&lt;property id=&quot;20148&quot; value=&quot;5&quot;/&gt;&lt;property id=&quot;20300&quot; value=&quot;Slide 35&quot;/&gt;&lt;property id=&quot;20307&quot; value=&quot;290&quot;/&gt;&lt;/object&gt;&lt;object type=&quot;3&quot; unique_id=&quot;12661&quot;&gt;&lt;property id=&quot;20148&quot; value=&quot;5&quot;/&gt;&lt;property id=&quot;20300&quot; value=&quot;Slide 36&quot;/&gt;&lt;property id=&quot;20307&quot; value=&quot;291&quot;/&gt;&lt;/object&gt;&lt;object type=&quot;3&quot; unique_id=&quot;12662&quot;&gt;&lt;property id=&quot;20148&quot; value=&quot;5&quot;/&gt;&lt;property id=&quot;20300&quot; value=&quot;Slide 37&quot;/&gt;&lt;property id=&quot;20307&quot; value=&quot;296&quot;/&gt;&lt;/object&gt;&lt;object type=&quot;3&quot; unique_id=&quot;12663&quot;&gt;&lt;property id=&quot;20148&quot; value=&quot;5&quot;/&gt;&lt;property id=&quot;20300&quot; value=&quot;Slide 38&quot;/&gt;&lt;property id=&quot;20307&quot; value=&quot;280&quot;/&gt;&lt;/object&gt;&lt;object type=&quot;3&quot; unique_id=&quot;12664&quot;&gt;&lt;property id=&quot;20148&quot; value=&quot;5&quot;/&gt;&lt;property id=&quot;20300&quot; value=&quot;Slide 39&quot;/&gt;&lt;property id=&quot;20307&quot; value=&quot;281&quot;/&gt;&lt;/object&gt;&lt;object type=&quot;3&quot; unique_id=&quot;12665&quot;&gt;&lt;property id=&quot;20148&quot; value=&quot;5&quot;/&gt;&lt;property id=&quot;20300&quot; value=&quot;Slide 40&quot;/&gt;&lt;property id=&quot;20307&quot; value=&quot;282&quot;/&gt;&lt;/object&gt;&lt;object type=&quot;3&quot; unique_id=&quot;12666&quot;&gt;&lt;property id=&quot;20148&quot; value=&quot;5&quot;/&gt;&lt;property id=&quot;20300&quot; value=&quot;Slide 41&quot;/&gt;&lt;property id=&quot;20307&quot; value=&quot;283&quot;/&gt;&lt;/object&gt;&lt;object type=&quot;3&quot; unique_id=&quot;12667&quot;&gt;&lt;property id=&quot;20148&quot; value=&quot;5&quot;/&gt;&lt;property id=&quot;20300&quot; value=&quot;Slide 42&quot;/&gt;&lt;property id=&quot;20307&quot; value=&quot;284&quot;/&gt;&lt;/object&gt;&lt;object type=&quot;3&quot; unique_id=&quot;12668&quot;&gt;&lt;property id=&quot;20148&quot; value=&quot;5&quot;/&gt;&lt;property id=&quot;20300&quot; value=&quot;Slide 43&quot;/&gt;&lt;property id=&quot;20307&quot; value=&quot;297&quot;/&gt;&lt;/object&gt;&lt;/object&gt;&lt;/object&gt;&lt;/database&gt;"/>
  <p:tag name="PREVIOUS_ACTIVE_SLIDE" val="297"/>
</p:tagLst>
</file>

<file path=ppt/tags/tag10.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2.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3.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4.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5.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6.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7.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8.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9.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0.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7.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8.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9.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oarings">
  <a:themeElements>
    <a:clrScheme name="">
      <a:dk1>
        <a:srgbClr val="000000"/>
      </a:dk1>
      <a:lt1>
        <a:srgbClr val="FFFFFF"/>
      </a:lt1>
      <a:dk2>
        <a:srgbClr val="0000FF"/>
      </a:dk2>
      <a:lt2>
        <a:srgbClr val="F6BF69"/>
      </a:lt2>
      <a:accent1>
        <a:srgbClr val="00FFFF"/>
      </a:accent1>
      <a:accent2>
        <a:srgbClr val="FAFD00"/>
      </a:accent2>
      <a:accent3>
        <a:srgbClr val="AAAAFF"/>
      </a:accent3>
      <a:accent4>
        <a:srgbClr val="DADADA"/>
      </a:accent4>
      <a:accent5>
        <a:srgbClr val="AAFFFF"/>
      </a:accent5>
      <a:accent6>
        <a:srgbClr val="E3E500"/>
      </a:accent6>
      <a:hlink>
        <a:srgbClr val="FC0128"/>
      </a:hlink>
      <a:folHlink>
        <a:srgbClr val="3365FB"/>
      </a:folHlink>
    </a:clrScheme>
    <a:fontScheme name="Soaring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oaring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oaring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oaring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oaring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oaring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oaring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oaring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ACB519D023003448E9617098D86EDC5" ma:contentTypeVersion="3" ma:contentTypeDescription="Create a new document." ma:contentTypeScope="" ma:versionID="65db429bbeb1cd4ab4ee80670f7793d6">
  <xsd:schema xmlns:xsd="http://www.w3.org/2001/XMLSchema" xmlns:xs="http://www.w3.org/2001/XMLSchema" xmlns:p="http://schemas.microsoft.com/office/2006/metadata/properties" xmlns:ns2="28961ed7-e538-4e99-aa76-dc62f6106b51" targetNamespace="http://schemas.microsoft.com/office/2006/metadata/properties" ma:root="true" ma:fieldsID="2ad227c6b0c8dc8d3157f12f52b943d2" ns2:_="">
    <xsd:import namespace="28961ed7-e538-4e99-aa76-dc62f6106b51"/>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961ed7-e538-4e99-aa76-dc62f6106b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80DDF9-8913-4D2C-9199-B55F4F181FA8}">
  <ds:schemaRefs>
    <ds:schemaRef ds:uri="http://schemas.microsoft.com/sharepoint/v3/contenttype/forms"/>
  </ds:schemaRefs>
</ds:datastoreItem>
</file>

<file path=customXml/itemProps2.xml><?xml version="1.0" encoding="utf-8"?>
<ds:datastoreItem xmlns:ds="http://schemas.openxmlformats.org/officeDocument/2006/customXml" ds:itemID="{29DB4117-320F-41A9-865F-640A82008F4B}">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C51BD58-13AE-4675-AB05-3F02D29963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961ed7-e538-4e99-aa76-dc62f6106b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Tina's Brain:Applications (Mac OS 9):Microsoft Office 98:Templates:Blank Presentation</Template>
  <TotalTime>58</TotalTime>
  <Words>4611</Words>
  <Application>Microsoft Office PowerPoint</Application>
  <PresentationFormat>On-screen Show (4:3)</PresentationFormat>
  <Paragraphs>844</Paragraphs>
  <Slides>112</Slides>
  <Notes>67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112</vt:i4>
      </vt:variant>
    </vt:vector>
  </HeadingPairs>
  <TitlesOfParts>
    <vt:vector size="120" baseType="lpstr">
      <vt:lpstr>Arial</vt:lpstr>
      <vt:lpstr>Calibri</vt:lpstr>
      <vt:lpstr>Monotype Sorts</vt:lpstr>
      <vt:lpstr>Symbol</vt:lpstr>
      <vt:lpstr>Times</vt:lpstr>
      <vt:lpstr>Times New Roman</vt:lpstr>
      <vt:lpstr>Blank Presentation</vt:lpstr>
      <vt:lpstr>Soarings</vt:lpstr>
      <vt:lpstr>PowerPoint Presentation</vt:lpstr>
      <vt:lpstr>PowerPoint Presentation</vt:lpstr>
      <vt:lpstr>PowerPoint Presentation</vt:lpstr>
      <vt:lpstr>PowerPoint Presentation</vt:lpstr>
      <vt:lpstr>The Electronic Structure  of Atoms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Fireworks!</vt:lpstr>
      <vt:lpstr>PowerPoint Presentation</vt:lpstr>
      <vt:lpstr>PowerPoint Presentation</vt:lpstr>
      <vt:lpstr>Spectral Lines</vt:lpstr>
      <vt:lpstr>Spectral Lines</vt:lpstr>
      <vt:lpstr>Spectral Lines</vt:lpstr>
      <vt:lpstr>Spectral Lines</vt:lpstr>
      <vt:lpstr>Spectral Lines</vt:lpstr>
      <vt:lpstr>Spectral Lines</vt:lpstr>
      <vt:lpstr>Spectral Lines</vt:lpstr>
      <vt:lpstr>PowerPoint Presentation</vt:lpstr>
      <vt:lpstr>Spectral Lines</vt:lpstr>
      <vt:lpstr>Spectral Lines</vt:lpstr>
      <vt:lpstr>Spectral Lines</vt:lpstr>
      <vt:lpstr>Spectral Lines</vt:lpstr>
      <vt:lpstr>Spectral Lines</vt:lpstr>
      <vt:lpstr>Spectral Lines</vt:lpstr>
      <vt:lpstr>Spectral Lines</vt:lpstr>
      <vt:lpstr>The Rydberg Formula</vt:lpstr>
      <vt:lpstr>PowerPoint Presentation</vt:lpstr>
      <vt:lpstr>Classical Physics VS Quantum Theory</vt:lpstr>
      <vt:lpstr>Quantum Mechanics</vt:lpstr>
      <vt:lpstr>PowerPoint Presentation</vt:lpstr>
      <vt:lpstr>Quantum Theory</vt:lpstr>
      <vt:lpstr>PowerPoint Presentation</vt:lpstr>
      <vt:lpstr>PowerPoint Presentation</vt:lpstr>
      <vt:lpstr>PowerPoint Presentation</vt:lpstr>
      <vt:lpstr>Frequency-Wavelength Conversions</vt:lpstr>
      <vt:lpstr>PowerPoint Presentation</vt:lpstr>
      <vt:lpstr>Electromagnetic Radiation</vt:lpstr>
      <vt:lpstr>The Electromagnetic Spectrum</vt:lpstr>
      <vt:lpstr>The Electromagnetic Spectrum</vt:lpstr>
      <vt:lpstr>The Electromagnetic Spectrum</vt:lpstr>
      <vt:lpstr>The Electromagnetic Spectrum</vt:lpstr>
      <vt:lpstr>The Electromagnetic Spectrum</vt:lpstr>
      <vt:lpstr>The Electromagnetic Spectrum</vt:lpstr>
      <vt:lpstr>The Electromagnetic Spectrum</vt:lpstr>
      <vt:lpstr>The Electromagnetic Spectrum</vt:lpstr>
      <vt:lpstr>PowerPoint Presentation</vt:lpstr>
      <vt:lpstr>The Electromagnetic Spectrum</vt:lpstr>
      <vt:lpstr>PowerPoint Presentation</vt:lpstr>
      <vt:lpstr>PowerPoint Presentation</vt:lpstr>
      <vt:lpstr>PowerPoint Presentation</vt:lpstr>
      <vt:lpstr>PowerPoint Presentation</vt:lpstr>
      <vt:lpstr>PowerPoint Presentation</vt:lpstr>
      <vt:lpstr>Mystery - 1  “Heated Solids Problem” Solved by Max Planck in 1900</vt:lpstr>
      <vt:lpstr>Mystery - 1 “Heated Solids Problem” Solved by Max Planck in 1900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Schrödinger wave equation</vt:lpstr>
      <vt:lpstr>Wave function</vt:lpstr>
      <vt:lpstr>Spherical polar coordinates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Cal Poly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Christina A. Bailey</dc:creator>
  <cp:lastModifiedBy>mainul hossain</cp:lastModifiedBy>
  <cp:revision>8</cp:revision>
  <dcterms:created xsi:type="dcterms:W3CDTF">2002-05-22T00:41:42Z</dcterms:created>
  <dcterms:modified xsi:type="dcterms:W3CDTF">2023-06-05T12:46:10Z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0x0101002ACB519D023003448E9617098D86EDC5</vt:lpwstr>
  </property>
</Properties>
</file>